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2" r:id="rId11"/>
    <p:sldId id="289" r:id="rId12"/>
    <p:sldId id="290" r:id="rId13"/>
    <p:sldId id="291" r:id="rId14"/>
    <p:sldId id="293" r:id="rId15"/>
    <p:sldId id="295" r:id="rId16"/>
    <p:sldId id="294" r:id="rId17"/>
    <p:sldId id="296" r:id="rId18"/>
    <p:sldId id="267" r:id="rId19"/>
    <p:sldId id="268" r:id="rId20"/>
    <p:sldId id="297" r:id="rId21"/>
    <p:sldId id="273" r:id="rId22"/>
    <p:sldId id="274" r:id="rId23"/>
    <p:sldId id="275" r:id="rId24"/>
    <p:sldId id="276" r:id="rId25"/>
    <p:sldId id="277" r:id="rId26"/>
    <p:sldId id="283" r:id="rId27"/>
    <p:sldId id="278" r:id="rId28"/>
    <p:sldId id="269" r:id="rId29"/>
    <p:sldId id="270" r:id="rId30"/>
    <p:sldId id="271" r:id="rId31"/>
    <p:sldId id="280" r:id="rId32"/>
    <p:sldId id="279" r:id="rId33"/>
    <p:sldId id="281" r:id="rId34"/>
    <p:sldId id="282" r:id="rId35"/>
    <p:sldId id="284" r:id="rId36"/>
    <p:sldId id="287" r:id="rId37"/>
    <p:sldId id="286" r:id="rId38"/>
    <p:sldId id="301" r:id="rId39"/>
    <p:sldId id="298" r:id="rId40"/>
    <p:sldId id="300" r:id="rId41"/>
    <p:sldId id="303" r:id="rId42"/>
    <p:sldId id="305" r:id="rId43"/>
    <p:sldId id="306" r:id="rId44"/>
    <p:sldId id="323" r:id="rId45"/>
    <p:sldId id="324" r:id="rId46"/>
    <p:sldId id="322" r:id="rId47"/>
    <p:sldId id="317" r:id="rId48"/>
    <p:sldId id="314" r:id="rId49"/>
    <p:sldId id="315" r:id="rId50"/>
    <p:sldId id="316" r:id="rId51"/>
    <p:sldId id="312" r:id="rId52"/>
    <p:sldId id="319" r:id="rId53"/>
    <p:sldId id="320" r:id="rId54"/>
    <p:sldId id="318" r:id="rId55"/>
    <p:sldId id="321" r:id="rId56"/>
    <p:sldId id="285" r:id="rId5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7EC47-65CE-42E0-BDB1-C5A510B9B8D3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6C308-DD8F-4D5E-A065-B3029F63F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86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25 </a:t>
            </a:r>
            <a:r>
              <a:rPr lang="de-DE" dirty="0" err="1"/>
              <a:t>minutes</a:t>
            </a:r>
            <a:r>
              <a:rPr lang="de-DE" dirty="0"/>
              <a:t> + 5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Ralf Engels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6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7B1C9D-BDA3-4AA5-90D4-B751BA62AE18}" type="slidenum">
              <a:rPr lang="en-GB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31</a:t>
            </a:fld>
            <a:endParaRPr lang="en-GB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2214563" y="744538"/>
            <a:ext cx="2239962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4756" name="Rectangle 2"/>
          <p:cNvSpPr>
            <a:spLocks noChangeArrowheads="1"/>
          </p:cNvSpPr>
          <p:nvPr>
            <p:ph type="body"/>
          </p:nvPr>
        </p:nvSpPr>
        <p:spPr>
          <a:xfrm>
            <a:off x="666750" y="4716463"/>
            <a:ext cx="5330825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4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0185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3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438B-1B3A-4D06-BAB2-BCFE76143855}" type="datetime1">
              <a:rPr lang="de-DE"/>
              <a:pPr>
                <a:defRPr/>
              </a:pPr>
              <a:t>26.03.2026</a:t>
            </a:fld>
            <a:endParaRPr lang="de-DE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by Ralf Engels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132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7158" y="6105734"/>
            <a:ext cx="185334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2061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39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54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6967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324685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09758" cy="22110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73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53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6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67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049" y="6381329"/>
            <a:ext cx="1409330" cy="2347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FA572BF-D237-5A46-A0E8-C08AD84838A3}"/>
              </a:ext>
            </a:extLst>
          </p:cNvPr>
          <p:cNvSpPr txBox="1">
            <a:spLocks/>
          </p:cNvSpPr>
          <p:nvPr userDrawn="1"/>
        </p:nvSpPr>
        <p:spPr>
          <a:xfrm>
            <a:off x="392494" y="6411310"/>
            <a:ext cx="2484165" cy="1911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Ralf Engels /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02.04.2026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181036" y="6084277"/>
            <a:ext cx="1553729" cy="5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u="sng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5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e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52729" y="5000610"/>
            <a:ext cx="10728325" cy="401705"/>
          </a:xfrm>
        </p:spPr>
        <p:txBody>
          <a:bodyPr/>
          <a:lstStyle/>
          <a:p>
            <a:r>
              <a:rPr lang="en-GB" sz="2000" dirty="0" smtClean="0"/>
              <a:t>Ralf Engels (IKP-2@FZJ/GSI)</a:t>
            </a:r>
            <a:endParaRPr lang="en-GB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40372" y="4548023"/>
            <a:ext cx="10728325" cy="547142"/>
          </a:xfrm>
        </p:spPr>
        <p:txBody>
          <a:bodyPr/>
          <a:lstStyle/>
          <a:p>
            <a:r>
              <a:rPr lang="de-DE" dirty="0" smtClean="0"/>
              <a:t>2</a:t>
            </a:r>
            <a:r>
              <a:rPr lang="de-DE" baseline="30000" dirty="0" smtClean="0"/>
              <a:t>nd</a:t>
            </a:r>
            <a:r>
              <a:rPr lang="de-DE" dirty="0" smtClean="0"/>
              <a:t> April 2026</a:t>
            </a:r>
            <a:endParaRPr lang="de-DE" dirty="0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26" y="5985908"/>
            <a:ext cx="2047824" cy="6336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1567546" y="3822873"/>
            <a:ext cx="9225642" cy="591471"/>
          </a:xfrm>
        </p:spPr>
        <p:txBody>
          <a:bodyPr/>
          <a:lstStyle/>
          <a:p>
            <a:r>
              <a:rPr lang="en-US" sz="2800" b="0" u="none" dirty="0"/>
              <a:t>Polarized </a:t>
            </a:r>
            <a:r>
              <a:rPr lang="en-US" sz="2800" b="0" u="none" dirty="0" smtClean="0"/>
              <a:t>H/D Beams and Targets </a:t>
            </a:r>
            <a:r>
              <a:rPr lang="en-US" sz="2800" b="0" u="none" dirty="0"/>
              <a:t>at </a:t>
            </a:r>
            <a:r>
              <a:rPr lang="en-US" sz="2800" b="0" u="none" dirty="0" smtClean="0"/>
              <a:t>FZ Jülich</a:t>
            </a:r>
            <a:br>
              <a:rPr lang="en-US" sz="2800" b="0" u="none" dirty="0" smtClean="0"/>
            </a:br>
            <a:endParaRPr lang="de-DE" sz="2800" b="0" u="none" dirty="0"/>
          </a:p>
        </p:txBody>
      </p:sp>
      <p:pic>
        <p:nvPicPr>
          <p:cNvPr id="1026" name="Picture 2" descr="https://indico.itp.ac.cn/event/380/images/302-PBT20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5" y="5547545"/>
            <a:ext cx="2154621" cy="12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46029" y="742951"/>
            <a:ext cx="3200400" cy="274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u="sng" dirty="0" smtClean="0"/>
              <a:t>Separation </a:t>
            </a:r>
            <a:r>
              <a:rPr lang="de-DE" sz="2000" u="sng" dirty="0" err="1" smtClean="0"/>
              <a:t>of</a:t>
            </a:r>
            <a:r>
              <a:rPr lang="de-DE" sz="2000" u="sng" dirty="0" smtClean="0"/>
              <a:t> </a:t>
            </a:r>
            <a:r>
              <a:rPr lang="de-DE" sz="2000" u="sng" dirty="0" err="1" smtClean="0"/>
              <a:t>single</a:t>
            </a:r>
            <a:r>
              <a:rPr lang="de-DE" sz="2000" u="sng" dirty="0" smtClean="0"/>
              <a:t> HFS</a:t>
            </a:r>
          </a:p>
          <a:p>
            <a:pPr algn="l">
              <a:lnSpc>
                <a:spcPct val="95000"/>
              </a:lnSpc>
            </a:pPr>
            <a:endParaRPr lang="de-DE" sz="2000" u="sng" dirty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1.) </a:t>
            </a:r>
            <a:r>
              <a:rPr lang="de-DE" sz="2000" dirty="0" err="1" smtClean="0"/>
              <a:t>Magnetic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around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57 </a:t>
            </a:r>
            <a:r>
              <a:rPr lang="de-DE" sz="2000" dirty="0" err="1" smtClean="0"/>
              <a:t>mT</a:t>
            </a:r>
            <a:r>
              <a:rPr lang="de-DE" sz="2000" dirty="0" smtClean="0"/>
              <a:t> </a:t>
            </a:r>
            <a:r>
              <a:rPr lang="de-DE" sz="2000" dirty="0" err="1" smtClean="0"/>
              <a:t>couples</a:t>
            </a:r>
            <a:r>
              <a:rPr lang="de-DE" sz="2000" dirty="0" smtClean="0"/>
              <a:t>.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2.) </a:t>
            </a:r>
            <a:r>
              <a:rPr lang="de-DE" sz="2000" dirty="0" err="1" smtClean="0"/>
              <a:t>Electric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fields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10 V/cm.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i="1" dirty="0" smtClean="0"/>
              <a:t>e </a:t>
            </a:r>
            <a:r>
              <a:rPr lang="de-DE" sz="2000" dirty="0" err="1" smtClean="0"/>
              <a:t>states</a:t>
            </a:r>
            <a:endParaRPr lang="de-DE" sz="2000" i="1" dirty="0" smtClean="0"/>
          </a:p>
        </p:txBody>
      </p:sp>
      <p:pic>
        <p:nvPicPr>
          <p:cNvPr id="36" name="Grafik 35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19958E01-5707-1D8C-FDEC-BE927FCBB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" y="1265464"/>
            <a:ext cx="7590129" cy="48332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5C9C28C4-5A59-1EB2-E176-1E48E9A8D0B5}"/>
                  </a:ext>
                </a:extLst>
              </p:cNvPr>
              <p:cNvSpPr txBox="1"/>
              <p:nvPr/>
            </p:nvSpPr>
            <p:spPr>
              <a:xfrm>
                <a:off x="1056544" y="2383732"/>
                <a:ext cx="695723" cy="389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5C9C28C4-5A59-1EB2-E176-1E48E9A8D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44" y="2383732"/>
                <a:ext cx="695723" cy="389415"/>
              </a:xfrm>
              <a:prstGeom prst="rect">
                <a:avLst/>
              </a:prstGeom>
              <a:blipFill>
                <a:blip r:embed="rId3"/>
                <a:stretch>
                  <a:fillRect l="-14035" t="-110938" r="-103509" b="-2390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002A4524-804D-051E-EC5D-B80F3190B6F4}"/>
                  </a:ext>
                </a:extLst>
              </p:cNvPr>
              <p:cNvSpPr txBox="1"/>
              <p:nvPr/>
            </p:nvSpPr>
            <p:spPr>
              <a:xfrm>
                <a:off x="1039735" y="4924843"/>
                <a:ext cx="720077" cy="389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002A4524-804D-051E-EC5D-B80F3190B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35" y="4924843"/>
                <a:ext cx="720077" cy="389415"/>
              </a:xfrm>
              <a:prstGeom prst="rect">
                <a:avLst/>
              </a:prstGeom>
              <a:blipFill>
                <a:blip r:embed="rId4"/>
                <a:stretch>
                  <a:fillRect l="-15254" t="-112500" r="-99153" b="-237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D7AB054B-51E6-9063-843C-3D5BDA43D653}"/>
                  </a:ext>
                </a:extLst>
              </p:cNvPr>
              <p:cNvSpPr txBox="1"/>
              <p:nvPr/>
            </p:nvSpPr>
            <p:spPr>
              <a:xfrm>
                <a:off x="1056544" y="2009525"/>
                <a:ext cx="1270249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=0.12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D7AB054B-51E6-9063-843C-3D5BDA43D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44" y="2009525"/>
                <a:ext cx="1270249" cy="301994"/>
              </a:xfrm>
              <a:prstGeom prst="rect">
                <a:avLst/>
              </a:prstGeom>
              <a:blipFill>
                <a:blip r:embed="rId5"/>
                <a:stretch>
                  <a:fillRect l="-5742" r="-9091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63A44AD6-FC02-F1FA-B3D2-8222502CF082}"/>
                  </a:ext>
                </a:extLst>
              </p:cNvPr>
              <p:cNvSpPr txBox="1"/>
              <p:nvPr/>
            </p:nvSpPr>
            <p:spPr>
              <a:xfrm>
                <a:off x="1069323" y="4198648"/>
                <a:ext cx="125747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=1.6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63A44AD6-FC02-F1FA-B3D2-8222502CF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23" y="4198648"/>
                <a:ext cx="1257470" cy="301994"/>
              </a:xfrm>
              <a:prstGeom prst="rect">
                <a:avLst/>
              </a:prstGeom>
              <a:blipFill>
                <a:blip r:embed="rId6"/>
                <a:stretch>
                  <a:fillRect l="-5797" r="-10145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B89801A-FCC4-5AAE-5345-4DF2ACDC6A6B}"/>
                  </a:ext>
                </a:extLst>
              </p:cNvPr>
              <p:cNvSpPr txBox="1"/>
              <p:nvPr/>
            </p:nvSpPr>
            <p:spPr>
              <a:xfrm>
                <a:off x="8009329" y="2872820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B89801A-FCC4-5AAE-5345-4DF2ACDC6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2872820"/>
                <a:ext cx="698130" cy="301994"/>
              </a:xfrm>
              <a:prstGeom prst="rect">
                <a:avLst/>
              </a:prstGeom>
              <a:blipFill>
                <a:blip r:embed="rId7"/>
                <a:stretch>
                  <a:fillRect l="-20175" t="-214000" r="-107018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C92A10FB-CF56-950A-3DBF-BA094A941C22}"/>
                  </a:ext>
                </a:extLst>
              </p:cNvPr>
              <p:cNvSpPr txBox="1"/>
              <p:nvPr/>
            </p:nvSpPr>
            <p:spPr>
              <a:xfrm>
                <a:off x="8009329" y="3188806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C92A10FB-CF56-950A-3DBF-BA094A941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3188806"/>
                <a:ext cx="698130" cy="301994"/>
              </a:xfrm>
              <a:prstGeom prst="rect">
                <a:avLst/>
              </a:prstGeom>
              <a:blipFill>
                <a:blip r:embed="rId8"/>
                <a:stretch>
                  <a:fillRect l="-20175" t="-214000" r="-107018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C63A51E4-6885-D733-142F-B66EB16CA3BD}"/>
                  </a:ext>
                </a:extLst>
              </p:cNvPr>
              <p:cNvSpPr txBox="1"/>
              <p:nvPr/>
            </p:nvSpPr>
            <p:spPr>
              <a:xfrm>
                <a:off x="8002943" y="3504793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C63A51E4-6885-D733-142F-B66EB16CA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943" y="3504793"/>
                <a:ext cx="698130" cy="301994"/>
              </a:xfrm>
              <a:prstGeom prst="rect">
                <a:avLst/>
              </a:prstGeom>
              <a:blipFill>
                <a:blip r:embed="rId9"/>
                <a:stretch>
                  <a:fillRect l="-20175" t="-220408" r="-107018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C4449D36-8917-75DA-81B9-C36AFBEB75E3}"/>
                  </a:ext>
                </a:extLst>
              </p:cNvPr>
              <p:cNvSpPr txBox="1"/>
              <p:nvPr/>
            </p:nvSpPr>
            <p:spPr>
              <a:xfrm>
                <a:off x="7804469" y="3813195"/>
                <a:ext cx="90299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C4449D36-8917-75DA-81B9-C36AFBEB7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469" y="3813195"/>
                <a:ext cx="902990" cy="301994"/>
              </a:xfrm>
              <a:prstGeom prst="rect">
                <a:avLst/>
              </a:prstGeom>
              <a:blipFill>
                <a:blip r:embed="rId10"/>
                <a:stretch>
                  <a:fillRect l="-5405" t="-220408" r="-84459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4301FDE3-D6DA-5F4A-1A71-328FEFB12542}"/>
                  </a:ext>
                </a:extLst>
              </p:cNvPr>
              <p:cNvSpPr txBox="1"/>
              <p:nvPr/>
            </p:nvSpPr>
            <p:spPr>
              <a:xfrm>
                <a:off x="7779836" y="2295485"/>
                <a:ext cx="1021265" cy="343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4301FDE3-D6DA-5F4A-1A71-328FEFB12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836" y="2295485"/>
                <a:ext cx="1021265" cy="343386"/>
              </a:xfrm>
              <a:prstGeom prst="rect">
                <a:avLst/>
              </a:prstGeom>
              <a:blipFill>
                <a:blip r:embed="rId11"/>
                <a:stretch>
                  <a:fillRect l="-13690" t="-262500" r="-92262" b="-389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B058440B-52D3-8BFF-126E-1A6108D4F1BE}"/>
                  </a:ext>
                </a:extLst>
              </p:cNvPr>
              <p:cNvSpPr txBox="1"/>
              <p:nvPr/>
            </p:nvSpPr>
            <p:spPr>
              <a:xfrm>
                <a:off x="8009329" y="4090587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B058440B-52D3-8BFF-126E-1A6108D4F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4090587"/>
                <a:ext cx="698130" cy="301994"/>
              </a:xfrm>
              <a:prstGeom prst="rect">
                <a:avLst/>
              </a:prstGeom>
              <a:blipFill>
                <a:blip r:embed="rId12"/>
                <a:stretch>
                  <a:fillRect l="-20175" t="-214000" r="-107018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C32114A7-605B-FCE8-BDD8-8561DD963A0E}"/>
                  </a:ext>
                </a:extLst>
              </p:cNvPr>
              <p:cNvSpPr txBox="1"/>
              <p:nvPr/>
            </p:nvSpPr>
            <p:spPr>
              <a:xfrm>
                <a:off x="8009329" y="4406573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C32114A7-605B-FCE8-BDD8-8561DD963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4406573"/>
                <a:ext cx="698130" cy="301994"/>
              </a:xfrm>
              <a:prstGeom prst="rect">
                <a:avLst/>
              </a:prstGeom>
              <a:blipFill>
                <a:blip r:embed="rId13"/>
                <a:stretch>
                  <a:fillRect l="-20175" t="-220408" r="-107018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7A09D4A6-8062-8D23-F4CF-6E43E703D040}"/>
                  </a:ext>
                </a:extLst>
              </p:cNvPr>
              <p:cNvSpPr txBox="1"/>
              <p:nvPr/>
            </p:nvSpPr>
            <p:spPr>
              <a:xfrm>
                <a:off x="8002943" y="4722560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7A09D4A6-8062-8D23-F4CF-6E43E703D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943" y="4722560"/>
                <a:ext cx="698130" cy="301994"/>
              </a:xfrm>
              <a:prstGeom prst="rect">
                <a:avLst/>
              </a:prstGeom>
              <a:blipFill>
                <a:blip r:embed="rId14"/>
                <a:stretch>
                  <a:fillRect l="-20175" t="-220408" r="-107018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4E91DF34-4B8B-6574-90C0-474D6E708410}"/>
                  </a:ext>
                </a:extLst>
              </p:cNvPr>
              <p:cNvSpPr txBox="1"/>
              <p:nvPr/>
            </p:nvSpPr>
            <p:spPr>
              <a:xfrm>
                <a:off x="7804469" y="5030962"/>
                <a:ext cx="90299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4E91DF34-4B8B-6574-90C0-474D6E708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469" y="5030962"/>
                <a:ext cx="902990" cy="301994"/>
              </a:xfrm>
              <a:prstGeom prst="rect">
                <a:avLst/>
              </a:prstGeom>
              <a:blipFill>
                <a:blip r:embed="rId15"/>
                <a:stretch>
                  <a:fillRect l="-5405" t="-214000" r="-84459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449031" y="787388"/>
            <a:ext cx="10744204" cy="5262345"/>
            <a:chOff x="1294692" y="558790"/>
            <a:chExt cx="11020285" cy="539125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63E512B-B30C-61B1-92D6-540283C58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692" y="907956"/>
              <a:ext cx="9047196" cy="50420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8523073D-8275-508E-8176-A9A6BCB4D3E6}"/>
                    </a:ext>
                  </a:extLst>
                </p:cNvPr>
                <p:cNvSpPr txBox="1"/>
                <p:nvPr/>
              </p:nvSpPr>
              <p:spPr>
                <a:xfrm>
                  <a:off x="9536956" y="558790"/>
                  <a:ext cx="1609864" cy="6552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8523073D-8275-508E-8176-A9A6BCB4D3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6956" y="558790"/>
                  <a:ext cx="1609864" cy="655200"/>
                </a:xfrm>
                <a:prstGeom prst="rect">
                  <a:avLst/>
                </a:prstGeom>
                <a:blipFill>
                  <a:blip r:embed="rId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7A992AA9-82C1-306B-3DA2-2F19BE6674C4}"/>
                    </a:ext>
                  </a:extLst>
                </p:cNvPr>
                <p:cNvSpPr txBox="1"/>
                <p:nvPr/>
              </p:nvSpPr>
              <p:spPr>
                <a:xfrm>
                  <a:off x="10563121" y="2619356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7A992AA9-82C1-306B-3DA2-2F19BE667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2619356"/>
                  <a:ext cx="781176" cy="350865"/>
                </a:xfrm>
                <a:prstGeom prst="rect">
                  <a:avLst/>
                </a:prstGeom>
                <a:blipFill>
                  <a:blip r:embed="rId4"/>
                  <a:stretch>
                    <a:fillRect l="-14400" t="-191071" r="-92800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28543A92-B9AF-83D8-0428-D4480136B4B9}"/>
                    </a:ext>
                  </a:extLst>
                </p:cNvPr>
                <p:cNvSpPr txBox="1"/>
                <p:nvPr/>
              </p:nvSpPr>
              <p:spPr>
                <a:xfrm>
                  <a:off x="10563121" y="2986477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28543A92-B9AF-83D8-0428-D4480136B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2986477"/>
                  <a:ext cx="781176" cy="350865"/>
                </a:xfrm>
                <a:prstGeom prst="rect">
                  <a:avLst/>
                </a:prstGeom>
                <a:blipFill>
                  <a:blip r:embed="rId5"/>
                  <a:stretch>
                    <a:fillRect l="-14400" t="-192857" r="-92800" b="-2839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2D360AA-4F72-58E2-D7EF-90EC5AC992C5}"/>
                    </a:ext>
                  </a:extLst>
                </p:cNvPr>
                <p:cNvSpPr txBox="1"/>
                <p:nvPr/>
              </p:nvSpPr>
              <p:spPr>
                <a:xfrm>
                  <a:off x="10563121" y="2252235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2D360AA-4F72-58E2-D7EF-90EC5AC992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2252235"/>
                  <a:ext cx="781176" cy="350865"/>
                </a:xfrm>
                <a:prstGeom prst="rect">
                  <a:avLst/>
                </a:prstGeom>
                <a:blipFill>
                  <a:blip r:embed="rId6"/>
                  <a:stretch>
                    <a:fillRect l="-14400" t="-191071" r="-92800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042CB357-8D08-500A-56D5-E7C5503976AD}"/>
                    </a:ext>
                  </a:extLst>
                </p:cNvPr>
                <p:cNvSpPr txBox="1"/>
                <p:nvPr/>
              </p:nvSpPr>
              <p:spPr>
                <a:xfrm>
                  <a:off x="10341037" y="3308758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042CB357-8D08-500A-56D5-E7C550397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1037" y="3308758"/>
                  <a:ext cx="1010405" cy="350865"/>
                </a:xfrm>
                <a:prstGeom prst="rect">
                  <a:avLst/>
                </a:prstGeom>
                <a:blipFill>
                  <a:blip r:embed="rId7"/>
                  <a:stretch>
                    <a:fillRect l="-1235" t="-187719" r="-72222" b="-27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8169B668-8DEA-9DD1-E853-B329C73C1E32}"/>
                    </a:ext>
                  </a:extLst>
                </p:cNvPr>
                <p:cNvSpPr txBox="1"/>
                <p:nvPr/>
              </p:nvSpPr>
              <p:spPr>
                <a:xfrm>
                  <a:off x="10570266" y="3631039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8169B668-8DEA-9DD1-E853-B329C73C1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266" y="3631039"/>
                  <a:ext cx="781176" cy="350865"/>
                </a:xfrm>
                <a:prstGeom prst="rect">
                  <a:avLst/>
                </a:prstGeom>
                <a:blipFill>
                  <a:blip r:embed="rId8"/>
                  <a:stretch>
                    <a:fillRect l="-13600" t="-191071" r="-93600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58D50F9-A0EA-55BA-B351-7EA3D9EE7668}"/>
                    </a:ext>
                  </a:extLst>
                </p:cNvPr>
                <p:cNvSpPr txBox="1"/>
                <p:nvPr/>
              </p:nvSpPr>
              <p:spPr>
                <a:xfrm>
                  <a:off x="10570266" y="3998160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58D50F9-A0EA-55BA-B351-7EA3D9EE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266" y="3998160"/>
                  <a:ext cx="781176" cy="350865"/>
                </a:xfrm>
                <a:prstGeom prst="rect">
                  <a:avLst/>
                </a:prstGeom>
                <a:blipFill>
                  <a:blip r:embed="rId9"/>
                  <a:stretch>
                    <a:fillRect l="-13600" t="-192857" r="-93600" b="-2839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FE35B7FE-CE1E-FF3E-33E8-16544911C273}"/>
                    </a:ext>
                  </a:extLst>
                </p:cNvPr>
                <p:cNvSpPr txBox="1"/>
                <p:nvPr/>
              </p:nvSpPr>
              <p:spPr>
                <a:xfrm>
                  <a:off x="10563121" y="4365281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FE35B7FE-CE1E-FF3E-33E8-16544911C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4365281"/>
                  <a:ext cx="781176" cy="350865"/>
                </a:xfrm>
                <a:prstGeom prst="rect">
                  <a:avLst/>
                </a:prstGeom>
                <a:blipFill>
                  <a:blip r:embed="rId10"/>
                  <a:stretch>
                    <a:fillRect l="-14400" t="-192857" r="-92800" b="-2839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23D21D47-DC23-A7B1-6583-ECDAD836D36A}"/>
                    </a:ext>
                  </a:extLst>
                </p:cNvPr>
                <p:cNvSpPr txBox="1"/>
                <p:nvPr/>
              </p:nvSpPr>
              <p:spPr>
                <a:xfrm>
                  <a:off x="10341037" y="4723591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23D21D47-DC23-A7B1-6583-ECDAD836D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1037" y="4723591"/>
                  <a:ext cx="1010405" cy="350865"/>
                </a:xfrm>
                <a:prstGeom prst="rect">
                  <a:avLst/>
                </a:prstGeom>
                <a:blipFill>
                  <a:blip r:embed="rId11"/>
                  <a:stretch>
                    <a:fillRect l="-1235" t="-191071" r="-72222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D877283B-8704-FDF6-5A38-FC1AB0012BCD}"/>
                    </a:ext>
                  </a:extLst>
                </p:cNvPr>
                <p:cNvSpPr txBox="1"/>
                <p:nvPr/>
              </p:nvSpPr>
              <p:spPr>
                <a:xfrm>
                  <a:off x="8811265" y="1507687"/>
                  <a:ext cx="3503712" cy="443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D877283B-8704-FDF6-5A38-FC1AB0012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1265" y="1507687"/>
                  <a:ext cx="3503712" cy="443198"/>
                </a:xfrm>
                <a:prstGeom prst="rect">
                  <a:avLst/>
                </a:prstGeom>
                <a:blipFill>
                  <a:blip r:embed="rId12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100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395755" y="1224642"/>
            <a:ext cx="8299209" cy="4813584"/>
            <a:chOff x="1775520" y="741231"/>
            <a:chExt cx="9692727" cy="5615403"/>
          </a:xfrm>
        </p:grpSpPr>
        <p:pic>
          <p:nvPicPr>
            <p:cNvPr id="23" name="Grafik 22" descr="Ein Bild, das Reihe, Diagramm, Text, parallel enthält.&#10;&#10;KI-generierte Inhalte können fehlerhaft sein.">
              <a:extLst>
                <a:ext uri="{FF2B5EF4-FFF2-40B4-BE49-F238E27FC236}">
                  <a16:creationId xmlns:a16="http://schemas.microsoft.com/office/drawing/2014/main" id="{34127254-3C0C-E982-4DB9-4E55A5BF9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520" y="741231"/>
              <a:ext cx="8493009" cy="561540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584A7453-8CA5-EA98-8260-1F32AC8688F7}"/>
                    </a:ext>
                  </a:extLst>
                </p:cNvPr>
                <p:cNvSpPr txBox="1"/>
                <p:nvPr/>
              </p:nvSpPr>
              <p:spPr>
                <a:xfrm>
                  <a:off x="2802441" y="2040464"/>
                  <a:ext cx="778482" cy="4524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584A7453-8CA5-EA98-8260-1F32AC868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441" y="2040464"/>
                  <a:ext cx="778482" cy="452432"/>
                </a:xfrm>
                <a:prstGeom prst="rect">
                  <a:avLst/>
                </a:prstGeom>
                <a:blipFill>
                  <a:blip r:embed="rId3"/>
                  <a:stretch>
                    <a:fillRect l="-15455" t="-114286" r="-110000" b="-24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0986045-FCE1-9F27-3DFA-395F9F2A4E4B}"/>
                    </a:ext>
                  </a:extLst>
                </p:cNvPr>
                <p:cNvSpPr txBox="1"/>
                <p:nvPr/>
              </p:nvSpPr>
              <p:spPr>
                <a:xfrm>
                  <a:off x="2783632" y="4992792"/>
                  <a:ext cx="805733" cy="4524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0986045-FCE1-9F27-3DFA-395F9F2A4E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632" y="4992792"/>
                  <a:ext cx="805733" cy="452432"/>
                </a:xfrm>
                <a:prstGeom prst="rect">
                  <a:avLst/>
                </a:prstGeom>
                <a:blipFill>
                  <a:blip r:embed="rId4"/>
                  <a:stretch>
                    <a:fillRect l="-15929" t="-114286" r="-107965" b="-24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CF185706-D45B-E299-BE46-248296F5EE99}"/>
                    </a:ext>
                  </a:extLst>
                </p:cNvPr>
                <p:cNvSpPr txBox="1"/>
                <p:nvPr/>
              </p:nvSpPr>
              <p:spPr>
                <a:xfrm>
                  <a:off x="2802441" y="1605700"/>
                  <a:ext cx="1421351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=0.12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CF185706-D45B-E299-BE46-248296F5E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441" y="1605700"/>
                  <a:ext cx="1421351" cy="350865"/>
                </a:xfrm>
                <a:prstGeom prst="rect">
                  <a:avLst/>
                </a:prstGeom>
                <a:blipFill>
                  <a:blip r:embed="rId5"/>
                  <a:stretch>
                    <a:fillRect l="-6000" r="-14000" b="-2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9D310936-2C50-4D43-048F-FE52B0444FB9}"/>
                    </a:ext>
                  </a:extLst>
                </p:cNvPr>
                <p:cNvSpPr txBox="1"/>
                <p:nvPr/>
              </p:nvSpPr>
              <p:spPr>
                <a:xfrm>
                  <a:off x="2816740" y="4149080"/>
                  <a:ext cx="1407052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=1.6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9D310936-2C50-4D43-048F-FE52B04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6740" y="4149080"/>
                  <a:ext cx="1407052" cy="350865"/>
                </a:xfrm>
                <a:prstGeom prst="rect">
                  <a:avLst/>
                </a:prstGeom>
                <a:blipFill>
                  <a:blip r:embed="rId6"/>
                  <a:stretch>
                    <a:fillRect l="-6061" r="-15152" b="-3061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6B6C43DA-C3E5-68DF-76FB-420302AEF491}"/>
                    </a:ext>
                  </a:extLst>
                </p:cNvPr>
                <p:cNvSpPr txBox="1"/>
                <p:nvPr/>
              </p:nvSpPr>
              <p:spPr>
                <a:xfrm>
                  <a:off x="10582290" y="2608699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6B6C43DA-C3E5-68DF-76FB-420302AEF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2608699"/>
                  <a:ext cx="781176" cy="350865"/>
                </a:xfrm>
                <a:prstGeom prst="rect">
                  <a:avLst/>
                </a:prstGeom>
                <a:blipFill>
                  <a:blip r:embed="rId7"/>
                  <a:stretch>
                    <a:fillRect l="-21818" t="-214000" r="-113636" b="-33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85EDC29D-898B-99C7-A202-CF03D3CBBF9E}"/>
                    </a:ext>
                  </a:extLst>
                </p:cNvPr>
                <p:cNvSpPr txBox="1"/>
                <p:nvPr/>
              </p:nvSpPr>
              <p:spPr>
                <a:xfrm>
                  <a:off x="10582290" y="2975820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85EDC29D-898B-99C7-A202-CF03D3CBB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2975820"/>
                  <a:ext cx="781176" cy="350865"/>
                </a:xfrm>
                <a:prstGeom prst="rect">
                  <a:avLst/>
                </a:prstGeom>
                <a:blipFill>
                  <a:blip r:embed="rId8"/>
                  <a:stretch>
                    <a:fillRect l="-21818" t="-218367" r="-113636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03EAEBF1-153E-6257-1E16-1976AFABBD53}"/>
                    </a:ext>
                  </a:extLst>
                </p:cNvPr>
                <p:cNvSpPr txBox="1"/>
                <p:nvPr/>
              </p:nvSpPr>
              <p:spPr>
                <a:xfrm>
                  <a:off x="10575145" y="3342941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03EAEBF1-153E-6257-1E16-1976AFABBD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5145" y="3342941"/>
                  <a:ext cx="781176" cy="350865"/>
                </a:xfrm>
                <a:prstGeom prst="rect">
                  <a:avLst/>
                </a:prstGeom>
                <a:blipFill>
                  <a:blip r:embed="rId9"/>
                  <a:stretch>
                    <a:fillRect l="-21818" t="-220408" r="-113636" b="-33877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01004136-3802-57D3-BEBC-C3C10CE5F055}"/>
                    </a:ext>
                  </a:extLst>
                </p:cNvPr>
                <p:cNvSpPr txBox="1"/>
                <p:nvPr/>
              </p:nvSpPr>
              <p:spPr>
                <a:xfrm>
                  <a:off x="10353061" y="3701251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01004136-3802-57D3-BEBC-C3C10CE5F0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3061" y="3701251"/>
                  <a:ext cx="1010405" cy="350865"/>
                </a:xfrm>
                <a:prstGeom prst="rect">
                  <a:avLst/>
                </a:prstGeom>
                <a:blipFill>
                  <a:blip r:embed="rId10"/>
                  <a:stretch>
                    <a:fillRect l="-6338" t="-218367" r="-91549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E8E09A6F-D570-D6DA-4A0E-D6CAD14E19A1}"/>
                    </a:ext>
                  </a:extLst>
                </p:cNvPr>
                <p:cNvSpPr txBox="1"/>
                <p:nvPr/>
              </p:nvSpPr>
              <p:spPr>
                <a:xfrm>
                  <a:off x="10325498" y="1937936"/>
                  <a:ext cx="1142749" cy="398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E8E09A6F-D570-D6DA-4A0E-D6CAD14E19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5498" y="1937936"/>
                  <a:ext cx="1142749" cy="398955"/>
                </a:xfrm>
                <a:prstGeom prst="rect">
                  <a:avLst/>
                </a:prstGeom>
                <a:blipFill>
                  <a:blip r:embed="rId11"/>
                  <a:stretch>
                    <a:fillRect l="-15000" t="-260714" r="-101250" b="-39107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BEFF60D7-DA07-C40C-BB08-23397D579A6C}"/>
                    </a:ext>
                  </a:extLst>
                </p:cNvPr>
                <p:cNvSpPr txBox="1"/>
                <p:nvPr/>
              </p:nvSpPr>
              <p:spPr>
                <a:xfrm>
                  <a:off x="10582290" y="4023532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BEFF60D7-DA07-C40C-BB08-23397D579A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4023532"/>
                  <a:ext cx="781176" cy="350865"/>
                </a:xfrm>
                <a:prstGeom prst="rect">
                  <a:avLst/>
                </a:prstGeom>
                <a:blipFill>
                  <a:blip r:embed="rId12"/>
                  <a:stretch>
                    <a:fillRect l="-21818" t="-214000" r="-113636" b="-33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429314DE-858B-B6AD-6315-C9C8F59E1C6E}"/>
                    </a:ext>
                  </a:extLst>
                </p:cNvPr>
                <p:cNvSpPr txBox="1"/>
                <p:nvPr/>
              </p:nvSpPr>
              <p:spPr>
                <a:xfrm>
                  <a:off x="10582290" y="4390653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429314DE-858B-B6AD-6315-C9C8F59E1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4390653"/>
                  <a:ext cx="781176" cy="350865"/>
                </a:xfrm>
                <a:prstGeom prst="rect">
                  <a:avLst/>
                </a:prstGeom>
                <a:blipFill>
                  <a:blip r:embed="rId13"/>
                  <a:stretch>
                    <a:fillRect l="-21818" t="-218367" r="-113636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708F88A0-54FE-6968-D6A8-AA6297F56C36}"/>
                    </a:ext>
                  </a:extLst>
                </p:cNvPr>
                <p:cNvSpPr txBox="1"/>
                <p:nvPr/>
              </p:nvSpPr>
              <p:spPr>
                <a:xfrm>
                  <a:off x="10575145" y="4757774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708F88A0-54FE-6968-D6A8-AA6297F56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5145" y="4757774"/>
                  <a:ext cx="781176" cy="350865"/>
                </a:xfrm>
                <a:prstGeom prst="rect">
                  <a:avLst/>
                </a:prstGeom>
                <a:blipFill>
                  <a:blip r:embed="rId14"/>
                  <a:stretch>
                    <a:fillRect l="-21818" t="-220408" r="-113636" b="-33877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2519F82D-5693-DF71-0404-1A3DB983CEA4}"/>
                    </a:ext>
                  </a:extLst>
                </p:cNvPr>
                <p:cNvSpPr txBox="1"/>
                <p:nvPr/>
              </p:nvSpPr>
              <p:spPr>
                <a:xfrm>
                  <a:off x="10353061" y="5116084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2519F82D-5693-DF71-0404-1A3DB983C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3061" y="5116084"/>
                  <a:ext cx="1010405" cy="350865"/>
                </a:xfrm>
                <a:prstGeom prst="rect">
                  <a:avLst/>
                </a:prstGeom>
                <a:blipFill>
                  <a:blip r:embed="rId15"/>
                  <a:stretch>
                    <a:fillRect l="-6338" t="-218367" r="-91549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78F1C19-0779-1B45-D388-2066A71C825C}"/>
                </a:ext>
              </a:extLst>
            </p:cNvPr>
            <p:cNvSpPr/>
            <p:nvPr/>
          </p:nvSpPr>
          <p:spPr>
            <a:xfrm>
              <a:off x="7413142" y="4193373"/>
              <a:ext cx="1059124" cy="21602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0445B49D-01B9-679C-7A21-391C78723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000" y="1412776"/>
              <a:ext cx="0" cy="28822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DFD792AD-9241-C8C3-C616-FA44C2E3C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6000" y="1386000"/>
              <a:ext cx="0" cy="29167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feil: nach rechts 23">
              <a:extLst>
                <a:ext uri="{FF2B5EF4-FFF2-40B4-BE49-F238E27FC236}">
                  <a16:creationId xmlns:a16="http://schemas.microsoft.com/office/drawing/2014/main" id="{2CF76F99-3825-F543-DC05-8308AE545AA5}"/>
                </a:ext>
              </a:extLst>
            </p:cNvPr>
            <p:cNvSpPr/>
            <p:nvPr/>
          </p:nvSpPr>
          <p:spPr>
            <a:xfrm>
              <a:off x="7525838" y="5878800"/>
              <a:ext cx="1059124" cy="2160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/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9013370" y="759279"/>
            <a:ext cx="323305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u="sng" dirty="0" smtClean="0"/>
              <a:t>Separation </a:t>
            </a:r>
            <a:r>
              <a:rPr lang="de-DE" sz="2000" u="sng" dirty="0" err="1" smtClean="0"/>
              <a:t>of</a:t>
            </a:r>
            <a:r>
              <a:rPr lang="de-DE" sz="2000" u="sng" dirty="0" smtClean="0"/>
              <a:t> </a:t>
            </a:r>
            <a:r>
              <a:rPr lang="de-DE" sz="2000" u="sng" dirty="0" err="1" smtClean="0"/>
              <a:t>single</a:t>
            </a:r>
            <a:r>
              <a:rPr lang="de-DE" sz="2000" u="sng" dirty="0" smtClean="0"/>
              <a:t> HFS</a:t>
            </a:r>
          </a:p>
          <a:p>
            <a:pPr algn="l">
              <a:lnSpc>
                <a:spcPct val="95000"/>
              </a:lnSpc>
            </a:pPr>
            <a:endParaRPr lang="de-DE" sz="2000" u="sng" dirty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1.) </a:t>
            </a:r>
            <a:r>
              <a:rPr lang="de-DE" sz="2000" dirty="0" err="1" smtClean="0"/>
              <a:t>Magnetic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around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57 </a:t>
            </a:r>
            <a:r>
              <a:rPr lang="de-DE" sz="2000" dirty="0" err="1" smtClean="0"/>
              <a:t>mT</a:t>
            </a:r>
            <a:r>
              <a:rPr lang="de-DE" sz="2000" dirty="0" smtClean="0"/>
              <a:t> </a:t>
            </a:r>
            <a:r>
              <a:rPr lang="de-DE" sz="2000" dirty="0" err="1" smtClean="0"/>
              <a:t>couples</a:t>
            </a:r>
            <a:r>
              <a:rPr lang="de-DE" sz="2000" dirty="0" smtClean="0"/>
              <a:t>.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2.) </a:t>
            </a:r>
            <a:r>
              <a:rPr lang="de-DE" sz="2000" dirty="0" err="1" smtClean="0"/>
              <a:t>Electric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fields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10 V/cm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i="1" dirty="0" smtClean="0"/>
              <a:t>e </a:t>
            </a:r>
            <a:r>
              <a:rPr lang="de-DE" sz="2000" dirty="0" err="1" smtClean="0"/>
              <a:t>states</a:t>
            </a:r>
            <a:r>
              <a:rPr lang="de-DE" sz="2000" dirty="0" smtClean="0"/>
              <a:t>.</a:t>
            </a:r>
          </a:p>
          <a:p>
            <a:pPr algn="l">
              <a:lnSpc>
                <a:spcPct val="95000"/>
              </a:lnSpc>
            </a:pPr>
            <a:endParaRPr lang="de-DE" sz="2000" i="1" dirty="0"/>
          </a:p>
          <a:p>
            <a:pPr>
              <a:lnSpc>
                <a:spcPct val="95000"/>
              </a:lnSpc>
            </a:pPr>
            <a:r>
              <a:rPr lang="de-DE" sz="2000" i="1" dirty="0" smtClean="0"/>
              <a:t>→ 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will </a:t>
            </a:r>
            <a:r>
              <a:rPr lang="de-DE" sz="2000" dirty="0" err="1" smtClean="0"/>
              <a:t>decay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</a:p>
          <a:p>
            <a:pPr>
              <a:lnSpc>
                <a:spcPct val="95000"/>
              </a:lnSpc>
            </a:pPr>
            <a:r>
              <a:rPr lang="de-DE" sz="2000" dirty="0"/>
              <a:t> </a:t>
            </a:r>
            <a:r>
              <a:rPr lang="de-DE" sz="2000" dirty="0" smtClean="0"/>
              <a:t>    1S </a:t>
            </a:r>
            <a:r>
              <a:rPr lang="de-DE" sz="2000" dirty="0" err="1" smtClean="0"/>
              <a:t>state</a:t>
            </a:r>
            <a:endParaRPr lang="de-DE" sz="2000" dirty="0" smtClean="0"/>
          </a:p>
          <a:p>
            <a:pPr>
              <a:lnSpc>
                <a:spcPct val="95000"/>
              </a:lnSpc>
            </a:pPr>
            <a:endParaRPr lang="de-DE" sz="2000" dirty="0"/>
          </a:p>
          <a:p>
            <a:pPr>
              <a:lnSpc>
                <a:spcPct val="95000"/>
              </a:lnSpc>
            </a:pPr>
            <a:r>
              <a:rPr lang="de-DE" sz="2000" dirty="0" smtClean="0"/>
              <a:t>3.) RF </a:t>
            </a: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el-GR" sz="2000" dirty="0" smtClean="0"/>
              <a:t>α</a:t>
            </a:r>
            <a:r>
              <a:rPr lang="de-DE" sz="2000" dirty="0" smtClean="0"/>
              <a:t> </a:t>
            </a:r>
          </a:p>
          <a:p>
            <a:pPr>
              <a:lnSpc>
                <a:spcPct val="95000"/>
              </a:lnSpc>
            </a:pPr>
            <a:r>
              <a:rPr lang="de-DE" sz="2000" dirty="0"/>
              <a:t> </a:t>
            </a:r>
            <a:r>
              <a:rPr lang="de-DE" sz="2000" dirty="0" smtClean="0"/>
              <a:t>   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i="1" dirty="0" smtClean="0"/>
              <a:t>e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endParaRPr lang="de-DE" sz="2000" dirty="0" smtClean="0"/>
          </a:p>
          <a:p>
            <a:pPr>
              <a:lnSpc>
                <a:spcPct val="95000"/>
              </a:lnSpc>
            </a:pPr>
            <a:r>
              <a:rPr lang="de-DE" sz="2000" dirty="0" smtClean="0"/>
              <a:t>(1.60975 GHz at 100 mW)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6498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Im Haus, Küchengerät enthält.&#10;&#10;Automatisch generierte Beschreibung">
            <a:extLst>
              <a:ext uri="{FF2B5EF4-FFF2-40B4-BE49-F238E27FC236}">
                <a16:creationId xmlns:a16="http://schemas.microsoft.com/office/drawing/2014/main" id="{0E9A0243-4927-4FEC-208E-2FE78E301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38" y="982594"/>
            <a:ext cx="3829061" cy="50567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0" y="1624087"/>
            <a:ext cx="6088427" cy="46058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8793" y="1317329"/>
            <a:ext cx="5943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smtClean="0"/>
              <a:t>The Spin Filter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0814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Reihe, Diagramm, parallel, Text enthält.&#10;&#10;KI-generierte Inhalte können fehlerhaft sein.">
            <a:extLst>
              <a:ext uri="{FF2B5EF4-FFF2-40B4-BE49-F238E27FC236}">
                <a16:creationId xmlns:a16="http://schemas.microsoft.com/office/drawing/2014/main" id="{E6E367ED-0D34-8365-8D1A-9BE1F001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16"/>
            <a:ext cx="10035178" cy="57778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Lamb-shift polarimeter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5029049" y="6381329"/>
            <a:ext cx="1409330" cy="2347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15496D-9D8B-8C8A-66CA-008B478DD3BF}"/>
                  </a:ext>
                </a:extLst>
              </p:cNvPr>
              <p:cNvSpPr txBox="1"/>
              <p:nvPr/>
            </p:nvSpPr>
            <p:spPr>
              <a:xfrm>
                <a:off x="1762276" y="5159051"/>
                <a:ext cx="1212320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=300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15496D-9D8B-8C8A-66CA-008B478DD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76" y="5159051"/>
                <a:ext cx="1212320" cy="350865"/>
              </a:xfrm>
              <a:prstGeom prst="rect">
                <a:avLst/>
              </a:prstGeom>
              <a:blipFill>
                <a:blip r:embed="rId2"/>
                <a:stretch>
                  <a:fillRect l="-7035" r="-5528" b="-32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2BBDC27-2257-3964-BD9E-5DA1296E4692}"/>
                  </a:ext>
                </a:extLst>
              </p:cNvPr>
              <p:cNvSpPr txBox="1"/>
              <p:nvPr/>
            </p:nvSpPr>
            <p:spPr>
              <a:xfrm>
                <a:off x="5385308" y="5159052"/>
                <a:ext cx="138223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=1600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2BBDC27-2257-3964-BD9E-5DA1296E4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308" y="5159052"/>
                <a:ext cx="1382238" cy="350865"/>
              </a:xfrm>
              <a:prstGeom prst="rect">
                <a:avLst/>
              </a:prstGeom>
              <a:blipFill>
                <a:blip r:embed="rId3"/>
                <a:stretch>
                  <a:fillRect l="-6167" r="-4846" b="-32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FAE92E4-2157-56D5-B0E1-BFD9B74431FE}"/>
                  </a:ext>
                </a:extLst>
              </p:cNvPr>
              <p:cNvSpPr txBox="1"/>
              <p:nvPr/>
            </p:nvSpPr>
            <p:spPr>
              <a:xfrm>
                <a:off x="9178258" y="5159051"/>
                <a:ext cx="138223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=6000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FAE92E4-2157-56D5-B0E1-BFD9B7443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258" y="5159051"/>
                <a:ext cx="1382238" cy="350865"/>
              </a:xfrm>
              <a:prstGeom prst="rect">
                <a:avLst/>
              </a:prstGeom>
              <a:blipFill>
                <a:blip r:embed="rId4"/>
                <a:stretch>
                  <a:fillRect l="-6195" r="-4867" b="-32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417934D-5852-0C32-BAF4-ECE3AB45A506}"/>
                  </a:ext>
                </a:extLst>
              </p:cNvPr>
              <p:cNvSpPr txBox="1"/>
              <p:nvPr/>
            </p:nvSpPr>
            <p:spPr>
              <a:xfrm>
                <a:off x="6806599" y="1120323"/>
                <a:ext cx="2235612" cy="656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=1.8⋅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417934D-5852-0C32-BAF4-ECE3AB45A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99" y="1120323"/>
                <a:ext cx="2235612" cy="6569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CF4D7C2-C10E-7FCF-5DAF-3077FDE92715}"/>
                  </a:ext>
                </a:extLst>
              </p:cNvPr>
              <p:cNvSpPr txBox="1"/>
              <p:nvPr/>
            </p:nvSpPr>
            <p:spPr>
              <a:xfrm>
                <a:off x="3159024" y="1120324"/>
                <a:ext cx="2226379" cy="656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=1.1⋅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CF4D7C2-C10E-7FCF-5DAF-3077FDE9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024" y="1120324"/>
                <a:ext cx="2226379" cy="6569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Reihe, Diagramm, Text enthält.&#10;&#10;KI-generierte Inhalte können fehlerhaft sein.">
            <a:extLst>
              <a:ext uri="{FF2B5EF4-FFF2-40B4-BE49-F238E27FC236}">
                <a16:creationId xmlns:a16="http://schemas.microsoft.com/office/drawing/2014/main" id="{448591BA-918E-AC0D-4041-7BDD78B8AF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4" y="1924011"/>
            <a:ext cx="4203957" cy="2714498"/>
          </a:xfrm>
          <a:prstGeom prst="rect">
            <a:avLst/>
          </a:prstGeom>
        </p:spPr>
      </p:pic>
      <p:pic>
        <p:nvPicPr>
          <p:cNvPr id="12" name="Grafik 11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304214E0-E8DC-B901-1A5A-B35DE54DF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87" y="1946064"/>
            <a:ext cx="4204800" cy="2718562"/>
          </a:xfrm>
          <a:prstGeom prst="rect">
            <a:avLst/>
          </a:prstGeom>
        </p:spPr>
      </p:pic>
      <p:pic>
        <p:nvPicPr>
          <p:cNvPr id="13" name="Grafik 12" descr="Ein Bild, das Diagramm, Reihe, Text, parallel enthält.&#10;&#10;KI-generierte Inhalte können fehlerhaft sein.">
            <a:extLst>
              <a:ext uri="{FF2B5EF4-FFF2-40B4-BE49-F238E27FC236}">
                <a16:creationId xmlns:a16="http://schemas.microsoft.com/office/drawing/2014/main" id="{5E650E86-A27D-6039-1478-FACD9BCE19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40" y="1933489"/>
            <a:ext cx="4204800" cy="27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Diagramm, Schrift, Plan, technische Zeichnung enthält.&#10;&#10;Automatisch generierte Beschreibung">
            <a:extLst>
              <a:ext uri="{FF2B5EF4-FFF2-40B4-BE49-F238E27FC236}">
                <a16:creationId xmlns:a16="http://schemas.microsoft.com/office/drawing/2014/main" id="{7E656402-5D71-52C8-21D9-5586E9D00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2" y="926396"/>
            <a:ext cx="10170283" cy="30006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4930" y="4082144"/>
            <a:ext cx="49149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smtClean="0"/>
              <a:t>Beam:</a:t>
            </a:r>
          </a:p>
          <a:p>
            <a:pPr algn="l">
              <a:lnSpc>
                <a:spcPct val="95000"/>
              </a:lnSpc>
            </a:pPr>
            <a:endParaRPr lang="de-DE" sz="800" u="sng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- p, H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, H</a:t>
            </a:r>
            <a:r>
              <a:rPr lang="de-DE" sz="2400" baseline="-25000" dirty="0" smtClean="0"/>
              <a:t>3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, H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          (d, t)</a:t>
            </a:r>
          </a:p>
          <a:p>
            <a:pPr algn="l"/>
            <a:endParaRPr lang="de-DE" sz="8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-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ionizer</a:t>
            </a:r>
            <a:r>
              <a:rPr lang="de-DE" sz="2400" dirty="0" smtClean="0"/>
              <a:t>: H, H</a:t>
            </a:r>
            <a:r>
              <a:rPr lang="de-DE" sz="2400" baseline="-25000" dirty="0" smtClean="0"/>
              <a:t>2</a:t>
            </a:r>
            <a:r>
              <a:rPr lang="de-DE" sz="2400" dirty="0"/>
              <a:t> </a:t>
            </a:r>
            <a:r>
              <a:rPr lang="de-DE" sz="2400" dirty="0" smtClean="0"/>
              <a:t>   (D, T)</a:t>
            </a:r>
          </a:p>
          <a:p>
            <a:pPr algn="l">
              <a:lnSpc>
                <a:spcPct val="95000"/>
              </a:lnSpc>
            </a:pPr>
            <a:endParaRPr lang="de-DE" sz="8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- </a:t>
            </a:r>
            <a:r>
              <a:rPr lang="de-DE" sz="2400" dirty="0" err="1" smtClean="0"/>
              <a:t>maybe</a:t>
            </a:r>
            <a:r>
              <a:rPr lang="de-DE" sz="2400" dirty="0" smtClean="0"/>
              <a:t>: 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O, CH</a:t>
            </a:r>
            <a:r>
              <a:rPr lang="de-DE" sz="2400" baseline="-25000" dirty="0" smtClean="0"/>
              <a:t>4</a:t>
            </a:r>
            <a:r>
              <a:rPr lang="de-DE" sz="2400" dirty="0" smtClean="0"/>
              <a:t>, NH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, …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2833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3393EEBA-8FB0-7F72-55FB-4A2F137C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0" y="1866867"/>
            <a:ext cx="6217106" cy="40195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F3BA13A-BB76-3FB9-A01D-A847B2053B35}"/>
              </a:ext>
            </a:extLst>
          </p:cNvPr>
          <p:cNvSpPr txBox="1"/>
          <p:nvPr/>
        </p:nvSpPr>
        <p:spPr>
          <a:xfrm>
            <a:off x="1977093" y="1182221"/>
            <a:ext cx="209545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Measurement</a:t>
            </a:r>
            <a:endParaRPr lang="en-GB" sz="2400" dirty="0" err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BFFE7BE-E65B-A07A-926A-2D067D1587B8}"/>
              </a:ext>
            </a:extLst>
          </p:cNvPr>
          <p:cNvSpPr txBox="1"/>
          <p:nvPr/>
        </p:nvSpPr>
        <p:spPr>
          <a:xfrm>
            <a:off x="8119451" y="1227459"/>
            <a:ext cx="165618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Simulation</a:t>
            </a:r>
            <a:endParaRPr lang="en-GB" sz="2400" dirty="0" err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49FF72A-273C-8084-B8CD-289A513C13E9}"/>
                  </a:ext>
                </a:extLst>
              </p:cNvPr>
              <p:cNvSpPr txBox="1"/>
              <p:nvPr/>
            </p:nvSpPr>
            <p:spPr>
              <a:xfrm>
                <a:off x="8051386" y="2219630"/>
                <a:ext cx="404790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49FF72A-273C-8084-B8CD-289A513C1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386" y="2219630"/>
                <a:ext cx="404790" cy="350865"/>
              </a:xfrm>
              <a:prstGeom prst="rect">
                <a:avLst/>
              </a:prstGeom>
              <a:blipFill>
                <a:blip r:embed="rId3"/>
                <a:stretch>
                  <a:fillRect l="-9091" r="-4545" b="-17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9E6C90-46A5-BE59-9405-D2B4B4C3A7D4}"/>
                  </a:ext>
                </a:extLst>
              </p:cNvPr>
              <p:cNvSpPr txBox="1"/>
              <p:nvPr/>
            </p:nvSpPr>
            <p:spPr>
              <a:xfrm>
                <a:off x="9833878" y="2219630"/>
                <a:ext cx="41190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9E6C90-46A5-BE59-9405-D2B4B4C3A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878" y="2219630"/>
                <a:ext cx="411908" cy="350865"/>
              </a:xfrm>
              <a:prstGeom prst="rect">
                <a:avLst/>
              </a:prstGeom>
              <a:blipFill>
                <a:blip r:embed="rId4"/>
                <a:stretch>
                  <a:fillRect l="-7353" r="-2941" b="-17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 descr="Ein Bild, das Reihe, Diagramm, Text enthält.&#10;&#10;KI-generierte Inhalte können fehlerhaft sein.">
            <a:extLst>
              <a:ext uri="{FF2B5EF4-FFF2-40B4-BE49-F238E27FC236}">
                <a16:creationId xmlns:a16="http://schemas.microsoft.com/office/drawing/2014/main" id="{CB6B9855-4AF5-4D12-7A7B-810EC55A5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" y="1597163"/>
            <a:ext cx="5723324" cy="43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ABS + Lambshift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ct 8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687433"/>
              </p:ext>
            </p:extLst>
          </p:nvPr>
        </p:nvGraphicFramePr>
        <p:xfrm>
          <a:off x="1485900" y="1094015"/>
          <a:ext cx="7690025" cy="5084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CorelDRAW" r:id="rId3" imgW="4165702" imgH="2753563" progId="CorelDRAW.Graphic.12">
                  <p:embed/>
                </p:oleObj>
              </mc:Choice>
              <mc:Fallback>
                <p:oleObj name="CorelDRAW" r:id="rId3" imgW="4165702" imgH="2753563" progId="CorelDRAW.Graphic.12">
                  <p:embed/>
                  <p:pic>
                    <p:nvPicPr>
                      <p:cNvPr id="109649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1094015"/>
                        <a:ext cx="7690025" cy="50846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1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ABS +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ct 4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708329"/>
              </p:ext>
            </p:extLst>
          </p:nvPr>
        </p:nvGraphicFramePr>
        <p:xfrm>
          <a:off x="1461403" y="942246"/>
          <a:ext cx="8360230" cy="5243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CorelDRAW" r:id="rId3" imgW="6338011" imgH="3975202" progId="CorelDRAW.Graphic.12">
                  <p:embed/>
                </p:oleObj>
              </mc:Choice>
              <mc:Fallback>
                <p:oleObj name="CorelDRAW" r:id="rId3" imgW="6338011" imgH="3975202" progId="CorelDRAW.Graphic.12">
                  <p:embed/>
                  <p:pic>
                    <p:nvPicPr>
                      <p:cNvPr id="110637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1403" y="942246"/>
                        <a:ext cx="8360230" cy="5243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04557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20413" y="231232"/>
            <a:ext cx="11400111" cy="1091428"/>
          </a:xfrm>
        </p:spPr>
        <p:txBody>
          <a:bodyPr/>
          <a:lstStyle/>
          <a:p>
            <a:r>
              <a:rPr lang="de-DE" u="sng" dirty="0" smtClean="0"/>
              <a:t>COSY@FZ Jülich</a:t>
            </a:r>
            <a:endParaRPr lang="de-DE" u="sng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98794" y="2024123"/>
            <a:ext cx="3499944" cy="131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internal experiments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with the circulating beam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external experiments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with the extracted beam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049006" y="961327"/>
            <a:ext cx="2303498" cy="722666"/>
            <a:chOff x="478" y="505"/>
            <a:chExt cx="1904" cy="587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78" y="505"/>
              <a:ext cx="1904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p, p, d, 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with momenta up to 3.7 GeV/c</a:t>
              </a:r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272" y="558"/>
              <a:ext cx="114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1864" y="526"/>
              <a:ext cx="11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3" y="3337432"/>
            <a:ext cx="3585653" cy="268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8" y="640058"/>
            <a:ext cx="4413684" cy="54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312167" y="1322660"/>
            <a:ext cx="263809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err="1" smtClean="0"/>
              <a:t>Polarized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targets</a:t>
            </a:r>
            <a:r>
              <a:rPr lang="de-DE" sz="2400" u="sng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10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     </a:t>
            </a:r>
            <a:r>
              <a:rPr lang="de-DE" sz="2400" b="1" dirty="0" smtClean="0"/>
              <a:t>EDDA	</a:t>
            </a:r>
          </a:p>
          <a:p>
            <a:pPr algn="l">
              <a:lnSpc>
                <a:spcPct val="95000"/>
              </a:lnSpc>
            </a:pPr>
            <a:endParaRPr lang="de-DE" sz="1000" b="1" dirty="0" smtClean="0"/>
          </a:p>
          <a:p>
            <a:pPr algn="l">
              <a:lnSpc>
                <a:spcPct val="95000"/>
              </a:lnSpc>
            </a:pPr>
            <a:r>
              <a:rPr lang="de-DE" sz="2400" b="1" dirty="0" smtClean="0"/>
              <a:t>        ANKE</a:t>
            </a:r>
          </a:p>
          <a:p>
            <a:pPr algn="l">
              <a:lnSpc>
                <a:spcPct val="95000"/>
              </a:lnSpc>
            </a:pPr>
            <a:endParaRPr lang="de-DE" sz="1000" b="1" dirty="0" smtClean="0"/>
          </a:p>
          <a:p>
            <a:pPr algn="l">
              <a:lnSpc>
                <a:spcPct val="95000"/>
              </a:lnSpc>
            </a:pPr>
            <a:r>
              <a:rPr lang="de-DE" sz="2400" b="1" dirty="0" smtClean="0"/>
              <a:t>         PAX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u="sng" dirty="0" err="1" smtClean="0"/>
              <a:t>Polarized</a:t>
            </a:r>
            <a:r>
              <a:rPr lang="de-DE" sz="2400" u="sng" dirty="0" smtClean="0"/>
              <a:t> Source:</a:t>
            </a:r>
          </a:p>
          <a:p>
            <a:pPr algn="l">
              <a:lnSpc>
                <a:spcPct val="95000"/>
              </a:lnSpc>
            </a:pPr>
            <a:endParaRPr lang="de-DE" sz="10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</a:t>
            </a:r>
            <a:r>
              <a:rPr lang="de-DE" sz="2400" dirty="0" err="1" smtClean="0"/>
              <a:t>Pulsed</a:t>
            </a:r>
            <a:r>
              <a:rPr lang="de-DE" sz="2400" dirty="0" smtClean="0"/>
              <a:t> H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, D</a:t>
            </a:r>
            <a:r>
              <a:rPr lang="de-DE" sz="2400" baseline="30000" dirty="0" smtClean="0"/>
              <a:t>-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6420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66850"/>
            <a:ext cx="11449050" cy="1124780"/>
          </a:xfrm>
        </p:spPr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generation</a:t>
            </a:r>
            <a:r>
              <a:rPr lang="de-DE" dirty="0" smtClean="0"/>
              <a:t>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16381" y="987879"/>
            <a:ext cx="5944070" cy="2972312"/>
            <a:chOff x="839416" y="908720"/>
            <a:chExt cx="10297144" cy="497008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9A6BDE9-7C2E-C2DA-9797-685C9006A5D6}"/>
                </a:ext>
              </a:extLst>
            </p:cNvPr>
            <p:cNvGrpSpPr/>
            <p:nvPr/>
          </p:nvGrpSpPr>
          <p:grpSpPr>
            <a:xfrm>
              <a:off x="839416" y="908720"/>
              <a:ext cx="10297144" cy="4970080"/>
              <a:chOff x="2694425" y="1732784"/>
              <a:chExt cx="6803149" cy="3392431"/>
            </a:xfrm>
          </p:grpSpPr>
          <p:pic>
            <p:nvPicPr>
              <p:cNvPr id="6" name="Grafik 5" descr="Ein Bild, das Text, Reihe, Diagramm, Screenshot enthält.&#10;&#10;Automatisch generierte Beschreibung">
                <a:extLst>
                  <a:ext uri="{FF2B5EF4-FFF2-40B4-BE49-F238E27FC236}">
                    <a16:creationId xmlns:a16="http://schemas.microsoft.com/office/drawing/2014/main" id="{DFAB847F-4CFD-B2F1-DEFC-4965D15FC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4425" y="1732784"/>
                <a:ext cx="6803149" cy="3392431"/>
              </a:xfrm>
              <a:prstGeom prst="rect">
                <a:avLst/>
              </a:prstGeom>
            </p:spPr>
          </p:pic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FD410D91-9749-6150-1754-57AA5C25DEC3}"/>
                  </a:ext>
                </a:extLst>
              </p:cNvPr>
              <p:cNvCxnSpPr/>
              <p:nvPr/>
            </p:nvCxnSpPr>
            <p:spPr>
              <a:xfrm>
                <a:off x="6888088" y="3429000"/>
                <a:ext cx="0" cy="936104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feld 7">
                    <a:extLst>
                      <a:ext uri="{FF2B5EF4-FFF2-40B4-BE49-F238E27FC236}">
                        <a16:creationId xmlns:a16="http://schemas.microsoft.com/office/drawing/2014/main" id="{DA82B954-07B3-A377-9095-3F46EE5934E9}"/>
                      </a:ext>
                    </a:extLst>
                  </p:cNvPr>
                  <p:cNvSpPr txBox="1"/>
                  <p:nvPr/>
                </p:nvSpPr>
                <p:spPr>
                  <a:xfrm>
                    <a:off x="6906446" y="3789471"/>
                    <a:ext cx="745154" cy="20251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.94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</m:oMath>
                      </m:oMathPara>
                    </a14:m>
                    <a:endParaRPr lang="de-DE" sz="2000" dirty="0" err="1"/>
                  </a:p>
                </p:txBody>
              </p:sp>
            </mc:Choice>
            <mc:Fallback xmlns="">
              <p:sp>
                <p:nvSpPr>
                  <p:cNvPr id="9" name="Textfeld 8">
                    <a:extLst>
                      <a:ext uri="{FF2B5EF4-FFF2-40B4-BE49-F238E27FC236}">
                        <a16:creationId xmlns:a16="http://schemas.microsoft.com/office/drawing/2014/main" id="{DA82B954-07B3-A377-9095-3F46EE5934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6446" y="3789471"/>
                    <a:ext cx="745154" cy="2025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865" r="-5405" b="-1041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Rahmen 8">
              <a:extLst>
                <a:ext uri="{FF2B5EF4-FFF2-40B4-BE49-F238E27FC236}">
                  <a16:creationId xmlns:a16="http://schemas.microsoft.com/office/drawing/2014/main" id="{156C2FE4-BC7E-B169-B7D7-C4004E606167}"/>
                </a:ext>
              </a:extLst>
            </p:cNvPr>
            <p:cNvSpPr/>
            <p:nvPr/>
          </p:nvSpPr>
          <p:spPr>
            <a:xfrm rot="502944">
              <a:off x="2004310" y="4313327"/>
              <a:ext cx="6208898" cy="319200"/>
            </a:xfrm>
            <a:prstGeom prst="fram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44" y="3974684"/>
            <a:ext cx="4175561" cy="2246501"/>
          </a:xfrm>
          <a:prstGeom prst="rect">
            <a:avLst/>
          </a:prstGeom>
        </p:spPr>
      </p:pic>
      <p:pic>
        <p:nvPicPr>
          <p:cNvPr id="12" name="Grafik 11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F13330FF-64B1-34AA-3665-458753EEF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88" y="1567544"/>
            <a:ext cx="5493112" cy="31813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flipH="1">
            <a:off x="4021736" y="4020533"/>
            <a:ext cx="1578963" cy="44319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/>
              <a:t>SF for </a:t>
            </a:r>
            <a:r>
              <a:rPr lang="el-GR" sz="2400" b="1" dirty="0" smtClean="0"/>
              <a:t>β</a:t>
            </a:r>
            <a:endParaRPr lang="de-DE" sz="2400" b="1" dirty="0" err="1" smtClean="0"/>
          </a:p>
        </p:txBody>
      </p:sp>
      <p:sp>
        <p:nvSpPr>
          <p:cNvPr id="14" name="Textfeld 13"/>
          <p:cNvSpPr txBox="1"/>
          <p:nvPr/>
        </p:nvSpPr>
        <p:spPr>
          <a:xfrm>
            <a:off x="7294652" y="968795"/>
            <a:ext cx="4274142" cy="44319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Breit-Rabi </a:t>
            </a:r>
            <a:r>
              <a:rPr lang="de-DE" sz="2400" dirty="0" err="1" smtClean="0"/>
              <a:t>diagram</a:t>
            </a:r>
            <a:r>
              <a:rPr lang="de-DE" sz="2400" dirty="0" smtClean="0"/>
              <a:t> for 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</a:t>
            </a:r>
            <a:r>
              <a:rPr lang="de-DE" sz="2400" baseline="30000" dirty="0" smtClean="0"/>
              <a:t>+*</a:t>
            </a:r>
            <a:endParaRPr lang="de-DE" sz="2400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6955971" y="5119006"/>
            <a:ext cx="4612823" cy="4431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PhD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Nicolas Faatz, May 2026 </a:t>
            </a:r>
            <a:endParaRPr lang="de-DE" sz="2400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1216479" y="1567544"/>
            <a:ext cx="759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2P</a:t>
            </a:r>
            <a:r>
              <a:rPr lang="de-DE" sz="1600" baseline="-25000" dirty="0" smtClean="0"/>
              <a:t>3/2</a:t>
            </a:r>
            <a:endParaRPr lang="de-DE" sz="16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205596" y="3050724"/>
            <a:ext cx="759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2P</a:t>
            </a:r>
            <a:r>
              <a:rPr lang="de-DE" sz="1600" baseline="-25000" dirty="0"/>
              <a:t>1</a:t>
            </a:r>
            <a:r>
              <a:rPr lang="de-DE" sz="1600" baseline="-25000" dirty="0" smtClean="0"/>
              <a:t>/2</a:t>
            </a:r>
            <a:endParaRPr lang="de-DE" sz="1600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1197432" y="2438396"/>
            <a:ext cx="759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2S</a:t>
            </a:r>
            <a:r>
              <a:rPr lang="de-DE" sz="1600" baseline="-25000" dirty="0"/>
              <a:t>1</a:t>
            </a:r>
            <a:r>
              <a:rPr lang="de-DE" sz="1600" baseline="-25000" dirty="0" smtClean="0"/>
              <a:t>/2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4854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Targets at </a:t>
            </a:r>
            <a:r>
              <a:rPr lang="de-DE" dirty="0" err="1" smtClean="0"/>
              <a:t>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0" y="1078788"/>
            <a:ext cx="4193414" cy="519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800600" y="1167493"/>
            <a:ext cx="6923314" cy="409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err="1" smtClean="0"/>
              <a:t>Polarized</a:t>
            </a:r>
            <a:r>
              <a:rPr lang="de-DE" sz="2400" b="1" u="sng" dirty="0" smtClean="0"/>
              <a:t> Targets: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ANKE</a:t>
            </a:r>
          </a:p>
          <a:p>
            <a:pPr algn="l">
              <a:lnSpc>
                <a:spcPct val="95000"/>
              </a:lnSpc>
            </a:pPr>
            <a:endParaRPr lang="de-DE" sz="10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EDDA 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PAX</a:t>
            </a: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Polarized</a:t>
            </a:r>
            <a:r>
              <a:rPr lang="de-DE" sz="2400" dirty="0" smtClean="0"/>
              <a:t> H</a:t>
            </a:r>
            <a:r>
              <a:rPr lang="de-DE" sz="2400" baseline="30000" dirty="0" smtClean="0"/>
              <a:t>- </a:t>
            </a:r>
            <a:r>
              <a:rPr lang="de-DE" sz="2400" dirty="0" smtClean="0"/>
              <a:t>/ D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Source</a:t>
            </a:r>
            <a:endParaRPr lang="de-DE" sz="2400" dirty="0" smtClean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2767694" y="1448780"/>
            <a:ext cx="2032906" cy="636874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1705510" y="2594928"/>
            <a:ext cx="3095090" cy="245514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6" idx="1"/>
          </p:cNvCxnSpPr>
          <p:nvPr/>
        </p:nvCxnSpPr>
        <p:spPr>
          <a:xfrm flipH="1" flipV="1">
            <a:off x="2187617" y="2929147"/>
            <a:ext cx="2612983" cy="28736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2332234" y="4991454"/>
            <a:ext cx="2468366" cy="936735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4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polarized</a:t>
            </a:r>
            <a:r>
              <a:rPr lang="de-DE" dirty="0" smtClean="0"/>
              <a:t> H</a:t>
            </a:r>
            <a:r>
              <a:rPr lang="de-DE" baseline="30000" dirty="0" smtClean="0"/>
              <a:t>-</a:t>
            </a:r>
            <a:r>
              <a:rPr lang="de-DE" dirty="0" smtClean="0"/>
              <a:t>/D</a:t>
            </a:r>
            <a:r>
              <a:rPr lang="de-DE" baseline="3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4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230BE771-D77E-CC86-F08C-757FA35C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t="3074" r="2703" b="6617"/>
          <a:stretch>
            <a:fillRect/>
          </a:stretch>
        </p:blipFill>
        <p:spPr>
          <a:xfrm>
            <a:off x="485081" y="1286103"/>
            <a:ext cx="7286652" cy="42132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649936" y="4620774"/>
            <a:ext cx="4203246" cy="5601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Master </a:t>
            </a:r>
            <a:r>
              <a:rPr lang="de-DE" sz="1600" dirty="0" err="1" smtClean="0"/>
              <a:t>thesis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Simon Pütz</a:t>
            </a:r>
          </a:p>
          <a:p>
            <a:pPr algn="l">
              <a:lnSpc>
                <a:spcPct val="95000"/>
              </a:lnSpc>
            </a:pPr>
            <a:r>
              <a:rPr lang="de-DE" sz="1600" dirty="0" err="1" smtClean="0"/>
              <a:t>Publication</a:t>
            </a:r>
            <a:r>
              <a:rPr lang="de-DE" sz="1600" dirty="0" smtClean="0"/>
              <a:t> in </a:t>
            </a:r>
            <a:r>
              <a:rPr lang="de-DE" sz="1600" dirty="0" err="1" smtClean="0"/>
              <a:t>preparation</a:t>
            </a:r>
            <a:endParaRPr lang="de-DE" sz="1600" dirty="0" smtClean="0"/>
          </a:p>
        </p:txBody>
      </p:sp>
      <p:pic>
        <p:nvPicPr>
          <p:cNvPr id="7" name="Grafik 6" descr="Ein Bild, das Text, Diagramm, Plan, technische Zeichnung enthält.&#10;&#10;Automatisch generierte Beschreibung">
            <a:extLst>
              <a:ext uri="{FF2B5EF4-FFF2-40B4-BE49-F238E27FC236}">
                <a16:creationId xmlns:a16="http://schemas.microsoft.com/office/drawing/2014/main" id="{E4467818-FB6E-D076-4D73-3C0D945D8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/>
          <a:stretch/>
        </p:blipFill>
        <p:spPr>
          <a:xfrm>
            <a:off x="1559380" y="1069521"/>
            <a:ext cx="8515349" cy="49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EDDA </a:t>
            </a:r>
            <a:r>
              <a:rPr lang="de-DE" dirty="0" err="1" smtClean="0"/>
              <a:t>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7" y="1789719"/>
            <a:ext cx="5158552" cy="4213225"/>
          </a:xfrm>
        </p:spPr>
      </p:pic>
      <p:cxnSp>
        <p:nvCxnSpPr>
          <p:cNvPr id="7" name="Gerade Verbindung mit Pfeil 6"/>
          <p:cNvCxnSpPr/>
          <p:nvPr/>
        </p:nvCxnSpPr>
        <p:spPr>
          <a:xfrm>
            <a:off x="2856216" y="1366459"/>
            <a:ext cx="10275" cy="50343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nhaltsplatzhalt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200" y="2160246"/>
            <a:ext cx="61436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5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EDDA 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2415" y="1077685"/>
            <a:ext cx="6227137" cy="20982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8" y="922564"/>
            <a:ext cx="3292475" cy="532311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39293" y="3453493"/>
            <a:ext cx="7298873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endParaRPr lang="de-DE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3600" b="1" dirty="0" smtClean="0">
                <a:solidFill>
                  <a:srgbClr val="0070C0"/>
                </a:solidFill>
              </a:rPr>
              <a:t>The </a:t>
            </a:r>
            <a:r>
              <a:rPr lang="de-DE" sz="3600" b="1" dirty="0" err="1" smtClean="0">
                <a:solidFill>
                  <a:srgbClr val="0070C0"/>
                </a:solidFill>
              </a:rPr>
              <a:t>nuclear</a:t>
            </a:r>
            <a:r>
              <a:rPr lang="de-DE" sz="3600" b="1" dirty="0" smtClean="0">
                <a:solidFill>
                  <a:srgbClr val="0070C0"/>
                </a:solidFill>
              </a:rPr>
              <a:t> </a:t>
            </a:r>
            <a:r>
              <a:rPr lang="de-DE" sz="3600" b="1" dirty="0" err="1" smtClean="0">
                <a:solidFill>
                  <a:srgbClr val="0070C0"/>
                </a:solidFill>
              </a:rPr>
              <a:t>reaction</a:t>
            </a:r>
            <a:r>
              <a:rPr lang="de-DE" sz="3600" b="1" dirty="0" smtClean="0">
                <a:solidFill>
                  <a:srgbClr val="0070C0"/>
                </a:solidFill>
              </a:rPr>
              <a:t> polarimeter </a:t>
            </a:r>
          </a:p>
          <a:p>
            <a:pPr algn="ctr">
              <a:lnSpc>
                <a:spcPct val="95000"/>
              </a:lnSpc>
            </a:pPr>
            <a:r>
              <a:rPr lang="de-DE" sz="3600" b="1" dirty="0" smtClean="0">
                <a:solidFill>
                  <a:srgbClr val="0070C0"/>
                </a:solidFill>
              </a:rPr>
              <a:t>for </a:t>
            </a:r>
            <a:r>
              <a:rPr lang="de-DE" sz="3600" b="1" dirty="0" err="1" smtClean="0">
                <a:solidFill>
                  <a:srgbClr val="0070C0"/>
                </a:solidFill>
              </a:rPr>
              <a:t>the</a:t>
            </a:r>
            <a:r>
              <a:rPr lang="de-DE" sz="3600" b="1" dirty="0" smtClean="0">
                <a:solidFill>
                  <a:srgbClr val="0070C0"/>
                </a:solidFill>
              </a:rPr>
              <a:t> COSY beam</a:t>
            </a:r>
            <a:endParaRPr lang="de-DE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" y="1413241"/>
            <a:ext cx="5522685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7792" r="8832"/>
          <a:stretch>
            <a:fillRect/>
          </a:stretch>
        </p:blipFill>
        <p:spPr bwMode="auto">
          <a:xfrm>
            <a:off x="6157910" y="1413241"/>
            <a:ext cx="5437439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74" y="688749"/>
            <a:ext cx="330651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36342" y="5456466"/>
            <a:ext cx="4168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Times New Roman" panose="02020603050405020304" pitchFamily="18" charset="0"/>
              <a:buNone/>
            </a:pPr>
            <a:r>
              <a:rPr lang="en-GB" altLang="de-DE" sz="1600" b="1" dirty="0">
                <a:latin typeface="Times New Roman" panose="02020603050405020304" pitchFamily="18" charset="0"/>
              </a:rPr>
              <a:t>PIT setup with shielded components at ANKE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919388" y="908050"/>
            <a:ext cx="4108450" cy="5373688"/>
            <a:chOff x="178" y="572"/>
            <a:chExt cx="2588" cy="3385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178" y="572"/>
              <a:ext cx="2588" cy="2717"/>
              <a:chOff x="178" y="572"/>
              <a:chExt cx="2588" cy="2717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" y="686"/>
                <a:ext cx="2024" cy="26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275" y="2057"/>
                <a:ext cx="494" cy="459"/>
                <a:chOff x="275" y="2057"/>
                <a:chExt cx="494" cy="459"/>
              </a:xfrm>
            </p:grpSpPr>
            <p:sp>
              <p:nvSpPr>
                <p:cNvPr id="26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558" y="2187"/>
                  <a:ext cx="13" cy="330"/>
                </a:xfrm>
                <a:prstGeom prst="line">
                  <a:avLst/>
                </a:prstGeom>
                <a:noFill/>
                <a:ln w="316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7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317" y="2461"/>
                  <a:ext cx="254" cy="57"/>
                </a:xfrm>
                <a:prstGeom prst="line">
                  <a:avLst/>
                </a:prstGeom>
                <a:noFill/>
                <a:ln w="316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565" y="2369"/>
                  <a:ext cx="193" cy="149"/>
                </a:xfrm>
                <a:prstGeom prst="line">
                  <a:avLst/>
                </a:prstGeom>
                <a:noFill/>
                <a:ln w="316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75" y="2284"/>
                  <a:ext cx="162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Times New Roman" panose="02020603050405020304" pitchFamily="18" charset="0"/>
                    <a:buNone/>
                  </a:pPr>
                  <a:r>
                    <a:rPr lang="en-GB" altLang="de-DE" sz="1200" b="1">
                      <a:latin typeface="Times New Roman" panose="02020603050405020304" pitchFamily="18" charset="0"/>
                    </a:rPr>
                    <a:t>x</a:t>
                  </a:r>
                </a:p>
              </p:txBody>
            </p:sp>
            <p:sp>
              <p:nvSpPr>
                <p:cNvPr id="3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9" y="2057"/>
                  <a:ext cx="162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Times New Roman" panose="02020603050405020304" pitchFamily="18" charset="0"/>
                    <a:buNone/>
                  </a:pPr>
                  <a:r>
                    <a:rPr lang="en-GB" altLang="de-DE" sz="1200" b="1">
                      <a:latin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3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13" y="2247"/>
                  <a:ext cx="157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Times New Roman" panose="02020603050405020304" pitchFamily="18" charset="0"/>
                    <a:buNone/>
                  </a:pPr>
                  <a:r>
                    <a:rPr lang="en-GB" altLang="de-DE" sz="1200" b="1">
                      <a:latin typeface="Times New Roman" panose="02020603050405020304" pitchFamily="18" charset="0"/>
                    </a:rPr>
                    <a:t>z</a:t>
                  </a:r>
                </a:p>
              </p:txBody>
            </p:sp>
          </p:grp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2446" y="572"/>
                <a:ext cx="321" cy="411"/>
              </a:xfrm>
              <a:prstGeom prst="rect">
                <a:avLst/>
              </a:prstGeom>
              <a:solidFill>
                <a:srgbClr val="CC0000">
                  <a:alpha val="20000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90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150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135</a:t>
                </a:r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 flipH="1">
                <a:off x="1621" y="799"/>
                <a:ext cx="831" cy="392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2446" y="1926"/>
                <a:ext cx="321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6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15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</a:t>
                </a: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H="1">
                <a:off x="2200" y="2160"/>
                <a:ext cx="252" cy="125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178" y="1366"/>
                <a:ext cx="321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30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25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55</a:t>
                </a: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518" y="1593"/>
                <a:ext cx="578" cy="9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178" y="572"/>
                <a:ext cx="304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40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26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300</a:t>
                </a:r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518" y="799"/>
                <a:ext cx="674" cy="119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446" y="1470"/>
                <a:ext cx="321" cy="411"/>
              </a:xfrm>
              <a:prstGeom prst="rect">
                <a:avLst/>
              </a:prstGeom>
              <a:solidFill>
                <a:srgbClr val="CC0000">
                  <a:alpha val="20000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 dirty="0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200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 dirty="0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550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300</a:t>
                </a: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1234" y="1706"/>
                <a:ext cx="1218" cy="351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Rectangle 24"/>
              <p:cNvSpPr>
                <a:spLocks noChangeArrowheads="1"/>
              </p:cNvSpPr>
              <p:nvPr/>
            </p:nvSpPr>
            <p:spPr bwMode="auto">
              <a:xfrm>
                <a:off x="178" y="2840"/>
                <a:ext cx="321" cy="411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60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100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300</a:t>
                </a:r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flipV="1">
                <a:off x="518" y="3008"/>
                <a:ext cx="578" cy="65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auto">
              <a:xfrm>
                <a:off x="2446" y="1028"/>
                <a:ext cx="321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30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33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55</a:t>
                </a: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1958" y="1253"/>
                <a:ext cx="494" cy="74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518" y="3362"/>
              <a:ext cx="192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3333CC"/>
                </a:buClr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3333CC"/>
                  </a:solidFill>
                  <a:latin typeface="Times New Roman" panose="02020603050405020304" pitchFamily="18" charset="0"/>
                </a:rPr>
                <a:t>calculated   </a:t>
              </a:r>
              <a:r>
                <a:rPr lang="en-GB" altLang="de-DE" sz="1400">
                  <a:latin typeface="Times New Roman" panose="02020603050405020304" pitchFamily="18" charset="0"/>
                </a:rPr>
                <a:t>field strength (G)</a:t>
              </a:r>
            </a:p>
            <a:p>
              <a:pPr>
                <a:lnSpc>
                  <a:spcPct val="100000"/>
                </a:lnSpc>
                <a:buClr>
                  <a:srgbClr val="008000"/>
                </a:buClr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008000"/>
                  </a:solidFill>
                  <a:latin typeface="Times New Roman" panose="02020603050405020304" pitchFamily="18" charset="0"/>
                </a:rPr>
                <a:t>measured    </a:t>
              </a:r>
              <a:r>
                <a:rPr lang="en-GB" altLang="de-DE" sz="1400">
                  <a:latin typeface="Times New Roman" panose="02020603050405020304" pitchFamily="18" charset="0"/>
                </a:rPr>
                <a:t>field strength (G)</a:t>
              </a:r>
            </a:p>
            <a:p>
              <a:pPr>
                <a:lnSpc>
                  <a:spcPct val="100000"/>
                </a:lnSpc>
                <a:buClr>
                  <a:srgbClr val="FF0000"/>
                </a:buClr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FF0000"/>
                  </a:solidFill>
                  <a:latin typeface="Times New Roman" panose="02020603050405020304" pitchFamily="18" charset="0"/>
                </a:rPr>
                <a:t>permissible </a:t>
              </a:r>
              <a:r>
                <a:rPr lang="en-GB" altLang="de-DE" sz="1400">
                  <a:latin typeface="Times New Roman" panose="02020603050405020304" pitchFamily="18" charset="0"/>
                </a:rPr>
                <a:t>field strength for the device</a:t>
              </a:r>
            </a:p>
            <a:p>
              <a:pPr>
                <a:lnSpc>
                  <a:spcPct val="100000"/>
                </a:lnSpc>
                <a:buFont typeface="Times New Roman" panose="02020603050405020304" pitchFamily="18" charset="0"/>
                <a:buNone/>
              </a:pPr>
              <a:r>
                <a:rPr lang="en-GB" altLang="de-DE" sz="1400">
                  <a:latin typeface="Times New Roman" panose="02020603050405020304" pitchFamily="18" charset="0"/>
                </a:rPr>
                <a:t>                   given by the producer</a:t>
              </a:r>
              <a:r>
                <a:rPr lang="en-GB" altLang="de-DE" sz="1400" b="1">
                  <a:latin typeface="Times New Roman" panose="02020603050405020304" pitchFamily="18" charset="0"/>
                </a:rPr>
                <a:t> </a:t>
              </a:r>
              <a:r>
                <a:rPr lang="en-GB" altLang="de-DE" sz="1400">
                  <a:latin typeface="Times New Roman" panose="02020603050405020304" pitchFamily="18" charset="0"/>
                </a:rPr>
                <a:t>(G)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8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22" y="467405"/>
            <a:ext cx="398621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8902022" y="5688692"/>
            <a:ext cx="1792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anose="02020603050405020304" pitchFamily="18" charset="0"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ABS beam catcher</a:t>
            </a: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H="1">
            <a:off x="10664147" y="2408917"/>
            <a:ext cx="200025" cy="1800225"/>
          </a:xfrm>
          <a:prstGeom prst="line">
            <a:avLst/>
          </a:prstGeom>
          <a:noFill/>
          <a:ln w="28440">
            <a:solidFill>
              <a:srgbClr val="009900"/>
            </a:solidFill>
            <a:miter lim="800000"/>
            <a:headEnd type="triangle" w="med" len="med"/>
            <a:tailEnd type="triangle" w="med" len="med"/>
          </a:ln>
          <a:effectLst>
            <a:outerShdw dist="108733" dir="5000734" algn="ctr" rotWithShape="0">
              <a:srgbClr val="DDDDD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0673672" y="3488417"/>
            <a:ext cx="8207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99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Arial" charset="0"/>
              </a:rPr>
              <a:t>~13cm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1140733" y="867458"/>
            <a:ext cx="4502150" cy="2335212"/>
            <a:chOff x="1459141" y="851130"/>
            <a:chExt cx="4502150" cy="2335212"/>
          </a:xfrm>
        </p:grpSpPr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1819504" y="1211492"/>
              <a:ext cx="3924300" cy="1974850"/>
              <a:chOff x="385" y="686"/>
              <a:chExt cx="2472" cy="1244"/>
            </a:xfrm>
          </p:grpSpPr>
          <p:sp>
            <p:nvSpPr>
              <p:cNvPr id="6" name="Rectangle 2"/>
              <p:cNvSpPr>
                <a:spLocks noChangeArrowheads="1"/>
              </p:cNvSpPr>
              <p:nvPr/>
            </p:nvSpPr>
            <p:spPr bwMode="auto">
              <a:xfrm>
                <a:off x="2033" y="1527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3.7·10</a:t>
                </a:r>
                <a:r>
                  <a:rPr lang="en-GB" altLang="de-DE" b="1" baseline="30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-8</a:t>
                </a:r>
              </a:p>
            </p:txBody>
          </p:sp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1209" y="1527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4.0·10</a:t>
                </a:r>
                <a:r>
                  <a:rPr lang="en-GB" altLang="de-DE" b="1" baseline="30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-9</a:t>
                </a:r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385" y="1527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With catcher</a:t>
                </a: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033" y="1124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3.0·10</a:t>
                </a:r>
                <a:r>
                  <a:rPr lang="en-GB" altLang="de-DE" b="1" baseline="30000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-7</a:t>
                </a: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209" y="1124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4.0·10</a:t>
                </a:r>
                <a:r>
                  <a:rPr lang="en-GB" altLang="de-DE" b="1" baseline="3000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-9</a:t>
                </a: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385" y="1124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Without catcher</a:t>
                </a: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2033" y="686"/>
                <a:ext cx="824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With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ABS jet</a:t>
                </a: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1209" y="686"/>
                <a:ext cx="824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Without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ABS jet</a:t>
                </a: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385" y="686"/>
                <a:ext cx="824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385" y="686"/>
                <a:ext cx="2472" cy="1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385" y="1124"/>
                <a:ext cx="2472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385" y="1527"/>
                <a:ext cx="2472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385" y="1930"/>
                <a:ext cx="2472" cy="1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385" y="686"/>
                <a:ext cx="1" cy="1244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1209" y="686"/>
                <a:ext cx="1" cy="1244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2033" y="686"/>
                <a:ext cx="1" cy="1244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2857" y="686"/>
                <a:ext cx="1" cy="1244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1459141" y="851130"/>
              <a:ext cx="4502150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 typeface="Times New Roman" panose="02020603050405020304" pitchFamily="18" charset="0"/>
                <a:buNone/>
              </a:pPr>
              <a:r>
                <a:rPr lang="en-GB" altLang="de-DE" sz="1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Measured pressures in the target chamber, mbar</a:t>
              </a:r>
            </a:p>
          </p:txBody>
        </p:sp>
      </p:grpSp>
      <p:pic>
        <p:nvPicPr>
          <p:cNvPr id="2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4636"/>
          <a:stretch>
            <a:fillRect/>
          </a:stretch>
        </p:blipFill>
        <p:spPr bwMode="auto">
          <a:xfrm>
            <a:off x="1443941" y="3298605"/>
            <a:ext cx="396897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 rot="16200000">
            <a:off x="269077" y="3888361"/>
            <a:ext cx="177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anose="02020603050405020304" pitchFamily="18" charset="0"/>
              <a:buNone/>
            </a:pPr>
            <a:r>
              <a:rPr lang="en-GB" altLang="de-DE" sz="1400" b="1">
                <a:solidFill>
                  <a:srgbClr val="000000"/>
                </a:solidFill>
                <a:latin typeface="Times New Roman" panose="02020603050405020304" pitchFamily="18" charset="0"/>
              </a:rPr>
              <a:t>ABS-jet density, cm</a:t>
            </a:r>
            <a:r>
              <a:rPr lang="en-GB" altLang="de-DE" sz="14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3316284" y="3617692"/>
            <a:ext cx="1758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800000"/>
              </a:buClr>
              <a:buFont typeface="Times New Roman" panose="02020603050405020304" pitchFamily="18" charset="0"/>
              <a:buNone/>
            </a:pP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integral</a:t>
            </a:r>
            <a:r>
              <a:rPr lang="en-GB" altLang="de-DE" sz="160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thickness</a:t>
            </a:r>
            <a:r>
              <a:rPr lang="en-GB" altLang="de-DE" sz="160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buClr>
                <a:srgbClr val="800000"/>
              </a:buClr>
              <a:buFont typeface="Times New Roman" panose="02020603050405020304" pitchFamily="18" charset="0"/>
              <a:buNone/>
            </a:pP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~ 1.5 </a:t>
            </a:r>
            <a:r>
              <a:rPr lang="en-GB" altLang="de-DE" sz="1600" b="1" baseline="30000">
                <a:solidFill>
                  <a:srgbClr val="800000"/>
                </a:solidFill>
                <a:latin typeface="Times New Roman" panose="02020603050405020304" pitchFamily="18" charset="0"/>
              </a:rPr>
              <a:t>.</a:t>
            </a: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 10</a:t>
            </a:r>
            <a:r>
              <a:rPr lang="en-GB" altLang="de-DE" sz="1600" b="1" baseline="30000">
                <a:solidFill>
                  <a:srgbClr val="800000"/>
                </a:solidFill>
                <a:latin typeface="Times New Roman" panose="02020603050405020304" pitchFamily="18" charset="0"/>
              </a:rPr>
              <a:t>11</a:t>
            </a: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 cm</a:t>
            </a:r>
            <a:r>
              <a:rPr lang="en-GB" altLang="de-DE" sz="1600" b="1" baseline="30000">
                <a:solidFill>
                  <a:srgbClr val="800000"/>
                </a:solidFill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7930472" y="1359580"/>
            <a:ext cx="1800225" cy="1587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0125984" y="459467"/>
            <a:ext cx="1588" cy="1439863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9113159" y="459467"/>
            <a:ext cx="9969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GB" altLang="de-DE" sz="2000">
                <a:solidFill>
                  <a:srgbClr val="0000FF"/>
                </a:solidFill>
                <a:latin typeface="Times New Roman" panose="02020603050405020304" pitchFamily="18" charset="0"/>
              </a:rPr>
              <a:t>ABS jet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7749497" y="927780"/>
            <a:ext cx="15208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GB" altLang="de-DE" sz="2000">
                <a:solidFill>
                  <a:srgbClr val="FF0000"/>
                </a:solidFill>
                <a:latin typeface="Times New Roman" panose="02020603050405020304" pitchFamily="18" charset="0"/>
              </a:rPr>
              <a:t>COSY Beam</a:t>
            </a:r>
          </a:p>
        </p:txBody>
      </p:sp>
    </p:spTree>
    <p:extLst>
      <p:ext uri="{BB962C8B-B14F-4D97-AF65-F5344CB8AC3E}">
        <p14:creationId xmlns:p14="http://schemas.microsoft.com/office/powerpoint/2010/main" val="2550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32476" y="1041852"/>
            <a:ext cx="9283019" cy="4811939"/>
            <a:chOff x="113" y="618"/>
            <a:chExt cx="5447" cy="2800"/>
          </a:xfrm>
        </p:grpSpPr>
        <p:pic>
          <p:nvPicPr>
            <p:cNvPr id="6" name="Picture 5" descr="chamb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981"/>
              <a:ext cx="2544" cy="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fr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344"/>
              <a:ext cx="254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340" y="2795"/>
              <a:ext cx="362" cy="181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3" y="2976"/>
              <a:ext cx="550" cy="42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i="0">
                  <a:solidFill>
                    <a:srgbClr val="800000"/>
                  </a:solidFill>
                </a:rPr>
                <a:t>COSY</a:t>
              </a:r>
            </a:p>
            <a:p>
              <a:pPr algn="ctr"/>
              <a:r>
                <a:rPr lang="en-US" altLang="de-DE" sz="1800" i="0">
                  <a:solidFill>
                    <a:srgbClr val="800000"/>
                  </a:solidFill>
                </a:rPr>
                <a:t>beam</a:t>
              </a:r>
              <a:endParaRPr lang="ru-RU" altLang="de-DE" sz="1800" i="0">
                <a:solidFill>
                  <a:srgbClr val="800000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066" y="663"/>
              <a:ext cx="680" cy="237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1800" i="0">
                  <a:solidFill>
                    <a:srgbClr val="CC9900"/>
                  </a:solidFill>
                </a:rPr>
                <a:t>XY-table</a:t>
              </a:r>
              <a:endParaRPr lang="ru-RU" altLang="de-DE" sz="1800" i="0">
                <a:solidFill>
                  <a:srgbClr val="CC9900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975" y="890"/>
              <a:ext cx="363" cy="227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1791" y="1026"/>
              <a:ext cx="1497" cy="81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971" y="618"/>
              <a:ext cx="998" cy="41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1800" i="0">
                  <a:solidFill>
                    <a:srgbClr val="008000"/>
                  </a:solidFill>
                </a:rPr>
                <a:t>Frame with apertures</a:t>
              </a:r>
              <a:endParaRPr lang="ru-RU" altLang="de-DE" sz="1800" i="0">
                <a:solidFill>
                  <a:srgbClr val="008000"/>
                </a:solidFill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973" y="618"/>
              <a:ext cx="68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1800" i="0"/>
                <a:t>Vacuum chamber</a:t>
              </a:r>
              <a:endParaRPr lang="ru-RU" altLang="de-DE" sz="1800" i="0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1882" y="1026"/>
              <a:ext cx="408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2198" y="1865"/>
              <a:ext cx="90" cy="4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515" y="1026"/>
              <a:ext cx="363" cy="77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lg"/>
            </a:ln>
            <a:effectLst>
              <a:outerShdw dist="28398" dir="3806097" algn="ctr" rotWithShape="0">
                <a:srgbClr val="FFFFFF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023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407532" y="966178"/>
            <a:ext cx="2375591" cy="111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i="0" dirty="0">
                <a:latin typeface="Times New Roman" panose="02020603050405020304" pitchFamily="18" charset="0"/>
              </a:rPr>
              <a:t>        1. Beam in the center</a:t>
            </a: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        of the aperture</a:t>
            </a:r>
          </a:p>
          <a:p>
            <a:endParaRPr lang="en-US" altLang="de-DE" sz="1600" i="0" dirty="0">
              <a:latin typeface="Times New Roman" panose="02020603050405020304" pitchFamily="18" charset="0"/>
            </a:endParaRP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              50 mm</a:t>
            </a:r>
            <a:endParaRPr lang="ru-RU" altLang="de-DE" sz="1600" i="0" dirty="0">
              <a:latin typeface="Times New Roman" panose="02020603050405020304" pitchFamily="18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3287257" y="977148"/>
            <a:ext cx="2610556" cy="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i="0" dirty="0">
                <a:latin typeface="Times New Roman" panose="02020603050405020304" pitchFamily="18" charset="0"/>
              </a:rPr>
              <a:t>       2. Aperture moves to the</a:t>
            </a: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right until intensity drops</a:t>
            </a: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     +5 mm</a:t>
            </a:r>
            <a:endParaRPr lang="ru-RU" altLang="de-DE" sz="1600" i="0" dirty="0">
              <a:latin typeface="Times New Roman" panose="02020603050405020304" pitchFamily="18" charset="0"/>
            </a:endParaRP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6311444" y="977148"/>
            <a:ext cx="2249195" cy="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i="0">
                <a:latin typeface="Times New Roman" panose="02020603050405020304" pitchFamily="18" charset="0"/>
              </a:rPr>
              <a:t>3. Aperture moves to the</a:t>
            </a:r>
          </a:p>
          <a:p>
            <a:r>
              <a:rPr lang="en-US" altLang="de-DE" sz="1600" i="0">
                <a:latin typeface="Times New Roman" panose="02020603050405020304" pitchFamily="18" charset="0"/>
              </a:rPr>
              <a:t>left until intensity drops</a:t>
            </a:r>
          </a:p>
          <a:p>
            <a:r>
              <a:rPr lang="en-US" altLang="de-DE" sz="1600" i="0">
                <a:latin typeface="Times New Roman" panose="02020603050405020304" pitchFamily="18" charset="0"/>
              </a:rPr>
              <a:t> 11 mm</a:t>
            </a:r>
            <a:endParaRPr lang="ru-RU" altLang="de-DE" sz="1600" i="0">
              <a:latin typeface="Times New Roman" panose="02020603050405020304" pitchFamily="18" charset="0"/>
            </a:endParaRPr>
          </a:p>
        </p:txBody>
      </p:sp>
      <p:sp>
        <p:nvSpPr>
          <p:cNvPr id="9" name="Text Box 91"/>
          <p:cNvSpPr txBox="1">
            <a:spLocks noChangeArrowheads="1"/>
          </p:cNvSpPr>
          <p:nvPr/>
        </p:nvSpPr>
        <p:spPr bwMode="auto">
          <a:xfrm>
            <a:off x="8178344" y="2151611"/>
            <a:ext cx="1071123" cy="35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600" i="0">
                <a:solidFill>
                  <a:srgbClr val="996633"/>
                </a:solidFill>
              </a:rPr>
              <a:t>Distance 3</a:t>
            </a:r>
            <a:endParaRPr lang="ru-RU" altLang="de-DE" sz="1600" i="0">
              <a:solidFill>
                <a:srgbClr val="996633"/>
              </a:solidFill>
            </a:endParaRPr>
          </a:p>
        </p:txBody>
      </p:sp>
      <p:sp>
        <p:nvSpPr>
          <p:cNvPr id="10" name="Text Box 95"/>
          <p:cNvSpPr txBox="1">
            <a:spLocks noChangeArrowheads="1"/>
          </p:cNvSpPr>
          <p:nvPr/>
        </p:nvSpPr>
        <p:spPr bwMode="auto">
          <a:xfrm>
            <a:off x="8178344" y="1791249"/>
            <a:ext cx="1071123" cy="35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600" i="0">
                <a:solidFill>
                  <a:schemeClr val="hlink"/>
                </a:solidFill>
              </a:rPr>
              <a:t>Distance 2</a:t>
            </a:r>
            <a:endParaRPr lang="ru-RU" altLang="de-DE" sz="1600" i="0">
              <a:solidFill>
                <a:schemeClr val="hlink"/>
              </a:solidFill>
            </a:endParaRPr>
          </a:p>
        </p:txBody>
      </p:sp>
      <p:grpSp>
        <p:nvGrpSpPr>
          <p:cNvPr id="11" name="Group 101"/>
          <p:cNvGrpSpPr>
            <a:grpSpLocks/>
          </p:cNvGrpSpPr>
          <p:nvPr/>
        </p:nvGrpSpPr>
        <p:grpSpPr bwMode="auto">
          <a:xfrm>
            <a:off x="478969" y="1590921"/>
            <a:ext cx="8820150" cy="4573116"/>
            <a:chOff x="204" y="1059"/>
            <a:chExt cx="5443" cy="2757"/>
          </a:xfrm>
        </p:grpSpPr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5" y="3566"/>
              <a:ext cx="493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 i="0"/>
                <a:t>Beam diameter  </a:t>
              </a:r>
              <a:r>
                <a:rPr lang="en-US" altLang="de-DE" b="1" i="0">
                  <a:solidFill>
                    <a:srgbClr val="0000FF"/>
                  </a:solidFill>
                </a:rPr>
                <a:t>=  Aperture inner width  -  ( </a:t>
              </a:r>
              <a:r>
                <a:rPr lang="en-US" altLang="de-DE" b="1" i="0">
                  <a:solidFill>
                    <a:schemeClr val="hlink"/>
                  </a:solidFill>
                </a:rPr>
                <a:t>Distance 2</a:t>
              </a:r>
              <a:r>
                <a:rPr lang="en-US" altLang="de-DE" b="1" i="0">
                  <a:solidFill>
                    <a:srgbClr val="0000FF"/>
                  </a:solidFill>
                </a:rPr>
                <a:t>  +  </a:t>
              </a:r>
              <a:r>
                <a:rPr lang="en-US" altLang="de-DE" b="1" i="0">
                  <a:solidFill>
                    <a:srgbClr val="996633"/>
                  </a:solidFill>
                </a:rPr>
                <a:t>Distance 3 </a:t>
              </a:r>
              <a:r>
                <a:rPr lang="en-US" altLang="de-DE" b="1" i="0">
                  <a:solidFill>
                    <a:srgbClr val="0000FF"/>
                  </a:solidFill>
                </a:rPr>
                <a:t>)</a:t>
              </a:r>
              <a:endParaRPr lang="ru-RU" altLang="de-DE" b="1" i="0">
                <a:solidFill>
                  <a:srgbClr val="0000FF"/>
                </a:solidFill>
              </a:endParaRPr>
            </a:p>
          </p:txBody>
        </p:sp>
        <p:grpSp>
          <p:nvGrpSpPr>
            <p:cNvPr id="13" name="Group 32"/>
            <p:cNvGrpSpPr>
              <a:grpSpLocks/>
            </p:cNvGrpSpPr>
            <p:nvPr/>
          </p:nvGrpSpPr>
          <p:grpSpPr bwMode="auto">
            <a:xfrm>
              <a:off x="625" y="1059"/>
              <a:ext cx="816" cy="861"/>
              <a:chOff x="476" y="709"/>
              <a:chExt cx="1043" cy="1133"/>
            </a:xfrm>
          </p:grpSpPr>
          <p:sp>
            <p:nvSpPr>
              <p:cNvPr id="60" name="Rectangle 29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" name="Line 30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31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Oval 34"/>
            <p:cNvSpPr>
              <a:spLocks noChangeArrowheads="1"/>
            </p:cNvSpPr>
            <p:nvPr/>
          </p:nvSpPr>
          <p:spPr bwMode="auto">
            <a:xfrm>
              <a:off x="852" y="1467"/>
              <a:ext cx="318" cy="363"/>
            </a:xfrm>
            <a:prstGeom prst="ellipse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249" y="3263"/>
              <a:ext cx="15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0"/>
                <a:t>Beam intensity is maximum </a:t>
              </a:r>
              <a:endParaRPr lang="ru-RU" altLang="de-DE" sz="1600" i="0"/>
            </a:p>
          </p:txBody>
        </p:sp>
        <p:grpSp>
          <p:nvGrpSpPr>
            <p:cNvPr id="16" name="Group 80"/>
            <p:cNvGrpSpPr>
              <a:grpSpLocks/>
            </p:cNvGrpSpPr>
            <p:nvPr/>
          </p:nvGrpSpPr>
          <p:grpSpPr bwMode="auto">
            <a:xfrm>
              <a:off x="204" y="2011"/>
              <a:ext cx="1689" cy="1291"/>
              <a:chOff x="204" y="2070"/>
              <a:chExt cx="1689" cy="1291"/>
            </a:xfrm>
          </p:grpSpPr>
          <p:graphicFrame>
            <p:nvGraphicFramePr>
              <p:cNvPr id="57" name="Object 26"/>
              <p:cNvGraphicFramePr>
                <a:graphicFrameLocks noChangeAspect="1"/>
              </p:cNvGraphicFramePr>
              <p:nvPr/>
            </p:nvGraphicFramePr>
            <p:xfrm>
              <a:off x="204" y="2070"/>
              <a:ext cx="1689" cy="12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8" name="Chart" r:id="rId3" imgW="5600745" imgH="3886268" progId="Excel.Chart.8">
                      <p:embed/>
                    </p:oleObj>
                  </mc:Choice>
                  <mc:Fallback>
                    <p:oleObj name="Chart" r:id="rId3" imgW="5600745" imgH="3886268" progId="Excel.Chart.8">
                      <p:embed/>
                      <p:pic>
                        <p:nvPicPr>
                          <p:cNvPr id="115738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4" y="2070"/>
                            <a:ext cx="1689" cy="12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Rectangle 38"/>
              <p:cNvSpPr>
                <a:spLocks noChangeArrowheads="1"/>
              </p:cNvSpPr>
              <p:nvPr/>
            </p:nvSpPr>
            <p:spPr bwMode="auto">
              <a:xfrm>
                <a:off x="1122" y="2126"/>
                <a:ext cx="45" cy="995"/>
              </a:xfrm>
              <a:prstGeom prst="rect">
                <a:avLst/>
              </a:prstGeom>
              <a:solidFill>
                <a:srgbClr val="99CC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9" name="Line 71"/>
              <p:cNvSpPr>
                <a:spLocks noChangeShapeType="1"/>
              </p:cNvSpPr>
              <p:nvPr/>
            </p:nvSpPr>
            <p:spPr bwMode="auto">
              <a:xfrm>
                <a:off x="1144" y="2121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7" name="Line 79"/>
            <p:cNvSpPr>
              <a:spLocks noChangeShapeType="1"/>
            </p:cNvSpPr>
            <p:nvPr/>
          </p:nvSpPr>
          <p:spPr bwMode="auto">
            <a:xfrm>
              <a:off x="619" y="1239"/>
              <a:ext cx="8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tangle 85"/>
            <p:cNvSpPr>
              <a:spLocks noChangeArrowheads="1"/>
            </p:cNvSpPr>
            <p:nvPr/>
          </p:nvSpPr>
          <p:spPr bwMode="auto">
            <a:xfrm>
              <a:off x="2427" y="1434"/>
              <a:ext cx="227" cy="490"/>
            </a:xfrm>
            <a:prstGeom prst="rect">
              <a:avLst/>
            </a:prstGeom>
            <a:pattFill prst="wdUpDiag">
              <a:fgClr>
                <a:schemeClr val="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9" name="Group 42"/>
            <p:cNvGrpSpPr>
              <a:grpSpLocks/>
            </p:cNvGrpSpPr>
            <p:nvPr/>
          </p:nvGrpSpPr>
          <p:grpSpPr bwMode="auto">
            <a:xfrm>
              <a:off x="2439" y="1103"/>
              <a:ext cx="816" cy="817"/>
              <a:chOff x="476" y="709"/>
              <a:chExt cx="1043" cy="1133"/>
            </a:xfrm>
          </p:grpSpPr>
          <p:sp>
            <p:nvSpPr>
              <p:cNvPr id="54" name="Rectangle 43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" name="Line 44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Line 45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" name="Oval 47"/>
            <p:cNvSpPr>
              <a:spLocks noChangeArrowheads="1"/>
            </p:cNvSpPr>
            <p:nvPr/>
          </p:nvSpPr>
          <p:spPr bwMode="auto">
            <a:xfrm>
              <a:off x="2666" y="1467"/>
              <a:ext cx="318" cy="363"/>
            </a:xfrm>
            <a:prstGeom prst="ellipse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Text Box 51"/>
            <p:cNvSpPr txBox="1">
              <a:spLocks noChangeArrowheads="1"/>
            </p:cNvSpPr>
            <p:nvPr/>
          </p:nvSpPr>
          <p:spPr bwMode="auto">
            <a:xfrm>
              <a:off x="1899" y="3263"/>
              <a:ext cx="2020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1600" i="0" dirty="0"/>
                <a:t>Beam intensity starts to decrease </a:t>
              </a:r>
              <a:endParaRPr lang="ru-RU" altLang="de-DE" sz="1600" i="0" dirty="0"/>
            </a:p>
          </p:txBody>
        </p:sp>
        <p:grpSp>
          <p:nvGrpSpPr>
            <p:cNvPr id="22" name="Group 52"/>
            <p:cNvGrpSpPr>
              <a:grpSpLocks/>
            </p:cNvGrpSpPr>
            <p:nvPr/>
          </p:nvGrpSpPr>
          <p:grpSpPr bwMode="auto">
            <a:xfrm>
              <a:off x="2654" y="1103"/>
              <a:ext cx="816" cy="816"/>
              <a:chOff x="476" y="709"/>
              <a:chExt cx="1043" cy="1133"/>
            </a:xfrm>
          </p:grpSpPr>
          <p:sp>
            <p:nvSpPr>
              <p:cNvPr id="51" name="Rectangle 53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2" name="Line 54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55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3" name="Line 74"/>
            <p:cNvSpPr>
              <a:spLocks noChangeShapeType="1"/>
            </p:cNvSpPr>
            <p:nvPr/>
          </p:nvSpPr>
          <p:spPr bwMode="auto">
            <a:xfrm>
              <a:off x="2437" y="1194"/>
              <a:ext cx="21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4" name="Group 81"/>
            <p:cNvGrpSpPr>
              <a:grpSpLocks/>
            </p:cNvGrpSpPr>
            <p:nvPr/>
          </p:nvGrpSpPr>
          <p:grpSpPr bwMode="auto">
            <a:xfrm>
              <a:off x="2018" y="2010"/>
              <a:ext cx="1724" cy="1291"/>
              <a:chOff x="2018" y="2069"/>
              <a:chExt cx="1724" cy="1291"/>
            </a:xfrm>
          </p:grpSpPr>
          <p:graphicFrame>
            <p:nvGraphicFramePr>
              <p:cNvPr id="47" name="Object 56"/>
              <p:cNvGraphicFramePr>
                <a:graphicFrameLocks noChangeAspect="1"/>
              </p:cNvGraphicFramePr>
              <p:nvPr/>
            </p:nvGraphicFramePr>
            <p:xfrm>
              <a:off x="2018" y="2069"/>
              <a:ext cx="1724" cy="12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9" name="Chart" r:id="rId5" imgW="5715090" imgH="4276773" progId="Excel.Chart.8">
                      <p:embed/>
                    </p:oleObj>
                  </mc:Choice>
                  <mc:Fallback>
                    <p:oleObj name="Chart" r:id="rId5" imgW="5715090" imgH="4276773" progId="Excel.Chart.8">
                      <p:embed/>
                      <p:pic>
                        <p:nvPicPr>
                          <p:cNvPr id="115768" name="Object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8" y="2069"/>
                            <a:ext cx="1724" cy="12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" name="Rectangle 57"/>
              <p:cNvSpPr>
                <a:spLocks noChangeArrowheads="1"/>
              </p:cNvSpPr>
              <p:nvPr/>
            </p:nvSpPr>
            <p:spPr bwMode="auto">
              <a:xfrm>
                <a:off x="3107" y="2126"/>
                <a:ext cx="45" cy="995"/>
              </a:xfrm>
              <a:prstGeom prst="rect">
                <a:avLst/>
              </a:prstGeom>
              <a:solidFill>
                <a:srgbClr val="99CC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9" name="Line 72"/>
              <p:cNvSpPr>
                <a:spLocks noChangeShapeType="1"/>
              </p:cNvSpPr>
              <p:nvPr/>
            </p:nvSpPr>
            <p:spPr bwMode="auto">
              <a:xfrm>
                <a:off x="2976" y="2121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76"/>
              <p:cNvSpPr>
                <a:spLocks noChangeShapeType="1"/>
              </p:cNvSpPr>
              <p:nvPr/>
            </p:nvSpPr>
            <p:spPr bwMode="auto">
              <a:xfrm>
                <a:off x="2971" y="2704"/>
                <a:ext cx="15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5" name="Text Box 89"/>
            <p:cNvSpPr txBox="1">
              <a:spLocks noChangeArrowheads="1"/>
            </p:cNvSpPr>
            <p:nvPr/>
          </p:nvSpPr>
          <p:spPr bwMode="auto">
            <a:xfrm>
              <a:off x="1746" y="1434"/>
              <a:ext cx="6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0">
                  <a:solidFill>
                    <a:schemeClr val="hlink"/>
                  </a:solidFill>
                </a:rPr>
                <a:t>Distance 2</a:t>
              </a:r>
              <a:endParaRPr lang="ru-RU" altLang="de-DE" sz="1600" i="0">
                <a:solidFill>
                  <a:schemeClr val="hlink"/>
                </a:solidFill>
              </a:endParaRPr>
            </a:p>
          </p:txBody>
        </p:sp>
        <p:sp>
          <p:nvSpPr>
            <p:cNvPr id="26" name="Line 90"/>
            <p:cNvSpPr>
              <a:spLocks noChangeShapeType="1"/>
            </p:cNvSpPr>
            <p:nvPr/>
          </p:nvSpPr>
          <p:spPr bwMode="auto">
            <a:xfrm>
              <a:off x="2064" y="1661"/>
              <a:ext cx="363" cy="9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Rectangle 94"/>
            <p:cNvSpPr>
              <a:spLocks noChangeArrowheads="1"/>
            </p:cNvSpPr>
            <p:nvPr/>
          </p:nvSpPr>
          <p:spPr bwMode="auto">
            <a:xfrm>
              <a:off x="4286" y="1434"/>
              <a:ext cx="204" cy="490"/>
            </a:xfrm>
            <a:prstGeom prst="rect">
              <a:avLst/>
            </a:prstGeom>
            <a:pattFill prst="wdUpDiag">
              <a:fgClr>
                <a:schemeClr val="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4830" y="1434"/>
              <a:ext cx="228" cy="490"/>
            </a:xfrm>
            <a:prstGeom prst="rect">
              <a:avLst/>
            </a:prstGeom>
            <a:pattFill prst="wdUpDiag">
              <a:fgClr>
                <a:srgbClr val="9966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9" name="Group 58"/>
            <p:cNvGrpSpPr>
              <a:grpSpLocks/>
            </p:cNvGrpSpPr>
            <p:nvPr/>
          </p:nvGrpSpPr>
          <p:grpSpPr bwMode="auto">
            <a:xfrm>
              <a:off x="4287" y="1103"/>
              <a:ext cx="783" cy="817"/>
              <a:chOff x="476" y="709"/>
              <a:chExt cx="1043" cy="1133"/>
            </a:xfrm>
          </p:grpSpPr>
          <p:sp>
            <p:nvSpPr>
              <p:cNvPr id="44" name="Rectangle 59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60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61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0" name="Oval 63"/>
            <p:cNvSpPr>
              <a:spLocks noChangeArrowheads="1"/>
            </p:cNvSpPr>
            <p:nvPr/>
          </p:nvSpPr>
          <p:spPr bwMode="auto">
            <a:xfrm>
              <a:off x="4481" y="1467"/>
              <a:ext cx="318" cy="363"/>
            </a:xfrm>
            <a:prstGeom prst="ellipse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Text Box 64"/>
            <p:cNvSpPr txBox="1">
              <a:spLocks noChangeArrowheads="1"/>
            </p:cNvSpPr>
            <p:nvPr/>
          </p:nvSpPr>
          <p:spPr bwMode="auto">
            <a:xfrm>
              <a:off x="3815" y="3263"/>
              <a:ext cx="18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0"/>
                <a:t>Beam intensity starts to decrease </a:t>
              </a:r>
              <a:endParaRPr lang="ru-RU" altLang="de-DE" sz="1600" i="0"/>
            </a:p>
          </p:txBody>
        </p:sp>
        <p:grpSp>
          <p:nvGrpSpPr>
            <p:cNvPr id="32" name="Group 65"/>
            <p:cNvGrpSpPr>
              <a:grpSpLocks/>
            </p:cNvGrpSpPr>
            <p:nvPr/>
          </p:nvGrpSpPr>
          <p:grpSpPr bwMode="auto">
            <a:xfrm>
              <a:off x="4014" y="1103"/>
              <a:ext cx="794" cy="816"/>
              <a:chOff x="476" y="709"/>
              <a:chExt cx="1043" cy="1133"/>
            </a:xfrm>
          </p:grpSpPr>
          <p:sp>
            <p:nvSpPr>
              <p:cNvPr id="41" name="Rectangle 66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67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68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3" name="Line 75"/>
            <p:cNvSpPr>
              <a:spLocks noChangeShapeType="1"/>
            </p:cNvSpPr>
            <p:nvPr/>
          </p:nvSpPr>
          <p:spPr bwMode="auto">
            <a:xfrm>
              <a:off x="4001" y="1194"/>
              <a:ext cx="28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4" name="Group 82"/>
            <p:cNvGrpSpPr>
              <a:grpSpLocks/>
            </p:cNvGrpSpPr>
            <p:nvPr/>
          </p:nvGrpSpPr>
          <p:grpSpPr bwMode="auto">
            <a:xfrm>
              <a:off x="3833" y="2010"/>
              <a:ext cx="1724" cy="1291"/>
              <a:chOff x="3833" y="2069"/>
              <a:chExt cx="1724" cy="1291"/>
            </a:xfrm>
          </p:grpSpPr>
          <p:graphicFrame>
            <p:nvGraphicFramePr>
              <p:cNvPr id="37" name="Object 69"/>
              <p:cNvGraphicFramePr>
                <a:graphicFrameLocks noChangeAspect="1"/>
              </p:cNvGraphicFramePr>
              <p:nvPr/>
            </p:nvGraphicFramePr>
            <p:xfrm>
              <a:off x="3833" y="2069"/>
              <a:ext cx="1724" cy="12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0" name="Chart" r:id="rId7" imgW="5715090" imgH="4276773" progId="Excel.Chart.8">
                      <p:embed/>
                    </p:oleObj>
                  </mc:Choice>
                  <mc:Fallback>
                    <p:oleObj name="Chart" r:id="rId7" imgW="5715090" imgH="4276773" progId="Excel.Chart.8">
                      <p:embed/>
                      <p:pic>
                        <p:nvPicPr>
                          <p:cNvPr id="115781" name="Object 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3" y="2069"/>
                            <a:ext cx="1724" cy="12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Rectangle 70"/>
              <p:cNvSpPr>
                <a:spLocks noChangeArrowheads="1"/>
              </p:cNvSpPr>
              <p:nvPr/>
            </p:nvSpPr>
            <p:spPr bwMode="auto">
              <a:xfrm>
                <a:off x="4468" y="2126"/>
                <a:ext cx="45" cy="995"/>
              </a:xfrm>
              <a:prstGeom prst="rect">
                <a:avLst/>
              </a:prstGeom>
              <a:solidFill>
                <a:srgbClr val="99CC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>
                <a:off x="4790" y="2121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77"/>
              <p:cNvSpPr>
                <a:spLocks noChangeShapeType="1"/>
              </p:cNvSpPr>
              <p:nvPr/>
            </p:nvSpPr>
            <p:spPr bwMode="auto">
              <a:xfrm>
                <a:off x="4500" y="2704"/>
                <a:ext cx="29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5" name="Line 92"/>
            <p:cNvSpPr>
              <a:spLocks noChangeShapeType="1"/>
            </p:cNvSpPr>
            <p:nvPr/>
          </p:nvSpPr>
          <p:spPr bwMode="auto">
            <a:xfrm flipH="1">
              <a:off x="5058" y="1570"/>
              <a:ext cx="226" cy="13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96"/>
            <p:cNvSpPr>
              <a:spLocks noChangeShapeType="1"/>
            </p:cNvSpPr>
            <p:nvPr/>
          </p:nvSpPr>
          <p:spPr bwMode="auto">
            <a:xfrm flipH="1">
              <a:off x="4423" y="1207"/>
              <a:ext cx="680" cy="2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038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Targets?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1375370"/>
                <a:ext cx="11449050" cy="421425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sz="2800" b="1" u="sng" dirty="0" smtClean="0">
                    <a:solidFill>
                      <a:schemeClr val="accent1"/>
                    </a:solidFill>
                  </a:rPr>
                  <a:t>Most simple </a:t>
                </a:r>
                <a:r>
                  <a:rPr lang="de-DE" sz="2800" b="1" u="sng" dirty="0" err="1" smtClean="0">
                    <a:solidFill>
                      <a:schemeClr val="accent1"/>
                    </a:solidFill>
                  </a:rPr>
                  <a:t>case</a:t>
                </a:r>
                <a:r>
                  <a:rPr lang="de-DE" sz="2800" b="1" u="sng" dirty="0" smtClean="0">
                    <a:solidFill>
                      <a:schemeClr val="accent1"/>
                    </a:solidFill>
                  </a:rPr>
                  <a:t>:</a:t>
                </a:r>
                <a:r>
                  <a:rPr lang="de-DE" sz="2800" b="1" dirty="0" smtClean="0">
                    <a:solidFill>
                      <a:schemeClr val="accent1"/>
                    </a:solidFill>
                  </a:rPr>
                  <a:t>           </a:t>
                </a:r>
                <a:r>
                  <a:rPr lang="de-DE" sz="2800" b="1" dirty="0" smtClean="0"/>
                  <a:t>pp </a:t>
                </a:r>
                <a:r>
                  <a:rPr lang="de-DE" sz="2800" b="1" dirty="0" err="1" smtClean="0"/>
                  <a:t>scattering</a:t>
                </a:r>
                <a:r>
                  <a:rPr lang="de-DE" sz="2800" b="1" dirty="0" smtClean="0"/>
                  <a:t>                       </a:t>
                </a:r>
              </a:p>
              <a:p>
                <a:pPr marL="0" indent="0">
                  <a:buNone/>
                </a:pPr>
                <a:endParaRPr lang="de-DE" sz="28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de-DE" sz="28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sz="2800" b="1" dirty="0" err="1" smtClean="0"/>
                  <a:t>Electromagnetic</a:t>
                </a:r>
                <a:r>
                  <a:rPr lang="de-DE" sz="2800" b="1" dirty="0" smtClean="0"/>
                  <a:t>		Strong		  	    </a:t>
                </a:r>
                <a:r>
                  <a:rPr lang="de-DE" sz="2800" b="1" dirty="0" err="1" smtClean="0"/>
                  <a:t>Weak</a:t>
                </a:r>
                <a:endParaRPr lang="de-DE" sz="2800" b="1" dirty="0" smtClean="0"/>
              </a:p>
              <a:p>
                <a:pPr marL="0" indent="0">
                  <a:buNone/>
                </a:pPr>
                <a:r>
                  <a:rPr lang="de-DE" sz="2800" b="1" dirty="0"/>
                  <a:t>	</a:t>
                </a:r>
                <a:r>
                  <a:rPr lang="de-DE" sz="2800" b="1" dirty="0" smtClean="0"/>
                  <a:t>				</a:t>
                </a:r>
                <a:endParaRPr lang="de-DE" sz="2800" b="1" dirty="0"/>
              </a:p>
              <a:p>
                <a:pPr marL="0" indent="0">
                  <a:buNone/>
                </a:pPr>
                <a:r>
                  <a:rPr lang="de-DE" sz="2800" b="1" u="sng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Only</a:t>
                </a:r>
                <a:r>
                  <a:rPr lang="de-DE" sz="2800" b="1" u="sng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Observable:</a:t>
                </a:r>
                <a:r>
                  <a:rPr lang="de-DE" sz="2800" b="1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sz="36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de-DE" sz="2800" b="1" dirty="0" smtClean="0"/>
                  <a:t>  	</a:t>
                </a:r>
                <a:r>
                  <a:rPr lang="de-DE" sz="2800" dirty="0" smtClean="0"/>
                  <a:t>differential </a:t>
                </a:r>
                <a:r>
                  <a:rPr lang="de-DE" sz="2800" dirty="0" err="1" smtClean="0"/>
                  <a:t>cross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section</a:t>
                </a:r>
                <a:endParaRPr lang="de-DE" sz="28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de-DE" sz="28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sz="2800" dirty="0" err="1" smtClean="0"/>
                  <a:t>Theory</a:t>
                </a:r>
                <a:r>
                  <a:rPr lang="de-DE" sz="2800" dirty="0" smtClean="0"/>
                  <a:t>/Modell</a:t>
                </a:r>
                <a:r>
                  <a:rPr lang="de-DE" sz="2800" b="1" dirty="0" smtClean="0"/>
                  <a:t>                      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de-DE" sz="2800" b="1" dirty="0" smtClean="0"/>
                  <a:t>                       </a:t>
                </a:r>
                <a:r>
                  <a:rPr lang="de-DE" sz="2800" dirty="0" smtClean="0"/>
                  <a:t>Experiment</a:t>
                </a:r>
                <a:endParaRPr lang="de-DE" sz="2800" dirty="0"/>
              </a:p>
              <a:p>
                <a:pPr marL="0" indent="0">
                  <a:buNone/>
                </a:pPr>
                <a:endParaRPr lang="de-DE" sz="28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375370"/>
                <a:ext cx="11449050" cy="4214255"/>
              </a:xfrm>
              <a:blipFill>
                <a:blip r:embed="rId2"/>
                <a:stretch>
                  <a:fillRect l="-1917" t="-2171" b="-136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1975757" y="1934936"/>
            <a:ext cx="3616780" cy="102870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592536" y="1934936"/>
            <a:ext cx="3869871" cy="9471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5592536" y="1934936"/>
            <a:ext cx="0" cy="94705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3020786" y="5763986"/>
            <a:ext cx="840921" cy="1632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6719206" y="5780317"/>
            <a:ext cx="987878" cy="816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4604657" y="2963636"/>
            <a:ext cx="1771650" cy="63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7" name="Rechteck 26"/>
          <p:cNvSpPr/>
          <p:nvPr/>
        </p:nvSpPr>
        <p:spPr>
          <a:xfrm>
            <a:off x="8784404" y="2963636"/>
            <a:ext cx="1356189" cy="63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5366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42205" y="4481284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i="0"/>
              <a:t>at injection</a:t>
            </a:r>
            <a:endParaRPr lang="ru-RU" altLang="de-DE" sz="1800" i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71217" y="4481284"/>
            <a:ext cx="250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i="0"/>
              <a:t>with an accelerated beam</a:t>
            </a:r>
            <a:endParaRPr lang="ru-RU" altLang="de-DE" sz="1800" i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66392" y="3984397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i="0"/>
              <a:t>no target</a:t>
            </a:r>
            <a:endParaRPr lang="ru-RU" altLang="de-DE" sz="1800" i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074580" y="3912959"/>
            <a:ext cx="20383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800" i="0"/>
              <a:t>with cluster target</a:t>
            </a:r>
          </a:p>
          <a:p>
            <a:pPr algn="ctr"/>
            <a:r>
              <a:rPr lang="en-US" altLang="de-DE" sz="1600" i="0"/>
              <a:t>(density ~ 10</a:t>
            </a:r>
            <a:r>
              <a:rPr lang="en-US" altLang="de-DE" sz="1600" i="0" baseline="30000"/>
              <a:t>14</a:t>
            </a:r>
            <a:r>
              <a:rPr lang="en-US" altLang="de-DE" sz="1600" i="0"/>
              <a:t> at/cm</a:t>
            </a:r>
            <a:r>
              <a:rPr lang="en-US" altLang="de-DE" sz="1600" i="0" baseline="30000"/>
              <a:t>2</a:t>
            </a:r>
            <a:r>
              <a:rPr lang="en-US" altLang="de-DE" sz="1600" i="0"/>
              <a:t>)</a:t>
            </a:r>
            <a:endParaRPr lang="ru-RU" altLang="de-DE" sz="1600" i="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1610405" y="1960334"/>
            <a:ext cx="2089150" cy="1296988"/>
          </a:xfrm>
          <a:prstGeom prst="ellipse">
            <a:avLst/>
          </a:prstGeom>
          <a:pattFill prst="wdUpDiag">
            <a:fgClr>
              <a:srgbClr val="FF0000">
                <a:alpha val="50000"/>
              </a:srgb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 sz="1600" b="1" i="0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53730" y="2400072"/>
            <a:ext cx="504825" cy="712787"/>
          </a:xfrm>
          <a:prstGeom prst="ellipse">
            <a:avLst/>
          </a:prstGeom>
          <a:pattFill prst="wdUpDiag">
            <a:fgClr>
              <a:srgbClr val="000099">
                <a:alpha val="50000"/>
              </a:srgb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 sz="1600" b="1" i="0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7515905" y="2320697"/>
            <a:ext cx="1008062" cy="971550"/>
          </a:xfrm>
          <a:prstGeom prst="ellipse">
            <a:avLst/>
          </a:prstGeom>
          <a:pattFill prst="wdUpDiag">
            <a:fgClr>
              <a:srgbClr val="000099">
                <a:alpha val="50000"/>
              </a:srgb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 sz="1600" b="1" i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154917" y="3328759"/>
            <a:ext cx="6410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i="0" dirty="0">
                <a:solidFill>
                  <a:srgbClr val="FF0000"/>
                </a:solidFill>
              </a:rPr>
              <a:t>36x16 mm</a:t>
            </a:r>
            <a:r>
              <a:rPr lang="en-US" altLang="de-DE" sz="1400" i="0" dirty="0"/>
              <a:t>			      </a:t>
            </a:r>
            <a:r>
              <a:rPr lang="en-US" altLang="de-DE" sz="1400" i="0" dirty="0">
                <a:solidFill>
                  <a:srgbClr val="000099"/>
                </a:solidFill>
              </a:rPr>
              <a:t>9x12 mm	                    16x15 mm</a:t>
            </a:r>
            <a:endParaRPr lang="ru-RU" altLang="de-DE" sz="1400" i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133601" y="6453188"/>
            <a:ext cx="1971675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/>
              <a:t>September 14, 2007</a:t>
            </a:r>
          </a:p>
        </p:txBody>
      </p:sp>
      <p:sp>
        <p:nvSpPr>
          <p:cNvPr id="11268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1" y="6453188"/>
            <a:ext cx="1971675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290429-7849-4ED6-A96D-1AD63CB7D9D8}" type="slidenum">
              <a:rPr lang="en-GB" altLang="de-DE"/>
              <a:pPr eaLnBrk="1" hangingPunct="1"/>
              <a:t>31</a:t>
            </a:fld>
            <a:endParaRPr lang="en-GB" altLang="de-DE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4761" r="10065" b="31718"/>
          <a:stretch>
            <a:fillRect/>
          </a:stretch>
        </p:blipFill>
        <p:spPr bwMode="auto">
          <a:xfrm>
            <a:off x="6264275" y="836613"/>
            <a:ext cx="38989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6" y="3213100"/>
            <a:ext cx="38830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2" name="Text Box 4"/>
          <p:cNvSpPr txBox="1">
            <a:spLocks noChangeArrowheads="1"/>
          </p:cNvSpPr>
          <p:nvPr/>
        </p:nvSpPr>
        <p:spPr bwMode="auto">
          <a:xfrm>
            <a:off x="857252" y="999442"/>
            <a:ext cx="4726214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0" bIns="46800">
            <a:spAutoFit/>
          </a:bodyPr>
          <a:lstStyle>
            <a:lvl1pPr marL="460375" indent="-460375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98525" indent="-433388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988" indent="-390525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5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"/>
            </a:pPr>
            <a:r>
              <a:rPr lang="en-GB" altLang="de-DE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Tools for the experiment</a:t>
            </a:r>
          </a:p>
          <a:p>
            <a:pPr lvl="1" eaLnBrk="1" hangingPunct="1">
              <a:spcBef>
                <a:spcPts val="50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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New storage cell &amp; support (20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•20•390 mm)</a:t>
            </a:r>
          </a:p>
          <a:p>
            <a:pPr lvl="2" eaLnBrk="1" hangingPunct="1">
              <a:lnSpc>
                <a:spcPct val="15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  &gt;	high target density</a:t>
            </a:r>
          </a:p>
          <a:p>
            <a:pPr lvl="2" eaLnBrk="1" hangingPunct="1"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  &gt;	unpolarized gas feeding system</a:t>
            </a:r>
          </a:p>
          <a:p>
            <a:pPr lvl="2" eaLnBrk="1" hangingPunct="1">
              <a:lnSpc>
                <a:spcPct val="12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endParaRPr lang="en-GB" altLang="de-DE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50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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LSP below the target chamber</a:t>
            </a:r>
          </a:p>
          <a:p>
            <a:pPr lvl="2" eaLnBrk="1" hangingPunct="1">
              <a:lnSpc>
                <a:spcPct val="15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&gt;	online measurement of the </a:t>
            </a:r>
          </a:p>
          <a:p>
            <a:pPr lvl="2" eaLnBrk="1" hangingPunct="1"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	ABS beam polarization</a:t>
            </a:r>
          </a:p>
          <a:p>
            <a:pPr lvl="2" eaLnBrk="1" hangingPunct="1">
              <a:lnSpc>
                <a:spcPct val="12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endParaRPr lang="en-GB" altLang="de-DE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50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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Silicon Tracking Telescope (STT)</a:t>
            </a:r>
          </a:p>
          <a:p>
            <a:pPr lvl="2" eaLnBrk="1" hangingPunct="1">
              <a:lnSpc>
                <a:spcPct val="154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&gt;	measurement of spectator protons</a:t>
            </a:r>
          </a:p>
          <a:p>
            <a:pPr lvl="2" eaLnBrk="1" hangingPunct="1"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	nearby the storage cell </a:t>
            </a:r>
            <a:r>
              <a:rPr lang="en-GB" altLang="de-DE" sz="1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center</a:t>
            </a:r>
            <a:endParaRPr lang="en-GB" altLang="de-DE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37213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30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5937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033157" y="731387"/>
            <a:ext cx="4724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Verdana" panose="020B0604030504040204" pitchFamily="34" charset="0"/>
              <a:buNone/>
            </a:pPr>
            <a:r>
              <a:rPr lang="en-GB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T</a:t>
            </a:r>
            <a:r>
              <a:rPr lang="en-GB" altLang="de-DE" sz="2000" baseline="-25000">
                <a:solidFill>
                  <a:srgbClr val="000000"/>
                </a:solidFill>
                <a:latin typeface="Verdana" panose="020B0604030504040204" pitchFamily="34" charset="0"/>
              </a:rPr>
              <a:t>d</a:t>
            </a:r>
            <a:r>
              <a:rPr lang="en-GB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=1.2 GeV, target H (</a:t>
            </a:r>
            <a:r>
              <a:rPr lang="en-GB" altLang="de-DE" b="1">
                <a:solidFill>
                  <a:srgbClr val="000000"/>
                </a:solidFill>
              </a:rPr>
              <a:t>N</a:t>
            </a:r>
            <a:r>
              <a:rPr lang="en-GB" altLang="de-DE" b="1" baseline="-25000">
                <a:solidFill>
                  <a:srgbClr val="000000"/>
                </a:solidFill>
              </a:rPr>
              <a:t>2</a:t>
            </a:r>
            <a:r>
              <a:rPr lang="en-GB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) gas </a:t>
            </a:r>
            <a:r>
              <a:rPr lang="en-GB" altLang="de-DE" sz="2000" baseline="-2500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18957" y="1831524"/>
            <a:ext cx="175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>
                <a:solidFill>
                  <a:srgbClr val="FF0000"/>
                </a:solidFill>
                <a:cs typeface="Times New Roman" panose="02020603050405020304" pitchFamily="18" charset="0"/>
              </a:rPr>
              <a:t> dp</a:t>
            </a:r>
            <a:r>
              <a:rPr lang="en-GB" altLang="de-DE" sz="2600" i="1">
                <a:solidFill>
                  <a:srgbClr val="FF0000"/>
                </a:solidFill>
              </a:rPr>
              <a:t>→dp</a:t>
            </a:r>
          </a:p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endParaRPr lang="en-GB" altLang="de-DE" sz="2600" i="1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07" y="1128262"/>
            <a:ext cx="32131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95" y="1091749"/>
            <a:ext cx="311626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45" y="3707949"/>
            <a:ext cx="30384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20" y="3712712"/>
            <a:ext cx="28829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407682" y="617087"/>
            <a:ext cx="1293813" cy="547687"/>
            <a:chOff x="1622" y="435"/>
            <a:chExt cx="815" cy="345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622" y="493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334963" indent="-334963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Aft>
                  <a:spcPts val="3250"/>
                </a:spcAft>
                <a:buClr>
                  <a:srgbClr val="663300"/>
                </a:buClr>
                <a:buSzPct val="65000"/>
                <a:buFont typeface="Wingdings" panose="05000000000000000000" pitchFamily="2" charset="2"/>
                <a:buNone/>
              </a:pPr>
              <a:r>
                <a:rPr lang="en-GB" altLang="de-DE" sz="2600" i="1">
                  <a:solidFill>
                    <a:srgbClr val="FF0000"/>
                  </a:solidFill>
                  <a:cs typeface="Times New Roman" panose="02020603050405020304" pitchFamily="18" charset="0"/>
                </a:rPr>
                <a:t>dp,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652" y="435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766" y="483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0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 bwMode="auto">
          <a:xfrm>
            <a:off x="6553200" y="6453188"/>
            <a:ext cx="1558619" cy="2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0C084A9-2934-49F2-9E0C-5E77F7752B54}" type="slidenum">
              <a:rPr lang="en-GB" altLang="de-DE" smtClean="0"/>
              <a:pPr eaLnBrk="1" hangingPunct="1"/>
              <a:t>33</a:t>
            </a:fld>
            <a:endParaRPr lang="en-GB" altLang="de-D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8" y="1413781"/>
            <a:ext cx="2779383" cy="224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96" y="1268862"/>
            <a:ext cx="2356348" cy="229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55" y="3748992"/>
            <a:ext cx="2593565" cy="241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743200" y="923011"/>
            <a:ext cx="451773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Verdana" panose="020B0604030504040204" pitchFamily="34" charset="0"/>
              <a:buNone/>
            </a:pPr>
            <a:r>
              <a:rPr lang="en-GB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 T</a:t>
            </a:r>
            <a:r>
              <a:rPr lang="en-GB" altLang="de-DE" sz="20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d</a:t>
            </a:r>
            <a:r>
              <a:rPr lang="en-GB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=1.2 GeV, target H (</a:t>
            </a:r>
            <a:r>
              <a:rPr lang="en-GB" altLang="de-DE" b="1" dirty="0">
                <a:solidFill>
                  <a:srgbClr val="000000"/>
                </a:solidFill>
              </a:rPr>
              <a:t>N</a:t>
            </a:r>
            <a:r>
              <a:rPr lang="en-GB" altLang="de-DE" b="1" baseline="-25000" dirty="0">
                <a:solidFill>
                  <a:srgbClr val="000000"/>
                </a:solidFill>
              </a:rPr>
              <a:t>2</a:t>
            </a:r>
            <a:r>
              <a:rPr lang="en-GB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) gas                 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1" y="3902979"/>
            <a:ext cx="2746438" cy="22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450450" y="1513116"/>
            <a:ext cx="218290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dp</a:t>
            </a:r>
            <a:r>
              <a:rPr lang="en-GB" altLang="de-DE" sz="2600" i="1" dirty="0">
                <a:solidFill>
                  <a:srgbClr val="FF0000"/>
                </a:solidFill>
              </a:rPr>
              <a:t>→(</a:t>
            </a:r>
            <a:r>
              <a:rPr lang="en-GB" altLang="de-DE" sz="2600" i="1" dirty="0" err="1">
                <a:solidFill>
                  <a:srgbClr val="FF0000"/>
                </a:solidFill>
              </a:rPr>
              <a:t>dp</a:t>
            </a:r>
            <a:r>
              <a:rPr lang="en-GB" altLang="de-DE" sz="2600" i="1" baseline="-25000" dirty="0" err="1">
                <a:solidFill>
                  <a:srgbClr val="FF0000"/>
                </a:solidFill>
              </a:rPr>
              <a:t>sp</a:t>
            </a:r>
            <a:r>
              <a:rPr lang="en-GB" altLang="de-DE" sz="2600" i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GB" altLang="de-DE" i="1" baseline="-40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altLang="de-DE" sz="2600" i="1" dirty="0">
                <a:solidFill>
                  <a:srgbClr val="FF0000"/>
                </a:solidFill>
              </a:rPr>
              <a:t>π</a:t>
            </a:r>
            <a:r>
              <a:rPr lang="en-GB" altLang="de-DE" sz="2600" i="1" baseline="3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429000" y="2057399"/>
            <a:ext cx="2108277" cy="158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GB" altLang="de-DE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quasi-free </a:t>
            </a:r>
            <a:r>
              <a:rPr lang="en-GB" altLang="de-DE" sz="2600" i="1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GB" altLang="de-DE" sz="26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np</a:t>
            </a:r>
            <a:r>
              <a:rPr lang="en-GB" altLang="de-DE" sz="2600" i="1" dirty="0" err="1">
                <a:solidFill>
                  <a:srgbClr val="FF0000"/>
                </a:solidFill>
              </a:rPr>
              <a:t>→d</a:t>
            </a:r>
            <a:r>
              <a:rPr lang="en-GB" altLang="de-DE" i="1" baseline="-40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altLang="de-DE" sz="2600" i="1" dirty="0">
                <a:solidFill>
                  <a:srgbClr val="FF0000"/>
                </a:solidFill>
              </a:rPr>
              <a:t>π</a:t>
            </a:r>
            <a:r>
              <a:rPr lang="en-GB" altLang="de-DE" sz="2600" i="1" baseline="30000" dirty="0">
                <a:solidFill>
                  <a:srgbClr val="FF0000"/>
                </a:solidFill>
              </a:rPr>
              <a:t>o</a:t>
            </a:r>
          </a:p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 dirty="0">
                <a:solidFill>
                  <a:srgbClr val="FF0000"/>
                </a:solidFill>
              </a:rPr>
              <a:t>  </a:t>
            </a:r>
            <a:r>
              <a:rPr lang="en-GB" altLang="de-DE" sz="2600" i="1" baseline="30000" dirty="0">
                <a:solidFill>
                  <a:srgbClr val="000000"/>
                </a:solidFill>
              </a:rPr>
              <a:t>(High &amp; Low branch)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432446" y="1268180"/>
            <a:ext cx="1393145" cy="221118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en-GB" altLang="de-DE" i="1" dirty="0">
                <a:solidFill>
                  <a:srgbClr val="000000"/>
                </a:solidFill>
              </a:rPr>
              <a:t>High branch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643813" y="3660662"/>
            <a:ext cx="1287916" cy="329760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en-GB" altLang="de-DE" i="1" dirty="0">
                <a:solidFill>
                  <a:srgbClr val="000000"/>
                </a:solidFill>
              </a:rPr>
              <a:t>Low branch</a:t>
            </a: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2157581" y="793974"/>
            <a:ext cx="1257935" cy="711651"/>
            <a:chOff x="1356" y="387"/>
            <a:chExt cx="815" cy="345"/>
          </a:xfrm>
        </p:grpSpPr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356" y="445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334963" indent="-334963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Aft>
                  <a:spcPts val="3250"/>
                </a:spcAft>
                <a:buClr>
                  <a:srgbClr val="663300"/>
                </a:buClr>
                <a:buSzPct val="65000"/>
                <a:buFont typeface="Wingdings" panose="05000000000000000000" pitchFamily="2" charset="2"/>
                <a:buNone/>
              </a:pPr>
              <a:r>
                <a:rPr lang="en-GB" altLang="de-DE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dp</a:t>
              </a:r>
              <a:r>
                <a:rPr lang="en-GB" altLang="de-DE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1386" y="387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1500" y="435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 dirty="0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 dirty="0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70" y="4342060"/>
            <a:ext cx="4524418" cy="13789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579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Pax at 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51" y="326565"/>
            <a:ext cx="5717437" cy="2807947"/>
          </a:xfrm>
          <a:prstGeom prst="rect">
            <a:avLst/>
          </a:prstGeom>
        </p:spPr>
      </p:pic>
      <p:pic>
        <p:nvPicPr>
          <p:cNvPr id="9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521" y="1033690"/>
            <a:ext cx="5509527" cy="410981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7" y="3130629"/>
            <a:ext cx="3845372" cy="28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Pax at </a:t>
            </a:r>
            <a:r>
              <a:rPr lang="de-DE" dirty="0" err="1" smtClean="0"/>
              <a:t>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641" y="2092494"/>
            <a:ext cx="5934223" cy="27162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0" y="1265467"/>
            <a:ext cx="5120361" cy="44098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44373" y="955222"/>
            <a:ext cx="498973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smtClean="0"/>
              <a:t>PAX @ COSY: </a:t>
            </a:r>
            <a:r>
              <a:rPr lang="de-DE" sz="2400" b="1" u="sng" dirty="0" err="1" smtClean="0"/>
              <a:t>Results</a:t>
            </a:r>
            <a:endParaRPr lang="de-DE" sz="2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9378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Additional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ABS: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4543" y="1053195"/>
            <a:ext cx="11379654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Recombination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 </a:t>
            </a:r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molecules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fusion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endParaRPr lang="de-DE" sz="2400" dirty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The </a:t>
            </a:r>
            <a:r>
              <a:rPr lang="de-DE" sz="2400" dirty="0" err="1" smtClean="0"/>
              <a:t>BoB</a:t>
            </a:r>
            <a:r>
              <a:rPr lang="de-DE" sz="2400" dirty="0" smtClean="0"/>
              <a:t> </a:t>
            </a:r>
            <a:r>
              <a:rPr lang="de-DE" sz="2400" dirty="0" err="1" smtClean="0"/>
              <a:t>experiment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endParaRPr lang="de-DE" sz="2400" dirty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„Dark Hydrogen“</a:t>
            </a:r>
          </a:p>
          <a:p>
            <a:pPr>
              <a:lnSpc>
                <a:spcPct val="95000"/>
              </a:lnSpc>
            </a:pPr>
            <a:endParaRPr lang="de-DE" sz="2400" dirty="0" smtClean="0"/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Spectroscopy</a:t>
            </a:r>
            <a:r>
              <a:rPr lang="de-DE" sz="2400" dirty="0" smtClean="0"/>
              <a:t> </a:t>
            </a: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Axion</a:t>
            </a:r>
            <a:r>
              <a:rPr lang="de-DE" sz="2400" dirty="0" smtClean="0"/>
              <a:t> </a:t>
            </a:r>
            <a:r>
              <a:rPr lang="de-DE" sz="2400" dirty="0" err="1" smtClean="0"/>
              <a:t>search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…… 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5725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9386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21036" y="6368143"/>
            <a:ext cx="1417343" cy="24790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3286" y="963385"/>
            <a:ext cx="5739493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 smtClean="0"/>
              <a:t>Problem </a:t>
            </a:r>
            <a:r>
              <a:rPr lang="de-DE" sz="2000" dirty="0" err="1" smtClean="0"/>
              <a:t>of</a:t>
            </a:r>
            <a:r>
              <a:rPr lang="de-DE" sz="2000" dirty="0" smtClean="0"/>
              <a:t> Storage </a:t>
            </a:r>
            <a:r>
              <a:rPr lang="de-DE" sz="2000" dirty="0" err="1" smtClean="0"/>
              <a:t>cells</a:t>
            </a:r>
            <a:r>
              <a:rPr lang="de-DE" sz="2000" dirty="0" smtClean="0"/>
              <a:t>: H-atoms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radicals</a:t>
            </a:r>
            <a:r>
              <a:rPr lang="de-DE" sz="2000" dirty="0"/>
              <a:t> </a:t>
            </a:r>
            <a:r>
              <a:rPr lang="de-DE" sz="2000" dirty="0" smtClean="0"/>
              <a:t>!!!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→ </a:t>
            </a:r>
            <a:r>
              <a:rPr lang="de-DE" sz="2000" dirty="0" err="1" smtClean="0"/>
              <a:t>recombination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H</a:t>
            </a:r>
            <a:r>
              <a:rPr lang="de-DE" sz="2000" baseline="-25000" dirty="0" smtClean="0"/>
              <a:t>2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Best </a:t>
            </a:r>
            <a:r>
              <a:rPr lang="de-DE" sz="2000" dirty="0" err="1" smtClean="0"/>
              <a:t>materials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avoid</a:t>
            </a:r>
            <a:r>
              <a:rPr lang="de-DE" sz="2000" dirty="0" smtClean="0"/>
              <a:t> </a:t>
            </a:r>
            <a:r>
              <a:rPr lang="de-DE" sz="2000" dirty="0" err="1" smtClean="0"/>
              <a:t>recombination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err="1"/>
              <a:t>a</a:t>
            </a:r>
            <a:r>
              <a:rPr lang="de-DE" sz="2000" dirty="0" err="1" smtClean="0"/>
              <a:t>nd</a:t>
            </a:r>
            <a:r>
              <a:rPr lang="de-DE" sz="2000" dirty="0" smtClean="0"/>
              <a:t> </a:t>
            </a:r>
            <a:r>
              <a:rPr lang="de-DE" sz="2000" dirty="0" err="1" smtClean="0"/>
              <a:t>keep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nuclear</a:t>
            </a:r>
            <a:r>
              <a:rPr lang="de-DE" sz="2000" dirty="0" smtClean="0"/>
              <a:t> </a:t>
            </a:r>
            <a:r>
              <a:rPr lang="de-DE" sz="2000" dirty="0" err="1" smtClean="0"/>
              <a:t>polarization</a:t>
            </a:r>
            <a:r>
              <a:rPr lang="de-DE" sz="2000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rgbClr val="7030A0"/>
                </a:solidFill>
              </a:rPr>
              <a:t>Teflon</a:t>
            </a:r>
            <a:r>
              <a:rPr lang="de-DE" sz="2000" b="1" dirty="0" smtClean="0"/>
              <a:t>, </a:t>
            </a:r>
            <a:r>
              <a:rPr lang="de-DE" sz="2000" b="1" dirty="0" err="1" smtClean="0">
                <a:solidFill>
                  <a:srgbClr val="0070C0"/>
                </a:solidFill>
              </a:rPr>
              <a:t>Aluminum</a:t>
            </a:r>
            <a:r>
              <a:rPr lang="de-DE" sz="2000" b="1" dirty="0" smtClean="0">
                <a:solidFill>
                  <a:srgbClr val="0070C0"/>
                </a:solidFill>
              </a:rPr>
              <a:t>/</a:t>
            </a:r>
            <a:r>
              <a:rPr lang="de-DE" sz="2000" b="1" dirty="0" err="1" smtClean="0">
                <a:solidFill>
                  <a:srgbClr val="0070C0"/>
                </a:solidFill>
              </a:rPr>
              <a:t>Titanium</a:t>
            </a:r>
            <a:r>
              <a:rPr lang="de-DE" sz="2000" b="1" dirty="0" smtClean="0"/>
              <a:t>, </a:t>
            </a:r>
            <a:r>
              <a:rPr lang="de-DE" sz="2000" b="1" dirty="0" err="1" smtClean="0">
                <a:solidFill>
                  <a:srgbClr val="C00000"/>
                </a:solidFill>
              </a:rPr>
              <a:t>Water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ice</a:t>
            </a:r>
            <a:endParaRPr lang="de-DE" sz="2000" b="1" dirty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>
              <a:lnSpc>
                <a:spcPct val="95000"/>
              </a:lnSpc>
            </a:pPr>
            <a:r>
              <a:rPr lang="de-DE" sz="2000" u="sng" dirty="0" smtClean="0"/>
              <a:t>NIKEF, IUCF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HERMES </a:t>
            </a:r>
            <a:r>
              <a:rPr lang="de-DE" sz="2000" u="sng" dirty="0" err="1" smtClean="0"/>
              <a:t>showed</a:t>
            </a:r>
            <a:r>
              <a:rPr lang="de-DE" sz="2000" u="sng" dirty="0" smtClean="0"/>
              <a:t>:</a:t>
            </a:r>
          </a:p>
          <a:p>
            <a:pPr>
              <a:lnSpc>
                <a:spcPct val="95000"/>
              </a:lnSpc>
            </a:pP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polarization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preserved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/>
              <a:t>i</a:t>
            </a:r>
            <a:r>
              <a:rPr lang="de-DE" sz="2000" dirty="0" smtClean="0"/>
              <a:t>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molecules</a:t>
            </a:r>
            <a:endParaRPr lang="de-DE" sz="2000" dirty="0" smtClean="0"/>
          </a:p>
        </p:txBody>
      </p:sp>
      <p:pic>
        <p:nvPicPr>
          <p:cNvPr id="35" name="Grafik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13" y="925515"/>
            <a:ext cx="540067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hteck 30"/>
          <p:cNvSpPr>
            <a:spLocks noChangeArrowheads="1"/>
          </p:cNvSpPr>
          <p:nvPr/>
        </p:nvSpPr>
        <p:spPr bwMode="auto">
          <a:xfrm>
            <a:off x="5779413" y="5792790"/>
            <a:ext cx="5834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200" dirty="0">
                <a:solidFill>
                  <a:srgbClr val="C00000"/>
                </a:solidFill>
              </a:rPr>
              <a:t>The HERMES Collaboration; </a:t>
            </a:r>
            <a:r>
              <a:rPr lang="fr-FR" altLang="en-US" sz="1200" dirty="0" err="1">
                <a:solidFill>
                  <a:srgbClr val="C00000"/>
                </a:solidFill>
              </a:rPr>
              <a:t>Eur</a:t>
            </a:r>
            <a:r>
              <a:rPr lang="fr-FR" altLang="en-US" sz="1200" dirty="0">
                <a:solidFill>
                  <a:srgbClr val="C00000"/>
                </a:solidFill>
              </a:rPr>
              <a:t>. Phys. J. D </a:t>
            </a:r>
            <a:r>
              <a:rPr lang="fr-FR" altLang="en-US" sz="1200" b="1" dirty="0">
                <a:solidFill>
                  <a:srgbClr val="C00000"/>
                </a:solidFill>
              </a:rPr>
              <a:t>29</a:t>
            </a:r>
            <a:r>
              <a:rPr lang="fr-FR" altLang="en-US" sz="1200" dirty="0">
                <a:solidFill>
                  <a:srgbClr val="C00000"/>
                </a:solidFill>
              </a:rPr>
              <a:t>, 21–26 (2004)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altLang="en-US" sz="1200" dirty="0">
                <a:solidFill>
                  <a:srgbClr val="C00000"/>
                </a:solidFill>
              </a:rPr>
              <a:t>DOI: 10.1140/</a:t>
            </a:r>
            <a:r>
              <a:rPr lang="de-DE" altLang="en-US" sz="1200" dirty="0" err="1">
                <a:solidFill>
                  <a:srgbClr val="C00000"/>
                </a:solidFill>
              </a:rPr>
              <a:t>epjd</a:t>
            </a:r>
            <a:r>
              <a:rPr lang="de-DE" altLang="en-US" sz="1200" dirty="0">
                <a:solidFill>
                  <a:srgbClr val="C00000"/>
                </a:solidFill>
              </a:rPr>
              <a:t>/e2004-00023-5</a:t>
            </a:r>
          </a:p>
        </p:txBody>
      </p:sp>
      <p:cxnSp>
        <p:nvCxnSpPr>
          <p:cNvPr id="37" name="Gerade Verbindung 2"/>
          <p:cNvCxnSpPr>
            <a:cxnSpLocks noChangeShapeType="1"/>
          </p:cNvCxnSpPr>
          <p:nvPr/>
        </p:nvCxnSpPr>
        <p:spPr bwMode="auto">
          <a:xfrm>
            <a:off x="7076401" y="2870202"/>
            <a:ext cx="3167062" cy="0"/>
          </a:xfrm>
          <a:prstGeom prst="line">
            <a:avLst/>
          </a:prstGeom>
          <a:noFill/>
          <a:ln w="508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10292677" y="2597154"/>
            <a:ext cx="188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m</a:t>
            </a:r>
            <a:r>
              <a:rPr lang="en-US" altLang="en-US" sz="2800" b="1" dirty="0">
                <a:solidFill>
                  <a:srgbClr val="FF0000"/>
                </a:solidFill>
              </a:rPr>
              <a:t> = ½ 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9" name="Textfeld 4"/>
          <p:cNvSpPr txBox="1">
            <a:spLocks noChangeArrowheads="1"/>
          </p:cNvSpPr>
          <p:nvPr/>
        </p:nvSpPr>
        <p:spPr bwMode="auto">
          <a:xfrm>
            <a:off x="5492076" y="1430340"/>
            <a:ext cx="62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dirty="0">
                <a:solidFill>
                  <a:schemeClr val="tx1"/>
                </a:solidFill>
              </a:rPr>
              <a:t>β</a:t>
            </a:r>
            <a:r>
              <a:rPr lang="de-DE" altLang="en-US" sz="2400" dirty="0">
                <a:solidFill>
                  <a:schemeClr val="tx1"/>
                </a:solidFill>
              </a:rPr>
              <a:t>= 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feld 5"/>
          <p:cNvSpPr txBox="1">
            <a:spLocks noChangeArrowheads="1"/>
          </p:cNvSpPr>
          <p:nvPr/>
        </p:nvSpPr>
        <p:spPr bwMode="auto">
          <a:xfrm>
            <a:off x="6008013" y="1235077"/>
            <a:ext cx="56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</a:t>
            </a:r>
            <a:r>
              <a:rPr lang="en-US" altLang="en-US" sz="2400" baseline="-25000" dirty="0">
                <a:solidFill>
                  <a:schemeClr val="tx1"/>
                </a:solidFill>
              </a:rPr>
              <a:t>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</a:t>
            </a:r>
            <a:r>
              <a:rPr lang="en-US" altLang="en-US" sz="2400" baseline="-2500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1" name="Gerade Verbindung 7"/>
          <p:cNvCxnSpPr>
            <a:cxnSpLocks noChangeShapeType="1"/>
          </p:cNvCxnSpPr>
          <p:nvPr/>
        </p:nvCxnSpPr>
        <p:spPr bwMode="auto">
          <a:xfrm>
            <a:off x="6008013" y="1671640"/>
            <a:ext cx="561975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52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3338968" y="5224267"/>
            <a:ext cx="42100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000">
                <a:solidFill>
                  <a:srgbClr val="0099FF"/>
                </a:solidFill>
                <a:latin typeface="Comic Sans MS" panose="030F0702030302020204" pitchFamily="66" charset="0"/>
              </a:rPr>
              <a:t>Is there a way to </a:t>
            </a:r>
            <a:r>
              <a:rPr lang="en-US" altLang="en-US" sz="2000">
                <a:solidFill>
                  <a:srgbClr val="7030A0"/>
                </a:solidFill>
                <a:latin typeface="Comic Sans MS" panose="030F0702030302020204" pitchFamily="66" charset="0"/>
              </a:rPr>
              <a:t>increase</a:t>
            </a:r>
            <a:r>
              <a:rPr lang="en-US" altLang="en-US" sz="2000">
                <a:solidFill>
                  <a:srgbClr val="0099FF"/>
                </a:solidFill>
                <a:latin typeface="Comic Sans MS" panose="030F0702030302020204" pitchFamily="66" charset="0"/>
              </a:rPr>
              <a:t> P</a:t>
            </a:r>
            <a:r>
              <a:rPr lang="en-US" altLang="en-US" sz="2000" baseline="-25000">
                <a:solidFill>
                  <a:srgbClr val="0099FF"/>
                </a:solidFill>
                <a:latin typeface="Comic Sans MS" panose="030F0702030302020204" pitchFamily="66" charset="0"/>
              </a:rPr>
              <a:t>m</a:t>
            </a:r>
            <a:r>
              <a:rPr lang="en-US" altLang="en-US" sz="2000">
                <a:solidFill>
                  <a:srgbClr val="FFFFFF"/>
                </a:solidFill>
              </a:rPr>
              <a:t> P</a:t>
            </a:r>
          </a:p>
          <a:p>
            <a:pPr algn="ctr" eaLnBrk="1" hangingPunct="1">
              <a:spcBef>
                <a:spcPct val="50000"/>
              </a:spcBef>
              <a:buClr>
                <a:srgbClr val="000000"/>
              </a:buClr>
            </a:pPr>
            <a:endParaRPr lang="en-US" altLang="en-US" sz="2000">
              <a:solidFill>
                <a:srgbClr val="0099FF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000">
                <a:solidFill>
                  <a:srgbClr val="0099FF"/>
                </a:solidFill>
                <a:latin typeface="Comic Sans MS" panose="030F0702030302020204" pitchFamily="66" charset="0"/>
              </a:rPr>
              <a:t>(surface material, T, B etc)?</a:t>
            </a:r>
            <a:endParaRPr lang="ru-RU" altLang="en-US" sz="2000">
              <a:solidFill>
                <a:srgbClr val="FFFFFF"/>
              </a:solidFill>
            </a:endParaRPr>
          </a:p>
        </p:txBody>
      </p:sp>
      <p:sp>
        <p:nvSpPr>
          <p:cNvPr id="22" name="Oval 95"/>
          <p:cNvSpPr>
            <a:spLocks noChangeArrowheads="1"/>
          </p:cNvSpPr>
          <p:nvPr/>
        </p:nvSpPr>
        <p:spPr bwMode="auto">
          <a:xfrm>
            <a:off x="4634369" y="3749704"/>
            <a:ext cx="687387" cy="706438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cxnSp>
        <p:nvCxnSpPr>
          <p:cNvPr id="18437" name="Gerade Verbindung 29"/>
          <p:cNvCxnSpPr>
            <a:cxnSpLocks noChangeShapeType="1"/>
          </p:cNvCxnSpPr>
          <p:nvPr/>
        </p:nvCxnSpPr>
        <p:spPr bwMode="auto">
          <a:xfrm>
            <a:off x="1897518" y="4470429"/>
            <a:ext cx="71294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Gerade Verbindung 35"/>
          <p:cNvCxnSpPr>
            <a:cxnSpLocks noChangeShapeType="1"/>
          </p:cNvCxnSpPr>
          <p:nvPr/>
        </p:nvCxnSpPr>
        <p:spPr bwMode="auto">
          <a:xfrm flipV="1">
            <a:off x="2129294" y="4486305"/>
            <a:ext cx="687387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Gerade Verbindung 36"/>
          <p:cNvCxnSpPr>
            <a:cxnSpLocks noChangeShapeType="1"/>
          </p:cNvCxnSpPr>
          <p:nvPr/>
        </p:nvCxnSpPr>
        <p:spPr bwMode="auto">
          <a:xfrm flipV="1">
            <a:off x="2816680" y="4470430"/>
            <a:ext cx="685800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Gerade Verbindung 37"/>
          <p:cNvCxnSpPr>
            <a:cxnSpLocks noChangeShapeType="1"/>
          </p:cNvCxnSpPr>
          <p:nvPr/>
        </p:nvCxnSpPr>
        <p:spPr bwMode="auto">
          <a:xfrm flipV="1">
            <a:off x="3502480" y="44609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1" name="Gerade Verbindung 38"/>
          <p:cNvCxnSpPr>
            <a:cxnSpLocks noChangeShapeType="1"/>
          </p:cNvCxnSpPr>
          <p:nvPr/>
        </p:nvCxnSpPr>
        <p:spPr bwMode="auto">
          <a:xfrm flipV="1">
            <a:off x="4189869" y="4478367"/>
            <a:ext cx="687387" cy="5762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2" name="Gerade Verbindung 39"/>
          <p:cNvCxnSpPr>
            <a:cxnSpLocks noChangeShapeType="1"/>
          </p:cNvCxnSpPr>
          <p:nvPr/>
        </p:nvCxnSpPr>
        <p:spPr bwMode="auto">
          <a:xfrm flipV="1">
            <a:off x="4877255" y="44609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3" name="Gerade Verbindung 40"/>
          <p:cNvCxnSpPr>
            <a:cxnSpLocks noChangeShapeType="1"/>
          </p:cNvCxnSpPr>
          <p:nvPr/>
        </p:nvCxnSpPr>
        <p:spPr bwMode="auto">
          <a:xfrm flipV="1">
            <a:off x="5564644" y="4470430"/>
            <a:ext cx="687387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Gerade Verbindung 41"/>
          <p:cNvCxnSpPr>
            <a:cxnSpLocks noChangeShapeType="1"/>
          </p:cNvCxnSpPr>
          <p:nvPr/>
        </p:nvCxnSpPr>
        <p:spPr bwMode="auto">
          <a:xfrm flipV="1">
            <a:off x="6252030" y="44863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5" name="Gerade Verbindung 42"/>
          <p:cNvCxnSpPr>
            <a:cxnSpLocks noChangeShapeType="1"/>
          </p:cNvCxnSpPr>
          <p:nvPr/>
        </p:nvCxnSpPr>
        <p:spPr bwMode="auto">
          <a:xfrm flipV="1">
            <a:off x="6939418" y="4462492"/>
            <a:ext cx="685800" cy="5762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6" name="Gerade Verbindung 43"/>
          <p:cNvCxnSpPr>
            <a:cxnSpLocks noChangeShapeType="1"/>
          </p:cNvCxnSpPr>
          <p:nvPr/>
        </p:nvCxnSpPr>
        <p:spPr bwMode="auto">
          <a:xfrm flipV="1">
            <a:off x="7625219" y="4460905"/>
            <a:ext cx="687387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7" name="Gerade Verbindung 44"/>
          <p:cNvCxnSpPr>
            <a:cxnSpLocks noChangeShapeType="1"/>
          </p:cNvCxnSpPr>
          <p:nvPr/>
        </p:nvCxnSpPr>
        <p:spPr bwMode="auto">
          <a:xfrm flipV="1">
            <a:off x="8312605" y="44863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95"/>
          <p:cNvSpPr>
            <a:spLocks noChangeArrowheads="1"/>
          </p:cNvSpPr>
          <p:nvPr/>
        </p:nvSpPr>
        <p:spPr bwMode="auto">
          <a:xfrm>
            <a:off x="2335669" y="1733580"/>
            <a:ext cx="687387" cy="708025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cxnSp>
        <p:nvCxnSpPr>
          <p:cNvPr id="48" name="Gerade Verbindung mit Pfeil 47"/>
          <p:cNvCxnSpPr>
            <a:cxnSpLocks noChangeShapeType="1"/>
          </p:cNvCxnSpPr>
          <p:nvPr/>
        </p:nvCxnSpPr>
        <p:spPr bwMode="auto">
          <a:xfrm>
            <a:off x="2942094" y="2309842"/>
            <a:ext cx="1438275" cy="12366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Oval 95"/>
          <p:cNvSpPr>
            <a:spLocks noChangeArrowheads="1"/>
          </p:cNvSpPr>
          <p:nvPr/>
        </p:nvSpPr>
        <p:spPr bwMode="auto">
          <a:xfrm>
            <a:off x="4634369" y="3752880"/>
            <a:ext cx="687387" cy="708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0" name="Oval 95"/>
          <p:cNvSpPr>
            <a:spLocks noChangeArrowheads="1"/>
          </p:cNvSpPr>
          <p:nvPr/>
        </p:nvSpPr>
        <p:spPr bwMode="auto">
          <a:xfrm>
            <a:off x="5118555" y="1409730"/>
            <a:ext cx="687388" cy="708025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cxnSp>
        <p:nvCxnSpPr>
          <p:cNvPr id="51" name="Gerade Verbindung mit Pfeil 50"/>
          <p:cNvCxnSpPr>
            <a:cxnSpLocks noChangeShapeType="1"/>
          </p:cNvCxnSpPr>
          <p:nvPr/>
        </p:nvCxnSpPr>
        <p:spPr bwMode="auto">
          <a:xfrm flipH="1">
            <a:off x="5220156" y="2117755"/>
            <a:ext cx="168275" cy="11287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Oval 95"/>
          <p:cNvSpPr>
            <a:spLocks noChangeArrowheads="1"/>
          </p:cNvSpPr>
          <p:nvPr/>
        </p:nvSpPr>
        <p:spPr bwMode="auto">
          <a:xfrm>
            <a:off x="6720343" y="2165380"/>
            <a:ext cx="685800" cy="708025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5" name="Oval 95"/>
          <p:cNvSpPr>
            <a:spLocks noChangeArrowheads="1"/>
          </p:cNvSpPr>
          <p:nvPr/>
        </p:nvSpPr>
        <p:spPr bwMode="auto">
          <a:xfrm>
            <a:off x="7115630" y="2549555"/>
            <a:ext cx="687388" cy="708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6" name="Ellipse 55"/>
          <p:cNvSpPr>
            <a:spLocks noChangeArrowheads="1"/>
          </p:cNvSpPr>
          <p:nvPr/>
        </p:nvSpPr>
        <p:spPr bwMode="auto">
          <a:xfrm rot="19036483">
            <a:off x="6540955" y="1803430"/>
            <a:ext cx="1441450" cy="17557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7" name="Ellipse 56"/>
          <p:cNvSpPr>
            <a:spLocks noChangeArrowheads="1"/>
          </p:cNvSpPr>
          <p:nvPr/>
        </p:nvSpPr>
        <p:spPr bwMode="auto">
          <a:xfrm rot="894878">
            <a:off x="4356555" y="1305636"/>
            <a:ext cx="1841500" cy="3222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9" name="Rechteck 58"/>
          <p:cNvSpPr>
            <a:spLocks noChangeArrowheads="1"/>
          </p:cNvSpPr>
          <p:nvPr/>
        </p:nvSpPr>
        <p:spPr bwMode="auto">
          <a:xfrm>
            <a:off x="6437769" y="1228755"/>
            <a:ext cx="2002471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2800"/>
              <a:t>P</a:t>
            </a:r>
            <a:r>
              <a:rPr lang="de-DE" altLang="en-US" sz="2800" baseline="-25000"/>
              <a:t>m</a:t>
            </a:r>
            <a:r>
              <a:rPr lang="de-DE" altLang="en-US" sz="2800"/>
              <a:t> = 0.5 P</a:t>
            </a:r>
            <a:r>
              <a:rPr lang="de-DE" altLang="en-US" sz="2800" baseline="-25000"/>
              <a:t>a</a:t>
            </a:r>
          </a:p>
        </p:txBody>
      </p:sp>
      <p:sp>
        <p:nvSpPr>
          <p:cNvPr id="18458" name="Textfeld 60"/>
          <p:cNvSpPr txBox="1">
            <a:spLocks noChangeArrowheads="1"/>
          </p:cNvSpPr>
          <p:nvPr/>
        </p:nvSpPr>
        <p:spPr bwMode="auto">
          <a:xfrm>
            <a:off x="1538743" y="1012855"/>
            <a:ext cx="342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2400"/>
              <a:t>Eley-Rideal Mechanism</a:t>
            </a:r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9386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29" name="Foliennummernplatzhalter 3"/>
          <p:cNvSpPr txBox="1">
            <a:spLocks/>
          </p:cNvSpPr>
          <p:nvPr/>
        </p:nvSpPr>
        <p:spPr>
          <a:xfrm>
            <a:off x="5021036" y="6368143"/>
            <a:ext cx="1417343" cy="2479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de-DE" sz="1200" dirty="0" smtClean="0">
                <a:solidFill>
                  <a:srgbClr val="023D6B"/>
                </a:solidFill>
                <a:latin typeface="Arial"/>
              </a:rPr>
              <a:t>37</a:t>
            </a:r>
            <a:endParaRPr lang="de-DE" sz="1200" dirty="0">
              <a:solidFill>
                <a:srgbClr val="023D6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4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46" grpId="0" animBg="1"/>
      <p:bldP spid="49" grpId="0" animBg="1"/>
      <p:bldP spid="50" grpId="0" animBg="1"/>
      <p:bldP spid="53" grpId="0" animBg="1"/>
      <p:bldP spid="55" grpId="0" animBg="1"/>
      <p:bldP spid="56" grpId="0" animBg="1"/>
      <p:bldP spid="57" grpId="0" animBg="1"/>
      <p:bldP spid="5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2" y="1199299"/>
            <a:ext cx="4877020" cy="489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6180363" y="3976002"/>
            <a:ext cx="30588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R. Engels et al., Phys. Rev. Lett. </a:t>
            </a:r>
            <a:r>
              <a:rPr lang="en-US" altLang="en-US" sz="11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124</a:t>
            </a:r>
            <a:r>
              <a:rPr lang="en-US" altLang="en-US" sz="1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113003 (2020</a:t>
            </a:r>
            <a:r>
              <a:rPr lang="en-US" altLang="en-US" sz="11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10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R. Engels et al., Phys. Rev. Lett. </a:t>
            </a:r>
            <a:r>
              <a:rPr lang="en-US" altLang="en-US" sz="1100" b="1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115</a:t>
            </a:r>
            <a:r>
              <a:rPr lang="en-US" altLang="en-US" sz="110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113007 (2015)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41" y="1019683"/>
            <a:ext cx="3843045" cy="279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45" y="4424121"/>
            <a:ext cx="4106635" cy="167349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99" y="620488"/>
            <a:ext cx="4673560" cy="32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4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224643"/>
            <a:ext cx="11654518" cy="4552755"/>
          </a:xfrm>
        </p:spPr>
        <p:txBody>
          <a:bodyPr/>
          <a:lstStyle/>
          <a:p>
            <a:pPr marL="0" indent="0" algn="ctr">
              <a:buNone/>
            </a:pPr>
            <a:r>
              <a:rPr lang="de-DE" sz="2800" b="1" dirty="0" err="1" smtClean="0">
                <a:solidFill>
                  <a:srgbClr val="C00000"/>
                </a:solidFill>
              </a:rPr>
              <a:t>Nuclear</a:t>
            </a:r>
            <a:r>
              <a:rPr lang="de-DE" sz="2800" b="1" dirty="0" smtClean="0">
                <a:solidFill>
                  <a:srgbClr val="C00000"/>
                </a:solidFill>
              </a:rPr>
              <a:t> Forces </a:t>
            </a:r>
            <a:r>
              <a:rPr lang="de-DE" sz="2800" b="1" dirty="0" err="1" smtClean="0">
                <a:solidFill>
                  <a:srgbClr val="C00000"/>
                </a:solidFill>
              </a:rPr>
              <a:t>depend</a:t>
            </a:r>
            <a:r>
              <a:rPr lang="de-DE" sz="2800" b="1" dirty="0" smtClean="0">
                <a:solidFill>
                  <a:srgbClr val="C00000"/>
                </a:solidFill>
              </a:rPr>
              <a:t> on </a:t>
            </a:r>
            <a:r>
              <a:rPr lang="de-DE" sz="2800" b="1" dirty="0" err="1" smtClean="0">
                <a:solidFill>
                  <a:srgbClr val="C00000"/>
                </a:solidFill>
              </a:rPr>
              <a:t>the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spins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of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the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particles</a:t>
            </a:r>
            <a:r>
              <a:rPr lang="de-DE" sz="2800" b="1" dirty="0" smtClean="0">
                <a:solidFill>
                  <a:srgbClr val="C00000"/>
                </a:solidFill>
              </a:rPr>
              <a:t> !!!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 smtClean="0"/>
              <a:t>Controll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Spin   →  </a:t>
            </a:r>
            <a:r>
              <a:rPr lang="de-DE" dirty="0" err="1" smtClean="0"/>
              <a:t>Investigations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spin-dependent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independently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→ </a:t>
            </a:r>
            <a:r>
              <a:rPr lang="de-DE" dirty="0"/>
              <a:t>N</a:t>
            </a:r>
            <a:r>
              <a:rPr lang="de-DE" dirty="0" smtClean="0"/>
              <a:t>ew Observables:   </a:t>
            </a:r>
            <a:r>
              <a:rPr lang="de-DE" dirty="0" err="1" smtClean="0"/>
              <a:t>Analyzing</a:t>
            </a:r>
            <a:r>
              <a:rPr lang="de-DE" dirty="0" smtClean="0"/>
              <a:t> Powers     		    </a:t>
            </a:r>
            <a:r>
              <a:rPr lang="de-DE" dirty="0" err="1" smtClean="0"/>
              <a:t>a</a:t>
            </a:r>
            <a:r>
              <a:rPr lang="de-DE" baseline="-25000" dirty="0" err="1" smtClean="0"/>
              <a:t>y</a:t>
            </a:r>
            <a:r>
              <a:rPr lang="de-DE" baseline="-25000" dirty="0" smtClean="0"/>
              <a:t>            </a:t>
            </a:r>
            <a:r>
              <a:rPr lang="de-DE" dirty="0" smtClean="0"/>
              <a:t>(beam </a:t>
            </a:r>
            <a:r>
              <a:rPr lang="de-DE" u="sng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Spin-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r>
              <a:rPr lang="de-DE" dirty="0" smtClean="0"/>
              <a:t>	    </a:t>
            </a:r>
            <a:r>
              <a:rPr lang="de-DE" dirty="0" err="1" smtClean="0"/>
              <a:t>c</a:t>
            </a:r>
            <a:r>
              <a:rPr lang="de-DE" baseline="-25000" dirty="0" err="1" smtClean="0"/>
              <a:t>y,y</a:t>
            </a:r>
            <a:r>
              <a:rPr lang="de-DE" baseline="-25000" dirty="0" smtClean="0"/>
              <a:t>	</a:t>
            </a:r>
            <a:r>
              <a:rPr lang="de-DE" dirty="0" smtClean="0"/>
              <a:t>    (beam </a:t>
            </a:r>
            <a:r>
              <a:rPr lang="de-DE" u="sng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</a:p>
          <a:p>
            <a:pPr marL="0" indent="0">
              <a:buNone/>
            </a:pPr>
            <a:r>
              <a:rPr lang="de-DE" dirty="0" smtClean="0"/>
              <a:t>   (Deuteron: Spin = 1    →    8 </a:t>
            </a:r>
            <a:r>
              <a:rPr lang="de-DE" dirty="0" err="1" smtClean="0"/>
              <a:t>Analyzing</a:t>
            </a:r>
            <a:r>
              <a:rPr lang="de-DE" dirty="0" smtClean="0"/>
              <a:t> Powers, 32 Spin-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r>
              <a:rPr lang="de-DE" dirty="0" smtClean="0"/>
              <a:t> c</a:t>
            </a:r>
            <a:r>
              <a:rPr lang="de-DE" baseline="-25000" dirty="0" smtClean="0"/>
              <a:t>i(j),k(l) 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Targets?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3339192" y="5176154"/>
                <a:ext cx="4367893" cy="81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sz="2400" dirty="0" smtClean="0"/>
                  <a:t>P·a</a:t>
                </a:r>
                <a:r>
                  <a:rPr lang="de-DE" sz="2400" baseline="-25000" dirty="0" err="1" smtClean="0"/>
                  <a:t>y</a:t>
                </a:r>
                <a:r>
                  <a:rPr lang="de-DE" sz="2400" baseline="-25000" dirty="0" smtClean="0"/>
                  <a:t> 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de-DE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smtClean="0"/>
                  <a:t>    </a:t>
                </a:r>
                <a:r>
                  <a:rPr lang="de-DE" sz="2400" dirty="0" err="1" smtClean="0"/>
                  <a:t>with</a:t>
                </a:r>
                <a:r>
                  <a:rPr lang="de-DE" sz="2400" dirty="0" smtClean="0"/>
                  <a:t>  </a:t>
                </a:r>
                <a:r>
                  <a:rPr lang="el-GR" sz="2400" dirty="0" smtClean="0"/>
                  <a:t>ε</a:t>
                </a:r>
                <a:r>
                  <a:rPr lang="de-DE" sz="2400" dirty="0" smtClean="0"/>
                  <a:t>: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 ·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 ·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</m:den>
                        </m:f>
                      </m:e>
                    </m:rad>
                  </m:oMath>
                </a14:m>
                <a:endParaRPr lang="de-DE" sz="2400" dirty="0" smtClean="0"/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192" y="5176154"/>
                <a:ext cx="4367893" cy="815673"/>
              </a:xfrm>
              <a:prstGeom prst="rect">
                <a:avLst/>
              </a:prstGeom>
              <a:blipFill>
                <a:blip r:embed="rId2"/>
                <a:stretch>
                  <a:fillRect l="-2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8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Polarized</a:t>
            </a:r>
            <a:r>
              <a:rPr lang="de-DE" u="sng" dirty="0" smtClean="0"/>
              <a:t> Fusion: The </a:t>
            </a:r>
            <a:r>
              <a:rPr lang="de-DE" u="sng" dirty="0" err="1" smtClean="0"/>
              <a:t>Beginnings</a:t>
            </a:r>
            <a:endParaRPr lang="de-DE" u="sng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9B438B-1B3A-4D06-BAB2-BCFE76143855}" type="datetime1">
              <a:rPr lang="de-DE" smtClean="0"/>
              <a:pPr>
                <a:defRPr/>
              </a:pPr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by Ralf Engels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29049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  <a:latin typeface="Arial"/>
              </a:rPr>
              <a:t>39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1D0A5EB-F537-B2ED-7397-10F6B3C90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918572"/>
            <a:ext cx="11449050" cy="4305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First ideas date back to the 1930s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818188-AD23-513C-9CAE-6F7A9FFF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1" y="1628800"/>
            <a:ext cx="6848278" cy="382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9F3606E-D750-FDA0-DC37-A1AE320A4814}"/>
              </a:ext>
            </a:extLst>
          </p:cNvPr>
          <p:cNvSpPr txBox="1"/>
          <p:nvPr/>
        </p:nvSpPr>
        <p:spPr>
          <a:xfrm>
            <a:off x="839416" y="5749937"/>
            <a:ext cx="10369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Mathematical Proceedings of the Cambridge Philosophical Society,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561 (1934). doi:10.1017/S0305004100012810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89C8C93-E441-D949-1D1C-0C95DFAB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291085"/>
            <a:ext cx="3548437" cy="22758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E0732A8-76F4-A974-4941-544A9B31C549}"/>
              </a:ext>
            </a:extLst>
          </p:cNvPr>
          <p:cNvSpPr txBox="1"/>
          <p:nvPr/>
        </p:nvSpPr>
        <p:spPr>
          <a:xfrm>
            <a:off x="8050036" y="4528668"/>
            <a:ext cx="354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Maurice </a:t>
            </a:r>
            <a:r>
              <a:rPr lang="de-DE" dirty="0" err="1"/>
              <a:t>Goldhaber</a:t>
            </a:r>
            <a:r>
              <a:rPr lang="de-DE" dirty="0"/>
              <a:t>, 1911 – 2011</a:t>
            </a:r>
          </a:p>
        </p:txBody>
      </p:sp>
    </p:spTree>
    <p:extLst>
      <p:ext uri="{BB962C8B-B14F-4D97-AF65-F5344CB8AC3E}">
        <p14:creationId xmlns:p14="http://schemas.microsoft.com/office/powerpoint/2010/main" val="19588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39559" y="6348248"/>
            <a:ext cx="1409330" cy="26779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40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428625" y="4035425"/>
            <a:ext cx="11605532" cy="109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baseline="30000" dirty="0">
                <a:solidFill>
                  <a:srgbClr val="000000"/>
                </a:solidFill>
              </a:rPr>
              <a:t>3</a:t>
            </a:r>
            <a:r>
              <a:rPr lang="de-DE" sz="2800" dirty="0">
                <a:solidFill>
                  <a:srgbClr val="000000"/>
                </a:solidFill>
              </a:rPr>
              <a:t>He + d             </a:t>
            </a:r>
            <a:r>
              <a:rPr lang="de-DE" sz="2800" dirty="0" smtClean="0">
                <a:solidFill>
                  <a:srgbClr val="000000"/>
                </a:solidFill>
              </a:rPr>
              <a:t>	</a:t>
            </a:r>
            <a:r>
              <a:rPr lang="de-DE" sz="2800" baseline="30000" dirty="0">
                <a:solidFill>
                  <a:srgbClr val="000000"/>
                </a:solidFill>
              </a:rPr>
              <a:t> </a:t>
            </a:r>
            <a:r>
              <a:rPr lang="de-DE" sz="2800" baseline="30000" dirty="0" smtClean="0">
                <a:solidFill>
                  <a:srgbClr val="000000"/>
                </a:solidFill>
              </a:rPr>
              <a:t>5</a:t>
            </a:r>
            <a:r>
              <a:rPr lang="de-DE" sz="2800" dirty="0" smtClean="0">
                <a:solidFill>
                  <a:srgbClr val="000000"/>
                </a:solidFill>
              </a:rPr>
              <a:t>Li 				</a:t>
            </a:r>
            <a:r>
              <a:rPr lang="de-DE" sz="2800" baseline="30000" dirty="0" smtClean="0">
                <a:solidFill>
                  <a:srgbClr val="000000"/>
                </a:solidFill>
              </a:rPr>
              <a:t>4</a:t>
            </a:r>
            <a:r>
              <a:rPr lang="de-DE" sz="2800" dirty="0" smtClean="0">
                <a:solidFill>
                  <a:srgbClr val="000000"/>
                </a:solidFill>
              </a:rPr>
              <a:t>He </a:t>
            </a:r>
            <a:r>
              <a:rPr lang="de-DE" sz="2800" dirty="0">
                <a:solidFill>
                  <a:srgbClr val="000000"/>
                </a:solidFill>
              </a:rPr>
              <a:t>+ p       </a:t>
            </a:r>
            <a:r>
              <a:rPr lang="de-DE" sz="2800" dirty="0" smtClean="0">
                <a:solidFill>
                  <a:srgbClr val="000000"/>
                </a:solidFill>
              </a:rPr>
              <a:t>	     </a:t>
            </a:r>
            <a:r>
              <a:rPr lang="de-DE" sz="2800" dirty="0" err="1" smtClean="0">
                <a:solidFill>
                  <a:srgbClr val="000000"/>
                </a:solidFill>
              </a:rPr>
              <a:t>Factor</a:t>
            </a:r>
            <a:r>
              <a:rPr lang="de-DE" sz="2800" dirty="0">
                <a:solidFill>
                  <a:srgbClr val="000000"/>
                </a:solidFill>
              </a:rPr>
              <a:t>: ~1.5 </a:t>
            </a:r>
            <a:r>
              <a:rPr lang="de-DE" sz="2800" dirty="0" smtClean="0">
                <a:solidFill>
                  <a:srgbClr val="000000"/>
                </a:solidFill>
              </a:rPr>
              <a:t>at </a:t>
            </a:r>
            <a:r>
              <a:rPr lang="de-DE" sz="2800" dirty="0">
                <a:solidFill>
                  <a:srgbClr val="000000"/>
                </a:solidFill>
              </a:rPr>
              <a:t>430 keV</a:t>
            </a:r>
          </a:p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000000"/>
                </a:solidFill>
              </a:rPr>
              <a:t>			</a:t>
            </a:r>
          </a:p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000000"/>
                </a:solidFill>
              </a:rPr>
              <a:t>					</a:t>
            </a:r>
            <a:endParaRPr lang="de-DE" sz="2800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000000"/>
                </a:solidFill>
              </a:rPr>
              <a:t>	</a:t>
            </a:r>
            <a:r>
              <a:rPr lang="de-DE" sz="2800" dirty="0" smtClean="0">
                <a:solidFill>
                  <a:srgbClr val="000000"/>
                </a:solidFill>
              </a:rPr>
              <a:t>	</a:t>
            </a:r>
            <a:r>
              <a:rPr lang="de-DE" u="sng" dirty="0" smtClean="0">
                <a:solidFill>
                  <a:srgbClr val="000000"/>
                </a:solidFill>
              </a:rPr>
              <a:t>Experimental Proof:</a:t>
            </a:r>
            <a:r>
              <a:rPr lang="de-DE" dirty="0" smtClean="0">
                <a:solidFill>
                  <a:srgbClr val="000000"/>
                </a:solidFill>
              </a:rPr>
              <a:t>   </a:t>
            </a:r>
            <a:r>
              <a:rPr lang="de-DE" sz="1600" dirty="0" err="1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</a:t>
            </a:r>
            <a:r>
              <a:rPr lang="de-DE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Leemann</a:t>
            </a:r>
            <a:r>
              <a:rPr lang="de-DE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et al</a:t>
            </a:r>
            <a:r>
              <a:rPr lang="de-DE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., </a:t>
            </a:r>
            <a:r>
              <a:rPr lang="de-DE" sz="1600" dirty="0" err="1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Helv</a:t>
            </a:r>
            <a:r>
              <a:rPr lang="de-DE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Phys. Acta </a:t>
            </a:r>
            <a:r>
              <a:rPr lang="de-DE" sz="16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44</a:t>
            </a:r>
            <a:r>
              <a:rPr lang="de-DE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141 (1971)    </a:t>
            </a:r>
            <a:endParaRPr lang="de-DE" sz="1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mit Pfeil 10"/>
          <p:cNvCxnSpPr>
            <a:cxnSpLocks noChangeShapeType="1"/>
          </p:cNvCxnSpPr>
          <p:nvPr/>
        </p:nvCxnSpPr>
        <p:spPr bwMode="auto">
          <a:xfrm>
            <a:off x="642938" y="3878262"/>
            <a:ext cx="3571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erade Verbindung mit Pfeil 12"/>
          <p:cNvCxnSpPr>
            <a:cxnSpLocks noChangeShapeType="1"/>
          </p:cNvCxnSpPr>
          <p:nvPr/>
        </p:nvCxnSpPr>
        <p:spPr bwMode="auto">
          <a:xfrm>
            <a:off x="1481032" y="3878262"/>
            <a:ext cx="2857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mit Pfeil 14"/>
          <p:cNvCxnSpPr>
            <a:cxnSpLocks noChangeShapeType="1"/>
          </p:cNvCxnSpPr>
          <p:nvPr/>
        </p:nvCxnSpPr>
        <p:spPr bwMode="auto">
          <a:xfrm>
            <a:off x="2071688" y="4152900"/>
            <a:ext cx="642937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ruppieren 8"/>
          <p:cNvGrpSpPr/>
          <p:nvPr/>
        </p:nvGrpSpPr>
        <p:grpSpPr>
          <a:xfrm>
            <a:off x="561636" y="1228186"/>
            <a:ext cx="11681403" cy="563964"/>
            <a:chOff x="445044" y="2246313"/>
            <a:chExt cx="11615163" cy="506977"/>
          </a:xfrm>
        </p:grpSpPr>
        <p:cxnSp>
          <p:nvCxnSpPr>
            <p:cNvPr id="10" name="Gerade Verbindung mit Pfeil 7"/>
            <p:cNvCxnSpPr>
              <a:cxnSpLocks noChangeShapeType="1"/>
            </p:cNvCxnSpPr>
            <p:nvPr/>
          </p:nvCxnSpPr>
          <p:spPr bwMode="auto">
            <a:xfrm>
              <a:off x="2030413" y="2489200"/>
              <a:ext cx="642937" cy="158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lg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feld 13"/>
            <p:cNvSpPr txBox="1">
              <a:spLocks noChangeArrowheads="1"/>
            </p:cNvSpPr>
            <p:nvPr/>
          </p:nvSpPr>
          <p:spPr bwMode="auto">
            <a:xfrm>
              <a:off x="445044" y="2381448"/>
              <a:ext cx="11615163" cy="37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449263" eaLnBrk="1" fontAlgn="base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DE" sz="3600" dirty="0">
                  <a:solidFill>
                    <a:srgbClr val="000000"/>
                  </a:solidFill>
                </a:rPr>
                <a:t>  t + </a:t>
              </a:r>
              <a:r>
                <a:rPr lang="de-DE" sz="3600" dirty="0" smtClean="0">
                  <a:solidFill>
                    <a:srgbClr val="000000"/>
                  </a:solidFill>
                </a:rPr>
                <a:t>d           </a:t>
              </a:r>
              <a:r>
                <a:rPr lang="de-DE" sz="3600" baseline="30000" dirty="0" smtClean="0">
                  <a:solidFill>
                    <a:srgbClr val="000000"/>
                  </a:solidFill>
                </a:rPr>
                <a:t>5</a:t>
              </a:r>
              <a:r>
                <a:rPr lang="de-DE" sz="3600" dirty="0" smtClean="0">
                  <a:solidFill>
                    <a:srgbClr val="000000"/>
                  </a:solidFill>
                </a:rPr>
                <a:t>He 			 </a:t>
              </a:r>
              <a:r>
                <a:rPr lang="de-DE" sz="3600" baseline="30000" dirty="0">
                  <a:solidFill>
                    <a:srgbClr val="000000"/>
                  </a:solidFill>
                </a:rPr>
                <a:t>4</a:t>
              </a:r>
              <a:r>
                <a:rPr lang="de-DE" sz="3600" dirty="0">
                  <a:solidFill>
                    <a:srgbClr val="000000"/>
                  </a:solidFill>
                </a:rPr>
                <a:t>He + n </a:t>
              </a:r>
              <a:r>
                <a:rPr lang="de-DE" sz="3600" dirty="0" smtClean="0">
                  <a:solidFill>
                    <a:srgbClr val="000000"/>
                  </a:solidFill>
                </a:rPr>
                <a:t>          </a:t>
              </a:r>
              <a:r>
                <a:rPr lang="de-DE" sz="2800" dirty="0" err="1">
                  <a:solidFill>
                    <a:srgbClr val="000000"/>
                  </a:solidFill>
                </a:rPr>
                <a:t>Factor</a:t>
              </a:r>
              <a:r>
                <a:rPr lang="de-DE" sz="2800" dirty="0">
                  <a:solidFill>
                    <a:srgbClr val="000000"/>
                  </a:solidFill>
                </a:rPr>
                <a:t>: ~1.5 at 107 </a:t>
              </a:r>
              <a:r>
                <a:rPr lang="de-DE" sz="2800" dirty="0" smtClean="0">
                  <a:solidFill>
                    <a:srgbClr val="000000"/>
                  </a:solidFill>
                </a:rPr>
                <a:t>keV</a:t>
              </a:r>
            </a:p>
          </p:txBody>
        </p:sp>
        <p:cxnSp>
          <p:nvCxnSpPr>
            <p:cNvPr id="12" name="Gerade Verbindung mit Pfeil 15"/>
            <p:cNvCxnSpPr>
              <a:cxnSpLocks noChangeShapeType="1"/>
            </p:cNvCxnSpPr>
            <p:nvPr/>
          </p:nvCxnSpPr>
          <p:spPr bwMode="auto">
            <a:xfrm>
              <a:off x="1416050" y="2246313"/>
              <a:ext cx="285750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erade Verbindung mit Pfeil 16"/>
            <p:cNvCxnSpPr>
              <a:cxnSpLocks noChangeShapeType="1"/>
            </p:cNvCxnSpPr>
            <p:nvPr/>
          </p:nvCxnSpPr>
          <p:spPr bwMode="auto">
            <a:xfrm>
              <a:off x="848631" y="2247900"/>
              <a:ext cx="28575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Textfeld 20"/>
          <p:cNvSpPr txBox="1">
            <a:spLocks noChangeArrowheads="1"/>
          </p:cNvSpPr>
          <p:nvPr/>
        </p:nvSpPr>
        <p:spPr bwMode="auto">
          <a:xfrm>
            <a:off x="405910" y="2908046"/>
            <a:ext cx="6446837" cy="3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FF0000"/>
                </a:solidFill>
              </a:rPr>
              <a:t>J = 3/2 </a:t>
            </a:r>
            <a:r>
              <a:rPr lang="de-DE" sz="2800" baseline="30000" dirty="0" smtClean="0">
                <a:solidFill>
                  <a:srgbClr val="FF0000"/>
                </a:solidFill>
              </a:rPr>
              <a:t>+</a:t>
            </a:r>
            <a:r>
              <a:rPr lang="de-DE" sz="2800" dirty="0" smtClean="0">
                <a:solidFill>
                  <a:srgbClr val="FF0000"/>
                </a:solidFill>
              </a:rPr>
              <a:t>  /  s-</a:t>
            </a:r>
            <a:r>
              <a:rPr lang="de-DE" sz="2800" dirty="0" err="1" smtClean="0">
                <a:solidFill>
                  <a:srgbClr val="FF0000"/>
                </a:solidFill>
              </a:rPr>
              <a:t>wave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dominated</a:t>
            </a:r>
            <a:r>
              <a:rPr lang="de-DE" sz="2800" dirty="0" smtClean="0">
                <a:solidFill>
                  <a:srgbClr val="FF0000"/>
                </a:solidFill>
              </a:rPr>
              <a:t> (&gt; 96%)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7762843" y="1034481"/>
            <a:ext cx="4394994" cy="99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36330" y="1986455"/>
            <a:ext cx="7651533" cy="4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S: ½ </a:t>
            </a:r>
            <a:r>
              <a:rPr lang="de-DE" sz="2400" dirty="0"/>
              <a:t> </a:t>
            </a:r>
            <a:r>
              <a:rPr lang="de-DE" sz="2400" dirty="0" smtClean="0"/>
              <a:t>+  1                   3/2     	     </a:t>
            </a:r>
          </a:p>
        </p:txBody>
      </p:sp>
      <p:cxnSp>
        <p:nvCxnSpPr>
          <p:cNvPr id="21" name="Gerade Verbindung mit Pfeil 14"/>
          <p:cNvCxnSpPr>
            <a:cxnSpLocks noChangeShapeType="1"/>
          </p:cNvCxnSpPr>
          <p:nvPr/>
        </p:nvCxnSpPr>
        <p:spPr bwMode="auto">
          <a:xfrm>
            <a:off x="2098898" y="2206336"/>
            <a:ext cx="646604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Gerade Verbindung mit Pfeil 14"/>
          <p:cNvCxnSpPr>
            <a:cxnSpLocks noChangeShapeType="1"/>
          </p:cNvCxnSpPr>
          <p:nvPr/>
        </p:nvCxnSpPr>
        <p:spPr bwMode="auto">
          <a:xfrm>
            <a:off x="4362934" y="1504304"/>
            <a:ext cx="642937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hteck 23"/>
          <p:cNvSpPr/>
          <p:nvPr/>
        </p:nvSpPr>
        <p:spPr>
          <a:xfrm>
            <a:off x="2988129" y="1034481"/>
            <a:ext cx="2212521" cy="95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5" name="Rechteck 24"/>
          <p:cNvSpPr/>
          <p:nvPr/>
        </p:nvSpPr>
        <p:spPr>
          <a:xfrm>
            <a:off x="832757" y="1067137"/>
            <a:ext cx="1126672" cy="26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32" name="Gerade Verbindung mit Pfeil 14"/>
          <p:cNvCxnSpPr>
            <a:cxnSpLocks noChangeShapeType="1"/>
          </p:cNvCxnSpPr>
          <p:nvPr/>
        </p:nvCxnSpPr>
        <p:spPr bwMode="auto">
          <a:xfrm>
            <a:off x="4428446" y="4158341"/>
            <a:ext cx="642937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Polarized</a:t>
            </a:r>
            <a:r>
              <a:rPr lang="de-DE" u="sng" dirty="0" smtClean="0"/>
              <a:t> </a:t>
            </a:r>
            <a:r>
              <a:rPr lang="de-DE" u="sng" dirty="0" err="1" smtClean="0"/>
              <a:t>fusion</a:t>
            </a:r>
            <a:r>
              <a:rPr lang="de-DE" u="sng" dirty="0" smtClean="0"/>
              <a:t>: A Simple Model</a:t>
            </a:r>
            <a:endParaRPr lang="de-DE" u="sng" dirty="0"/>
          </a:p>
        </p:txBody>
      </p:sp>
      <p:sp>
        <p:nvSpPr>
          <p:cNvPr id="2" name="Rechteck 1"/>
          <p:cNvSpPr/>
          <p:nvPr/>
        </p:nvSpPr>
        <p:spPr>
          <a:xfrm>
            <a:off x="1197757" y="4585855"/>
            <a:ext cx="6790106" cy="734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83879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 animBg="1"/>
      <p:bldP spid="20" grpId="0"/>
      <p:bldP spid="24" grpId="0" animBg="1"/>
      <p:bldP spid="25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Polarized</a:t>
            </a:r>
            <a:r>
              <a:rPr lang="de-DE" u="sng" dirty="0" smtClean="0"/>
              <a:t> Fusion: Differential Cross </a:t>
            </a:r>
            <a:r>
              <a:rPr lang="de-DE" u="sng" dirty="0" err="1" smtClean="0"/>
              <a:t>Section</a:t>
            </a:r>
            <a:endParaRPr lang="de-DE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56758" y="6373093"/>
            <a:ext cx="1409330" cy="26323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  <a:latin typeface="Arial"/>
              </a:rPr>
              <a:t>41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71" y="1206298"/>
            <a:ext cx="11537554" cy="465512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7541231" y="4438436"/>
            <a:ext cx="1099335" cy="904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7705619" y="5034337"/>
            <a:ext cx="815511" cy="10274"/>
          </a:xfrm>
          <a:prstGeom prst="straightConnector1">
            <a:avLst/>
          </a:prstGeom>
          <a:ln w="4445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8157681" y="4381950"/>
            <a:ext cx="20546" cy="508549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986319" y="1448780"/>
            <a:ext cx="811659" cy="70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8145689" y="4381950"/>
            <a:ext cx="11992" cy="578757"/>
          </a:xfrm>
          <a:prstGeom prst="straightConnector1">
            <a:avLst/>
          </a:prstGeom>
          <a:ln w="444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1058238" y="2013735"/>
            <a:ext cx="647272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1321911" y="1390454"/>
            <a:ext cx="11992" cy="578757"/>
          </a:xfrm>
          <a:prstGeom prst="straightConnector1">
            <a:avLst/>
          </a:prstGeom>
          <a:ln w="28575"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7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Fusion: Open </a:t>
            </a:r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71475" y="1274619"/>
            <a:ext cx="11449050" cy="4481760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1.) Will </a:t>
            </a:r>
            <a:r>
              <a:rPr lang="de-DE" sz="2800" b="1" dirty="0" err="1" smtClean="0"/>
              <a:t>polarization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survive</a:t>
            </a:r>
            <a:r>
              <a:rPr lang="de-DE" sz="2800" b="1" dirty="0" smtClean="0"/>
              <a:t> in a </a:t>
            </a:r>
            <a:r>
              <a:rPr lang="de-DE" sz="2800" b="1" dirty="0" err="1" smtClean="0"/>
              <a:t>fusion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plasma</a:t>
            </a:r>
            <a:r>
              <a:rPr lang="de-DE" sz="2800" b="1" dirty="0" smtClean="0"/>
              <a:t>? </a:t>
            </a:r>
          </a:p>
          <a:p>
            <a:pPr marL="0" indent="0">
              <a:buNone/>
            </a:pPr>
            <a:r>
              <a:rPr lang="de-DE" dirty="0" smtClean="0"/>
              <a:t>       </a:t>
            </a:r>
            <a:r>
              <a:rPr lang="de-DE" dirty="0" smtClean="0"/>
              <a:t>	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: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at DIII Tokamak (W. Heidbrink et al.)</a:t>
            </a:r>
          </a:p>
          <a:p>
            <a:pPr marL="0" indent="0">
              <a:buNone/>
            </a:pPr>
            <a:r>
              <a:rPr lang="de-DE" dirty="0" smtClean="0"/>
              <a:t>	Laser-</a:t>
            </a:r>
            <a:r>
              <a:rPr lang="de-DE" dirty="0" err="1" smtClean="0"/>
              <a:t>induced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C00000"/>
                </a:solidFill>
              </a:rPr>
              <a:t>YES ! </a:t>
            </a:r>
            <a:r>
              <a:rPr lang="de-DE" dirty="0" smtClean="0"/>
              <a:t>(at least </a:t>
            </a:r>
            <a:r>
              <a:rPr lang="de-DE" dirty="0" err="1" smtClean="0"/>
              <a:t>partially</a:t>
            </a:r>
            <a:r>
              <a:rPr lang="de-DE" dirty="0" smtClean="0"/>
              <a:t>!) </a:t>
            </a:r>
            <a:r>
              <a:rPr lang="de-DE" dirty="0" err="1" smtClean="0"/>
              <a:t>Measurements</a:t>
            </a:r>
            <a:r>
              <a:rPr lang="de-DE" dirty="0" smtClean="0"/>
              <a:t> at PHELIX@GSI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571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224" y="324000"/>
            <a:ext cx="11449050" cy="1124780"/>
          </a:xfrm>
        </p:spPr>
        <p:txBody>
          <a:bodyPr/>
          <a:lstStyle/>
          <a:p>
            <a:r>
              <a:rPr lang="de-DE" u="sng" dirty="0" err="1" smtClean="0"/>
              <a:t>Polarization</a:t>
            </a:r>
            <a:r>
              <a:rPr lang="de-DE" u="sng" dirty="0" smtClean="0"/>
              <a:t> </a:t>
            </a:r>
            <a:r>
              <a:rPr lang="de-DE" u="sng" dirty="0" err="1" smtClean="0"/>
              <a:t>Preservation</a:t>
            </a:r>
            <a:r>
              <a:rPr lang="de-DE" u="sng" dirty="0" smtClean="0"/>
              <a:t> in a Plasma</a:t>
            </a:r>
            <a:endParaRPr lang="de-DE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20CDB2-B7AB-129D-2A2C-D566467E9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9" y="1870849"/>
            <a:ext cx="5255499" cy="295701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1497CB5-669A-EEA1-36EE-33E91CF4FBA9}"/>
              </a:ext>
            </a:extLst>
          </p:cNvPr>
          <p:cNvGrpSpPr/>
          <p:nvPr/>
        </p:nvGrpSpPr>
        <p:grpSpPr>
          <a:xfrm>
            <a:off x="6434160" y="1615908"/>
            <a:ext cx="4338850" cy="3083142"/>
            <a:chOff x="7669692" y="1424819"/>
            <a:chExt cx="4338850" cy="308314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4327838-D5DD-6906-BCDD-B9AB03447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 r="8660" b="4725"/>
            <a:stretch/>
          </p:blipFill>
          <p:spPr>
            <a:xfrm>
              <a:off x="7807414" y="1424819"/>
              <a:ext cx="4106552" cy="3083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EC5A022-2B5F-9B7F-29B3-2D3AE28C6D45}"/>
                </a:ext>
              </a:extLst>
            </p:cNvPr>
            <p:cNvSpPr txBox="1"/>
            <p:nvPr/>
          </p:nvSpPr>
          <p:spPr>
            <a:xfrm>
              <a:off x="10261346" y="2649674"/>
              <a:ext cx="174719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for unpolarized or longitudinally pol. ions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05CB75E-234A-8F11-F7D8-13056E1B77B1}"/>
                </a:ext>
              </a:extLst>
            </p:cNvPr>
            <p:cNvSpPr txBox="1"/>
            <p:nvPr/>
          </p:nvSpPr>
          <p:spPr>
            <a:xfrm rot="16200000">
              <a:off x="7265190" y="2605815"/>
              <a:ext cx="1135247" cy="3262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Asymmetry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584200" y="1054100"/>
            <a:ext cx="1009084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Experiment at PHELIX/GSI		</a:t>
            </a:r>
            <a:r>
              <a:rPr lang="de-DE" sz="2400" dirty="0"/>
              <a:t> </a:t>
            </a:r>
            <a:r>
              <a:rPr lang="de-DE" sz="2400" dirty="0" smtClean="0"/>
              <a:t>        </a:t>
            </a:r>
            <a:r>
              <a:rPr lang="de-DE" sz="2400" dirty="0" err="1" smtClean="0"/>
              <a:t>Preliminary</a:t>
            </a:r>
            <a:r>
              <a:rPr lang="de-DE" sz="2400" dirty="0" smtClean="0"/>
              <a:t> </a:t>
            </a:r>
            <a:r>
              <a:rPr lang="de-DE" sz="2400" dirty="0" err="1" smtClean="0"/>
              <a:t>Results</a:t>
            </a:r>
            <a:endParaRPr lang="de-DE" sz="2400" dirty="0" smtClean="0"/>
          </a:p>
        </p:txBody>
      </p:sp>
      <p:sp>
        <p:nvSpPr>
          <p:cNvPr id="10" name="Rechteck 9"/>
          <p:cNvSpPr/>
          <p:nvPr/>
        </p:nvSpPr>
        <p:spPr>
          <a:xfrm>
            <a:off x="857252" y="5272407"/>
            <a:ext cx="8948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First evidence of nuclear polarization effects in 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laser-induced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 fusion plasma</a:t>
            </a:r>
          </a:p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10.48550/arXiv.2310.04184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29049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Fusion: Open </a:t>
            </a:r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71475" y="1274619"/>
            <a:ext cx="11449050" cy="4481760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1.) Will </a:t>
            </a:r>
            <a:r>
              <a:rPr lang="de-DE" sz="2800" b="1" dirty="0" err="1" smtClean="0"/>
              <a:t>polarization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survive</a:t>
            </a:r>
            <a:r>
              <a:rPr lang="de-DE" sz="2800" b="1" dirty="0" smtClean="0"/>
              <a:t> in a </a:t>
            </a:r>
            <a:r>
              <a:rPr lang="de-DE" sz="2800" b="1" dirty="0" err="1" smtClean="0"/>
              <a:t>fusion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plasma</a:t>
            </a:r>
            <a:r>
              <a:rPr lang="de-DE" sz="2800" b="1" dirty="0" smtClean="0"/>
              <a:t>? </a:t>
            </a:r>
          </a:p>
          <a:p>
            <a:pPr marL="0" indent="0">
              <a:buNone/>
            </a:pPr>
            <a:r>
              <a:rPr lang="de-DE" dirty="0" smtClean="0"/>
              <a:t>       </a:t>
            </a:r>
            <a:r>
              <a:rPr lang="de-DE" dirty="0" smtClean="0"/>
              <a:t>	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: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at DIII Tokamak (W. Heidbrink et al.)</a:t>
            </a:r>
          </a:p>
          <a:p>
            <a:pPr marL="0" indent="0">
              <a:buNone/>
            </a:pPr>
            <a:r>
              <a:rPr lang="de-DE" dirty="0" smtClean="0"/>
              <a:t>	Laser-</a:t>
            </a:r>
            <a:r>
              <a:rPr lang="de-DE" dirty="0" err="1" smtClean="0"/>
              <a:t>induced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C00000"/>
                </a:solidFill>
              </a:rPr>
              <a:t>YES ! </a:t>
            </a:r>
            <a:r>
              <a:rPr lang="de-DE" dirty="0" smtClean="0"/>
              <a:t>(at least </a:t>
            </a:r>
            <a:r>
              <a:rPr lang="de-DE" dirty="0" err="1" smtClean="0"/>
              <a:t>partially</a:t>
            </a:r>
            <a:r>
              <a:rPr lang="de-DE" dirty="0" smtClean="0"/>
              <a:t>!) </a:t>
            </a:r>
            <a:r>
              <a:rPr lang="de-DE" dirty="0" err="1" smtClean="0"/>
              <a:t>Measurements</a:t>
            </a:r>
            <a:r>
              <a:rPr lang="de-DE" dirty="0" smtClean="0"/>
              <a:t> at PHELIX@GSI</a:t>
            </a:r>
            <a:endParaRPr lang="de-DE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2800" b="1" dirty="0" smtClean="0"/>
              <a:t>2.) </a:t>
            </a:r>
            <a:r>
              <a:rPr lang="de-DE" sz="2800" b="1" dirty="0" err="1" smtClean="0"/>
              <a:t>How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produce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enough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polarized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fuel</a:t>
            </a:r>
            <a:r>
              <a:rPr lang="de-DE" sz="2800" b="1" dirty="0" smtClean="0"/>
              <a:t>, i.e. D, T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baseline="30000" dirty="0" smtClean="0"/>
              <a:t>3</a:t>
            </a:r>
            <a:r>
              <a:rPr lang="de-DE" sz="2800" b="1" dirty="0" smtClean="0"/>
              <a:t>He ?</a:t>
            </a:r>
          </a:p>
          <a:p>
            <a:pPr marL="0" indent="0">
              <a:buNone/>
            </a:pPr>
            <a:r>
              <a:rPr lang="de-DE" sz="1000" dirty="0" smtClean="0"/>
              <a:t>	</a:t>
            </a:r>
            <a:r>
              <a:rPr lang="de-DE" dirty="0" smtClean="0"/>
              <a:t>New </a:t>
            </a:r>
            <a:r>
              <a:rPr lang="de-DE" dirty="0" err="1" smtClean="0"/>
              <a:t>Idea</a:t>
            </a:r>
            <a:r>
              <a:rPr lang="de-DE" dirty="0" smtClean="0"/>
              <a:t>: Optical </a:t>
            </a:r>
            <a:r>
              <a:rPr lang="de-DE" dirty="0" err="1" smtClean="0"/>
              <a:t>pumping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rotational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agnetic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 </a:t>
            </a:r>
            <a:r>
              <a:rPr lang="de-DE" b="1" i="1" dirty="0" smtClean="0"/>
              <a:t>J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TD (HD)</a:t>
            </a:r>
            <a:r>
              <a:rPr lang="de-DE" sz="1000" dirty="0" smtClean="0"/>
              <a:t>	</a:t>
            </a:r>
            <a:endParaRPr lang="de-DE" sz="1000" dirty="0" smtClean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r>
              <a:rPr lang="de-DE" sz="2800" b="1" dirty="0" smtClean="0"/>
              <a:t>3.) </a:t>
            </a:r>
            <a:r>
              <a:rPr lang="de-DE" sz="2800" b="1" dirty="0" err="1" smtClean="0"/>
              <a:t>What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about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D + D </a:t>
            </a:r>
            <a:r>
              <a:rPr lang="de-DE" sz="2800" b="1" dirty="0" err="1" smtClean="0"/>
              <a:t>reactions</a:t>
            </a:r>
            <a:r>
              <a:rPr lang="de-DE" sz="2800" b="1" dirty="0" smtClean="0"/>
              <a:t>? </a:t>
            </a:r>
            <a:r>
              <a:rPr lang="de-DE" sz="2800" b="1" dirty="0" smtClean="0"/>
              <a:t> </a:t>
            </a:r>
            <a:r>
              <a:rPr lang="de-DE" sz="2400" dirty="0" smtClean="0"/>
              <a:t>d </a:t>
            </a:r>
            <a:r>
              <a:rPr lang="de-DE" sz="2400" dirty="0" smtClean="0"/>
              <a:t>+ d → t + p     </a:t>
            </a:r>
            <a:r>
              <a:rPr lang="de-DE" sz="2400" dirty="0" err="1" smtClean="0"/>
              <a:t>or</a:t>
            </a:r>
            <a:r>
              <a:rPr lang="de-DE" sz="2400" dirty="0" smtClean="0"/>
              <a:t>     d + d → 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 + </a:t>
            </a:r>
            <a:r>
              <a:rPr lang="de-DE" sz="2400" dirty="0" smtClean="0"/>
              <a:t>n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dirty="0" err="1" smtClean="0"/>
              <a:t>Measurements</a:t>
            </a:r>
            <a:r>
              <a:rPr lang="de-DE" dirty="0" smtClean="0"/>
              <a:t> at PNPI ….?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dirty="0" smtClean="0"/>
              <a:t>IMP will </a:t>
            </a:r>
            <a:r>
              <a:rPr lang="de-DE" dirty="0" err="1" smtClean="0"/>
              <a:t>be</a:t>
            </a:r>
            <a:r>
              <a:rPr lang="de-DE" dirty="0" smtClean="0"/>
              <a:t> 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player</a:t>
            </a:r>
            <a:r>
              <a:rPr lang="de-DE" dirty="0" smtClean="0"/>
              <a:t> 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3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942420" y="924342"/>
            <a:ext cx="857318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660066"/>
                </a:solidFill>
              </a:rPr>
              <a:t>PREFER</a:t>
            </a:r>
            <a:r>
              <a:rPr lang="en-US" sz="2800" u="sng" dirty="0">
                <a:solidFill>
                  <a:srgbClr val="660066"/>
                </a:solidFill>
              </a:rPr>
              <a:t> Collaboration: </a:t>
            </a:r>
          </a:p>
          <a:p>
            <a:r>
              <a:rPr lang="en-US" sz="2400" dirty="0"/>
              <a:t>“</a:t>
            </a:r>
            <a:r>
              <a:rPr lang="en-US" sz="2400" b="1" dirty="0"/>
              <a:t>P</a:t>
            </a:r>
            <a:r>
              <a:rPr lang="en-US" sz="2400" dirty="0"/>
              <a:t>olarization </a:t>
            </a:r>
            <a:r>
              <a:rPr lang="en-US" sz="2400" b="1" dirty="0"/>
              <a:t>Re</a:t>
            </a:r>
            <a:r>
              <a:rPr lang="en-US" sz="2400" dirty="0"/>
              <a:t>search for </a:t>
            </a:r>
            <a:r>
              <a:rPr lang="en-US" sz="2400" b="1" dirty="0"/>
              <a:t>F</a:t>
            </a:r>
            <a:r>
              <a:rPr lang="en-US" sz="2400" dirty="0"/>
              <a:t>usion </a:t>
            </a:r>
            <a:r>
              <a:rPr lang="en-US" sz="2400" b="1" dirty="0"/>
              <a:t>E</a:t>
            </a:r>
            <a:r>
              <a:rPr lang="en-US" sz="2400" dirty="0"/>
              <a:t>xperiments and </a:t>
            </a:r>
            <a:r>
              <a:rPr lang="en-US" sz="2400" b="1" dirty="0"/>
              <a:t>R</a:t>
            </a:r>
            <a:r>
              <a:rPr lang="en-US" sz="2400" dirty="0"/>
              <a:t>eactors”</a:t>
            </a:r>
            <a:endParaRPr lang="en-US" sz="2400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IKP and PGI of FZJ/Uni. of Düsseldorf, BINP in Novosibirsk,</a:t>
            </a:r>
          </a:p>
          <a:p>
            <a:r>
              <a:rPr lang="en-US" sz="2400" dirty="0">
                <a:solidFill>
                  <a:srgbClr val="660066"/>
                </a:solidFill>
              </a:rPr>
              <a:t>Uni. of Ferrara, PNPI </a:t>
            </a:r>
            <a:r>
              <a:rPr lang="en-US" sz="2400" dirty="0" err="1">
                <a:solidFill>
                  <a:srgbClr val="660066"/>
                </a:solidFill>
              </a:rPr>
              <a:t>Gatchina</a:t>
            </a:r>
            <a:r>
              <a:rPr lang="en-US" sz="2400" dirty="0">
                <a:solidFill>
                  <a:srgbClr val="660066"/>
                </a:solidFill>
              </a:rPr>
              <a:t>; Uni. of Crete/FORTH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3027830"/>
            <a:ext cx="2286000" cy="34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99248" y="3339406"/>
            <a:ext cx="5035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Proceedings of the 1</a:t>
            </a:r>
            <a:r>
              <a:rPr lang="en-US" sz="2800" baseline="30000" dirty="0"/>
              <a:t>st</a:t>
            </a:r>
            <a:r>
              <a:rPr lang="en-US" sz="2800" dirty="0"/>
              <a:t> and 2</a:t>
            </a:r>
            <a:r>
              <a:rPr lang="en-US" sz="2800" baseline="30000" dirty="0"/>
              <a:t>nd</a:t>
            </a:r>
            <a:r>
              <a:rPr lang="en-US" sz="2800" dirty="0"/>
              <a:t> </a:t>
            </a:r>
          </a:p>
          <a:p>
            <a:r>
              <a:rPr lang="en-US" sz="2800" dirty="0"/>
              <a:t>Workshop in Trento (2013) </a:t>
            </a:r>
          </a:p>
          <a:p>
            <a:r>
              <a:rPr lang="en-US" sz="2800" dirty="0"/>
              <a:t>and Ferrara (2015)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00600" y="5511801"/>
            <a:ext cx="558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Springer Proceedings in Physics 187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Fusion: Open </a:t>
            </a:r>
            <a:r>
              <a:rPr lang="de-DE" dirty="0" err="1" smtClean="0"/>
              <a:t>Questions</a:t>
            </a:r>
            <a:r>
              <a:rPr lang="de-DE" dirty="0" smtClean="0"/>
              <a:t> 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14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bound</a:t>
            </a:r>
            <a:r>
              <a:rPr lang="de-DE" dirty="0" smtClean="0"/>
              <a:t>-beta-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1163754"/>
                <a:ext cx="11449050" cy="421425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err="1" smtClean="0"/>
                  <a:t>Bound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beta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decay</a:t>
                </a:r>
                <a:r>
                  <a:rPr lang="de-DE" dirty="0" smtClean="0"/>
                  <a:t>: </a:t>
                </a:r>
                <a:r>
                  <a:rPr lang="de-DE" dirty="0" smtClean="0"/>
                  <a:t>BOB  (TUM: Paul, Schott, </a:t>
                </a:r>
                <a:r>
                  <a:rPr lang="de-DE" dirty="0" err="1" smtClean="0"/>
                  <a:t>Gutsmiedel</a:t>
                </a:r>
                <a:r>
                  <a:rPr lang="de-DE" dirty="0" smtClean="0"/>
                  <a:t>)       </a:t>
                </a:r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	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de-DE" sz="2800" dirty="0" smtClean="0"/>
                  <a:t>     ↔    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 (</m:t>
                    </m:r>
                  </m:oMath>
                </a14:m>
                <a:r>
                  <a:rPr lang="de-DE" sz="2800" dirty="0" err="1" smtClean="0"/>
                  <a:t>branching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ratio</a:t>
                </a:r>
                <a:r>
                  <a:rPr lang="de-DE" sz="2800" dirty="0" smtClean="0"/>
                  <a:t>: 10</a:t>
                </a:r>
                <a:r>
                  <a:rPr lang="de-DE" sz="2800" baseline="30000" dirty="0" smtClean="0"/>
                  <a:t>-7</a:t>
                </a:r>
                <a:r>
                  <a:rPr lang="de-DE" sz="2800" dirty="0" smtClean="0"/>
                  <a:t>)</a:t>
                </a:r>
              </a:p>
              <a:p>
                <a:pPr marL="0" indent="0">
                  <a:buNone/>
                </a:pPr>
                <a:r>
                  <a:rPr lang="de-DE" dirty="0"/>
                  <a:t> </a:t>
                </a:r>
                <a:r>
                  <a:rPr lang="de-DE" dirty="0" smtClean="0"/>
                  <a:t>  </a:t>
                </a:r>
                <a:r>
                  <a:rPr lang="de-DE" dirty="0" smtClean="0"/>
                  <a:t>					      </a:t>
                </a:r>
                <a:r>
                  <a:rPr lang="de-DE" dirty="0" err="1" smtClean="0"/>
                  <a:t>E</a:t>
                </a:r>
                <a:r>
                  <a:rPr lang="de-DE" baseline="-25000" dirty="0" err="1" smtClean="0"/>
                  <a:t>kin</a:t>
                </a:r>
                <a:r>
                  <a:rPr lang="de-DE" dirty="0" smtClean="0"/>
                  <a:t> = 325 eV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  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conservation</a:t>
                </a:r>
                <a:r>
                  <a:rPr lang="de-DE" dirty="0" smtClean="0"/>
                  <a:t> + </a:t>
                </a:r>
                <a:r>
                  <a:rPr lang="de-DE" dirty="0" err="1" smtClean="0"/>
                  <a:t>helicity</a:t>
                </a:r>
                <a:r>
                  <a:rPr lang="de-DE" dirty="0" smtClean="0"/>
                  <a:t>:  </a:t>
                </a:r>
                <a:r>
                  <a:rPr lang="el-GR" b="1" dirty="0" smtClean="0">
                    <a:solidFill>
                      <a:srgbClr val="C00000"/>
                    </a:solidFill>
                  </a:rPr>
                  <a:t>β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3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is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not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allowed</a:t>
                </a:r>
                <a:endParaRPr lang="de-DE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b="1" dirty="0"/>
                  <a:t> </a:t>
                </a:r>
                <a:r>
                  <a:rPr lang="de-DE" b="1" dirty="0" smtClean="0"/>
                  <a:t>     → </a:t>
                </a:r>
                <a:r>
                  <a:rPr lang="de-DE" dirty="0" err="1" smtClean="0"/>
                  <a:t>search</a:t>
                </a:r>
                <a:r>
                  <a:rPr lang="de-DE" dirty="0" smtClean="0"/>
                  <a:t> for </a:t>
                </a:r>
                <a:r>
                  <a:rPr lang="de-DE" dirty="0" err="1" smtClean="0"/>
                  <a:t>this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forbidden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needs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Spinfilter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separate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el-GR" dirty="0" smtClean="0"/>
                  <a:t>β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states</a:t>
                </a:r>
                <a:endParaRPr lang="de-DE" dirty="0"/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                                      New </a:t>
                </a:r>
                <a:r>
                  <a:rPr lang="de-DE" dirty="0" err="1" smtClean="0"/>
                  <a:t>hope</a:t>
                </a:r>
                <a:r>
                  <a:rPr lang="de-DE" dirty="0" smtClean="0"/>
                  <a:t>: → „Dark Hydrogen“</a:t>
                </a:r>
                <a:endParaRPr lang="de-DE" dirty="0" smtClean="0"/>
              </a:p>
            </p:txBody>
          </p:sp>
        </mc:Choice>
        <mc:Fallback>
          <p:sp>
            <p:nvSpPr>
              <p:cNvPr id="5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163754"/>
                <a:ext cx="11449050" cy="4214255"/>
              </a:xfrm>
              <a:blipFill>
                <a:blip r:embed="rId2"/>
                <a:stretch>
                  <a:fillRect l="-1491" t="-1592" b="-128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 5"/>
          <p:cNvSpPr/>
          <p:nvPr/>
        </p:nvSpPr>
        <p:spPr>
          <a:xfrm>
            <a:off x="3976007" y="2098223"/>
            <a:ext cx="6811858" cy="1061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Rechteck 6"/>
          <p:cNvSpPr/>
          <p:nvPr/>
        </p:nvSpPr>
        <p:spPr>
          <a:xfrm>
            <a:off x="493160" y="4033522"/>
            <a:ext cx="9709078" cy="1058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8" name="Rechteck 7"/>
          <p:cNvSpPr/>
          <p:nvPr/>
        </p:nvSpPr>
        <p:spPr>
          <a:xfrm>
            <a:off x="3110593" y="5274128"/>
            <a:ext cx="4514850" cy="753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9617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Dark Hydrogen</a:t>
            </a:r>
            <a:endParaRPr lang="de-DE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923026"/>
            <a:ext cx="11449050" cy="4854373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/>
              <a:t>Prof. Eugene Oks:</a:t>
            </a:r>
            <a:r>
              <a:rPr lang="de-DE" dirty="0" smtClean="0"/>
              <a:t>	</a:t>
            </a:r>
            <a:r>
              <a:rPr lang="de-DE" dirty="0" err="1" smtClean="0"/>
              <a:t>Theoretically</a:t>
            </a:r>
            <a:r>
              <a:rPr lang="de-DE" dirty="0" smtClean="0"/>
              <a:t>, </a:t>
            </a:r>
            <a:r>
              <a:rPr lang="de-DE" dirty="0"/>
              <a:t>for </a:t>
            </a:r>
            <a:r>
              <a:rPr lang="de-DE" dirty="0" err="1"/>
              <a:t>the</a:t>
            </a:r>
            <a:r>
              <a:rPr lang="de-DE" dirty="0"/>
              <a:t> hydrogen </a:t>
            </a:r>
            <a:r>
              <a:rPr lang="de-DE" dirty="0" err="1"/>
              <a:t>atom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smtClean="0"/>
              <a:t>a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Dirac </a:t>
            </a:r>
            <a:r>
              <a:rPr lang="de-DE" dirty="0" err="1" smtClean="0"/>
              <a:t>equation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!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b="1" u="sng" dirty="0" smtClean="0"/>
              <a:t>But</a:t>
            </a:r>
            <a:r>
              <a:rPr lang="de-DE" b="1" dirty="0" smtClean="0"/>
              <a:t>: </a:t>
            </a:r>
            <a:r>
              <a:rPr lang="de-DE" dirty="0" smtClean="0"/>
              <a:t>This 2nd </a:t>
            </a:r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S-</a:t>
            </a:r>
            <a:r>
              <a:rPr lang="de-DE" dirty="0" err="1" smtClean="0"/>
              <a:t>states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l=0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 -&gt; </a:t>
            </a:r>
            <a:r>
              <a:rPr lang="de-DE" dirty="0" err="1" smtClean="0"/>
              <a:t>no</a:t>
            </a:r>
            <a:r>
              <a:rPr lang="de-DE" dirty="0" smtClean="0"/>
              <a:t> single-photon </a:t>
            </a:r>
            <a:r>
              <a:rPr lang="de-DE" dirty="0" err="1" smtClean="0"/>
              <a:t>transitions</a:t>
            </a:r>
            <a:r>
              <a:rPr lang="de-DE" dirty="0" smtClean="0"/>
              <a:t> 								     (E1)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!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-&gt; Hydrogen </a:t>
            </a:r>
            <a:r>
              <a:rPr lang="de-DE" dirty="0" err="1" smtClean="0"/>
              <a:t>atoms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2nd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     </a:t>
            </a:r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b="1" dirty="0" err="1" smtClean="0"/>
              <a:t>dark</a:t>
            </a:r>
            <a:r>
              <a:rPr lang="de-DE" b="1" dirty="0" smtClean="0"/>
              <a:t> !!!</a:t>
            </a:r>
          </a:p>
          <a:p>
            <a:pPr marL="0" indent="0">
              <a:buNone/>
            </a:pPr>
            <a:endParaRPr lang="de-DE" sz="800" b="1" dirty="0"/>
          </a:p>
          <a:p>
            <a:pPr marL="0" indent="0">
              <a:buNone/>
            </a:pPr>
            <a:r>
              <a:rPr lang="de-DE" b="1" dirty="0" smtClean="0"/>
              <a:t>								</a:t>
            </a:r>
            <a:r>
              <a:rPr lang="de-DE" b="1" u="sng" dirty="0" err="1" smtClean="0"/>
              <a:t>Nevertheless</a:t>
            </a:r>
            <a:r>
              <a:rPr lang="de-DE" b="1" u="sng" dirty="0" smtClean="0"/>
              <a:t>: </a:t>
            </a:r>
          </a:p>
          <a:p>
            <a:pPr marL="0" indent="0">
              <a:buNone/>
            </a:pPr>
            <a:r>
              <a:rPr lang="de-DE" b="1" dirty="0"/>
              <a:t>	</a:t>
            </a:r>
            <a:r>
              <a:rPr lang="de-DE" b="1" dirty="0" smtClean="0"/>
              <a:t>							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r>
              <a:rPr lang="de-DE" dirty="0" smtClean="0"/>
              <a:t> (M1) </a:t>
            </a:r>
            <a:r>
              <a:rPr lang="de-DE" dirty="0" err="1" smtClean="0"/>
              <a:t>transitions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</a:t>
            </a:r>
            <a:r>
              <a:rPr lang="de-DE" dirty="0" err="1" smtClean="0"/>
              <a:t>are</a:t>
            </a:r>
            <a:r>
              <a:rPr lang="de-DE" dirty="0" smtClean="0"/>
              <a:t> still </a:t>
            </a:r>
            <a:r>
              <a:rPr lang="de-DE" dirty="0" err="1" smtClean="0"/>
              <a:t>allowed</a:t>
            </a:r>
            <a:r>
              <a:rPr lang="de-DE" dirty="0" smtClean="0"/>
              <a:t>, e.g. </a:t>
            </a:r>
            <a:r>
              <a:rPr lang="de-DE" dirty="0" err="1" smtClean="0"/>
              <a:t>between</a:t>
            </a:r>
            <a:r>
              <a:rPr lang="de-DE" dirty="0" smtClean="0"/>
              <a:t> 								HFS </a:t>
            </a:r>
            <a:r>
              <a:rPr lang="de-DE" dirty="0" err="1" smtClean="0"/>
              <a:t>states</a:t>
            </a:r>
            <a:endParaRPr lang="de-DE" dirty="0" smtClean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46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" y="2385585"/>
            <a:ext cx="6737230" cy="37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0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Dark Hydrogen</a:t>
            </a:r>
            <a:endParaRPr lang="de-DE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974785"/>
                <a:ext cx="11449050" cy="480261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u="sng" dirty="0" err="1"/>
                  <a:t>C</a:t>
                </a:r>
                <a:r>
                  <a:rPr lang="de-DE" u="sng" dirty="0" err="1" smtClean="0"/>
                  <a:t>onsequences</a:t>
                </a:r>
                <a:r>
                  <a:rPr lang="de-DE" u="sng" dirty="0" smtClean="0"/>
                  <a:t>:</a:t>
                </a:r>
                <a:r>
                  <a:rPr lang="de-DE" dirty="0"/>
                  <a:t>	</a:t>
                </a:r>
                <a:r>
                  <a:rPr lang="de-DE" dirty="0" smtClean="0"/>
                  <a:t>- Explanation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dark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baryonic</a:t>
                </a:r>
                <a:r>
                  <a:rPr lang="de-DE" dirty="0" smtClean="0"/>
                  <a:t> matter in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universe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sz="800" dirty="0"/>
                  <a:t>	</a:t>
                </a:r>
                <a:r>
                  <a:rPr lang="de-DE" sz="800" dirty="0" smtClean="0"/>
                  <a:t>		</a:t>
                </a:r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		- </a:t>
                </a:r>
                <a:r>
                  <a:rPr lang="de-DE" dirty="0"/>
                  <a:t>R</a:t>
                </a:r>
                <a:r>
                  <a:rPr lang="de-DE" dirty="0" smtClean="0"/>
                  <a:t>atio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Balmer light ↔ 21 cm </a:t>
                </a:r>
                <a:r>
                  <a:rPr lang="de-DE" dirty="0" err="1" smtClean="0"/>
                  <a:t>radio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waves</a:t>
                </a:r>
                <a:r>
                  <a:rPr lang="de-DE" dirty="0" smtClean="0"/>
                  <a:t> (</a:t>
                </a:r>
                <a:r>
                  <a:rPr lang="de-DE" dirty="0" err="1" smtClean="0"/>
                  <a:t>hyperfine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splitting</a:t>
                </a:r>
                <a:r>
                  <a:rPr lang="de-DE" dirty="0" smtClean="0"/>
                  <a:t>) </a:t>
                </a:r>
              </a:p>
              <a:p>
                <a:pPr marL="0" indent="0">
                  <a:buNone/>
                </a:pPr>
                <a:endParaRPr lang="de-DE" sz="900" dirty="0"/>
              </a:p>
              <a:p>
                <a:pPr marL="0" indent="0">
                  <a:buNone/>
                </a:pPr>
                <a:r>
                  <a:rPr lang="de-DE" dirty="0" smtClean="0"/>
                  <a:t>			- </a:t>
                </a:r>
                <a:r>
                  <a:rPr lang="de-DE" dirty="0" err="1" smtClean="0"/>
                  <a:t>Difference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between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theoretical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experimental </a:t>
                </a:r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		  </a:t>
                </a:r>
                <a:r>
                  <a:rPr lang="de-DE" dirty="0" err="1" smtClean="0"/>
                  <a:t>ionization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cross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sections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sz="800" dirty="0"/>
                  <a:t>	</a:t>
                </a:r>
                <a:r>
                  <a:rPr lang="de-DE" sz="800" dirty="0" smtClean="0"/>
                  <a:t>		</a:t>
                </a:r>
              </a:p>
              <a:p>
                <a:pPr marL="0" indent="0">
                  <a:buNone/>
                </a:pPr>
                <a:r>
                  <a:rPr lang="de-DE" dirty="0" smtClean="0"/>
                  <a:t>			- Neutron </a:t>
                </a:r>
                <a:r>
                  <a:rPr lang="de-DE" dirty="0" err="1" smtClean="0"/>
                  <a:t>lifetime</a:t>
                </a:r>
                <a:r>
                  <a:rPr lang="de-DE" dirty="0" smtClean="0"/>
                  <a:t> puzzle:  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n → p + e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DE" dirty="0"/>
                  <a:t>	</a:t>
                </a:r>
                <a:r>
                  <a:rPr lang="de-DE" dirty="0" smtClean="0"/>
                  <a:t>		  </a:t>
                </a:r>
              </a:p>
              <a:p>
                <a:pPr marL="0" indent="0">
                  <a:buNone/>
                </a:pPr>
                <a:r>
                  <a:rPr lang="de-DE" sz="2800" dirty="0"/>
                  <a:t>	</a:t>
                </a:r>
                <a:r>
                  <a:rPr lang="de-DE" sz="2800" dirty="0" smtClean="0"/>
                  <a:t>		  </a:t>
                </a:r>
                <a:r>
                  <a:rPr lang="el-GR" sz="2800" dirty="0" smtClean="0"/>
                  <a:t>τ</a:t>
                </a:r>
                <a:r>
                  <a:rPr lang="de-DE" baseline="-25000" dirty="0" smtClean="0"/>
                  <a:t>beam</a:t>
                </a:r>
                <a:r>
                  <a:rPr lang="de-DE" dirty="0" smtClean="0"/>
                  <a:t> = 888.0 ± 2.0 s   /   </a:t>
                </a:r>
                <a:r>
                  <a:rPr lang="de-DE" dirty="0"/>
                  <a:t> </a:t>
                </a:r>
                <a:r>
                  <a:rPr lang="el-GR" sz="2800" dirty="0" smtClean="0"/>
                  <a:t>τ</a:t>
                </a:r>
                <a:r>
                  <a:rPr lang="de-DE" baseline="-25000" dirty="0" err="1" smtClean="0"/>
                  <a:t>trap</a:t>
                </a:r>
                <a:r>
                  <a:rPr lang="de-DE" dirty="0" smtClean="0"/>
                  <a:t> = 877.75 ± 0.28</a:t>
                </a:r>
                <a:r>
                  <a:rPr lang="de-DE" baseline="-25000" dirty="0" smtClean="0"/>
                  <a:t>stat </a:t>
                </a:r>
                <a:r>
                  <a:rPr lang="de-DE" dirty="0" smtClean="0"/>
                  <a:t>+ </a:t>
                </a:r>
                <a:r>
                  <a:rPr lang="de-DE" dirty="0"/>
                  <a:t>0.22/-</a:t>
                </a:r>
                <a:r>
                  <a:rPr lang="de-DE" dirty="0" smtClean="0"/>
                  <a:t>0.16</a:t>
                </a:r>
                <a:r>
                  <a:rPr lang="de-DE" baseline="-25000" dirty="0" smtClean="0"/>
                  <a:t>syst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			  </a:t>
                </a:r>
                <a:r>
                  <a:rPr lang="de-DE" dirty="0" err="1" smtClean="0"/>
                  <a:t>BoB</a:t>
                </a:r>
                <a:r>
                  <a:rPr lang="de-DE" dirty="0" smtClean="0"/>
                  <a:t>: 			</a:t>
                </a:r>
                <a:r>
                  <a:rPr lang="de-DE" b="1" dirty="0">
                    <a:solidFill>
                      <a:srgbClr val="C00000"/>
                    </a:solidFill>
                  </a:rPr>
                  <a:t>n → 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H</a:t>
                </a:r>
                <a:r>
                  <a:rPr lang="de-DE" b="1" baseline="-25000" dirty="0" smtClean="0">
                    <a:solidFill>
                      <a:srgbClr val="C00000"/>
                    </a:solidFill>
                  </a:rPr>
                  <a:t>1/2S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>
                    <a:solidFill>
                      <a:srgbClr val="C00000"/>
                    </a:solidFill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DE" dirty="0" smtClean="0"/>
                  <a:t>    </a:t>
                </a:r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		  Problem: </a:t>
                </a:r>
                <a:r>
                  <a:rPr lang="de-DE" dirty="0" err="1" smtClean="0"/>
                  <a:t>Branching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ratio</a:t>
                </a:r>
                <a:r>
                  <a:rPr lang="de-DE" dirty="0" smtClean="0"/>
                  <a:t>: ~ 4∙10</a:t>
                </a:r>
                <a:r>
                  <a:rPr lang="de-DE" baseline="30000" dirty="0" smtClean="0"/>
                  <a:t>-6 </a:t>
                </a:r>
                <a:r>
                  <a:rPr lang="de-DE" dirty="0" smtClean="0"/>
                  <a:t> -&gt; </a:t>
                </a:r>
                <a:r>
                  <a:rPr lang="de-DE" dirty="0" err="1" smtClean="0"/>
                  <a:t>influence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small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baseline="30000" dirty="0"/>
                  <a:t>	</a:t>
                </a:r>
                <a:r>
                  <a:rPr lang="de-DE" baseline="30000" dirty="0" smtClean="0"/>
                  <a:t>		</a:t>
                </a:r>
                <a:r>
                  <a:rPr lang="de-DE" dirty="0" smtClean="0"/>
                  <a:t>  2nd </a:t>
                </a:r>
                <a:r>
                  <a:rPr lang="de-DE" dirty="0" err="1" smtClean="0"/>
                  <a:t>flavor</a:t>
                </a:r>
                <a:r>
                  <a:rPr lang="de-DE" dirty="0" smtClean="0"/>
                  <a:t> H: </a:t>
                </a:r>
                <a:r>
                  <a:rPr lang="de-DE" dirty="0" err="1" smtClean="0"/>
                  <a:t>Propability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increased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factor</a:t>
                </a:r>
                <a:r>
                  <a:rPr lang="de-DE" dirty="0" smtClean="0"/>
                  <a:t> 3300 </a:t>
                </a:r>
                <a:endParaRPr lang="de-DE" baseline="30000" dirty="0"/>
              </a:p>
              <a:p>
                <a:pPr marL="0" indent="0">
                  <a:buNone/>
                </a:pPr>
                <a:r>
                  <a:rPr lang="de-DE" dirty="0" smtClean="0"/>
                  <a:t>			- ……			</a:t>
                </a: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974785"/>
                <a:ext cx="11449050" cy="4802614"/>
              </a:xfrm>
              <a:blipFill>
                <a:blip r:embed="rId2"/>
                <a:stretch>
                  <a:fillRect l="-1491" t="-1396" b="-128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9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:      </a:t>
            </a:r>
            <a:r>
              <a:rPr lang="de-DE" dirty="0" err="1" smtClean="0"/>
              <a:t>History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71475" y="128221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de-DE" u="sng" dirty="0" smtClean="0"/>
              <a:t>1922: Stern-Gerlach Experiment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 smtClean="0"/>
          </a:p>
          <a:p>
            <a:pPr marL="0" indent="0">
              <a:buFont typeface="Calibri" panose="020F0502020204030204" pitchFamily="34" charset="0"/>
              <a:buNone/>
            </a:pPr>
            <a:r>
              <a:rPr lang="de-DE" u="sng" dirty="0" smtClean="0"/>
              <a:t>1932: Breit-Rabi </a:t>
            </a:r>
            <a:r>
              <a:rPr lang="de-DE" u="sng" dirty="0" err="1" smtClean="0"/>
              <a:t>Apparatus</a:t>
            </a:r>
            <a:endParaRPr lang="de-DE" u="sng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None/>
            </a:pPr>
            <a:r>
              <a:rPr lang="de-DE" u="sng" dirty="0"/>
              <a:t>1956: First </a:t>
            </a:r>
            <a:r>
              <a:rPr lang="de-DE" u="sng" dirty="0" err="1" smtClean="0"/>
              <a:t>Atomic</a:t>
            </a:r>
            <a:r>
              <a:rPr lang="de-DE" u="sng" dirty="0" smtClean="0"/>
              <a:t> Beam Source (ABS) at University Erlangen </a:t>
            </a:r>
            <a:endParaRPr lang="de-DE" u="sng" dirty="0"/>
          </a:p>
          <a:p>
            <a:pPr marL="0" indent="0">
              <a:lnSpc>
                <a:spcPct val="100000"/>
              </a:lnSpc>
              <a:buNone/>
            </a:pPr>
            <a:r>
              <a:rPr lang="de-DE" dirty="0" smtClean="0"/>
              <a:t> </a:t>
            </a:r>
            <a:r>
              <a:rPr lang="de-DE" sz="1400" dirty="0" smtClean="0"/>
              <a:t>(G. </a:t>
            </a:r>
            <a:r>
              <a:rPr lang="de-DE" sz="1400" dirty="0" err="1"/>
              <a:t>Clausnitzer</a:t>
            </a:r>
            <a:r>
              <a:rPr lang="de-DE" sz="1400" dirty="0"/>
              <a:t>, R. Fleischmann und H. Schopper. Z. Phys. 144 (1956) </a:t>
            </a:r>
            <a:r>
              <a:rPr lang="de-DE" sz="1400" dirty="0" smtClean="0"/>
              <a:t>336)</a:t>
            </a:r>
            <a:r>
              <a:rPr lang="de-DE" dirty="0" smtClean="0"/>
              <a:t> </a:t>
            </a: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</p:txBody>
      </p:sp>
      <p:pic>
        <p:nvPicPr>
          <p:cNvPr id="8" name="Picture 2" descr="https://upload.wikimedia.org/wikipedia/commons/thumb/5/51/Stern-Gerlach_experiment.svg/500px-Stern-Gerlach_experimen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06" y="478172"/>
            <a:ext cx="4352665" cy="30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626278" y="2890157"/>
            <a:ext cx="341604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Breit-Rabi </a:t>
            </a:r>
            <a:r>
              <a:rPr lang="de-DE" sz="2400" dirty="0" err="1" smtClean="0"/>
              <a:t>diagram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023" y="3265713"/>
            <a:ext cx="5775306" cy="1809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Grafik 12" descr="Ein Bild, das Reihe, Diagramm, Text, parallel enthält.">
            <a:extLst>
              <a:ext uri="{FF2B5EF4-FFF2-40B4-BE49-F238E27FC236}">
                <a16:creationId xmlns:a16="http://schemas.microsoft.com/office/drawing/2014/main" id="{FB3C7FD4-CF88-E090-2717-1A025E43A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36" y="3436347"/>
            <a:ext cx="3532840" cy="2458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50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How</a:t>
            </a:r>
            <a:r>
              <a:rPr lang="de-DE" u="sng" dirty="0" smtClean="0"/>
              <a:t> </a:t>
            </a:r>
            <a:r>
              <a:rPr lang="de-DE" u="sng" dirty="0" err="1" smtClean="0"/>
              <a:t>to</a:t>
            </a:r>
            <a:r>
              <a:rPr lang="de-DE" u="sng" dirty="0" smtClean="0"/>
              <a:t> </a:t>
            </a:r>
            <a:r>
              <a:rPr lang="de-DE" u="sng" dirty="0" err="1" smtClean="0"/>
              <a:t>measure</a:t>
            </a:r>
            <a:r>
              <a:rPr lang="de-DE" u="sng" dirty="0" smtClean="0"/>
              <a:t> „Dark Hydrogen“ ?</a:t>
            </a:r>
            <a:endParaRPr lang="de-DE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64567"/>
            <a:ext cx="11449050" cy="4612832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>
                <a:solidFill>
                  <a:srgbClr val="C00000"/>
                </a:solidFill>
              </a:rPr>
              <a:t>Not </a:t>
            </a:r>
            <a:r>
              <a:rPr lang="de-DE" b="1" u="sng" dirty="0" err="1" smtClean="0">
                <a:solidFill>
                  <a:srgbClr val="C00000"/>
                </a:solidFill>
              </a:rPr>
              <a:t>allowed</a:t>
            </a:r>
            <a:r>
              <a:rPr lang="de-DE" b="1" u="sng" dirty="0" smtClean="0">
                <a:solidFill>
                  <a:srgbClr val="C00000"/>
                </a:solidFill>
              </a:rPr>
              <a:t> for 2nd </a:t>
            </a:r>
            <a:r>
              <a:rPr lang="de-DE" b="1" u="sng" dirty="0" err="1" smtClean="0">
                <a:solidFill>
                  <a:srgbClr val="C00000"/>
                </a:solidFill>
              </a:rPr>
              <a:t>flavor</a:t>
            </a:r>
            <a:r>
              <a:rPr lang="de-DE" b="1" u="sng" dirty="0" smtClean="0">
                <a:solidFill>
                  <a:srgbClr val="C00000"/>
                </a:solidFill>
              </a:rPr>
              <a:t> hydrogen </a:t>
            </a:r>
            <a:r>
              <a:rPr lang="de-DE" b="1" u="sng" dirty="0" err="1" smtClean="0">
                <a:solidFill>
                  <a:srgbClr val="C00000"/>
                </a:solidFill>
              </a:rPr>
              <a:t>atoms</a:t>
            </a:r>
            <a:r>
              <a:rPr lang="de-DE" b="1" u="sng" dirty="0" smtClean="0">
                <a:solidFill>
                  <a:srgbClr val="C0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C00000"/>
                </a:solidFill>
              </a:rPr>
              <a:t>Excitation</a:t>
            </a:r>
            <a:r>
              <a:rPr lang="de-DE" b="1" dirty="0" smtClean="0">
                <a:solidFill>
                  <a:srgbClr val="C00000"/>
                </a:solidFill>
              </a:rPr>
              <a:t>/</a:t>
            </a:r>
            <a:r>
              <a:rPr lang="de-DE" b="1" dirty="0" err="1" smtClean="0">
                <a:solidFill>
                  <a:srgbClr val="C00000"/>
                </a:solidFill>
              </a:rPr>
              <a:t>Absorptions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Photons:       	H + 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r>
              <a:rPr lang="de-DE" b="1" dirty="0" smtClean="0">
                <a:solidFill>
                  <a:srgbClr val="C00000"/>
                </a:solidFill>
              </a:rPr>
              <a:t> →  H* 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C00000"/>
                </a:solidFill>
              </a:rPr>
              <a:t>Decay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excited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states</a:t>
            </a:r>
            <a:r>
              <a:rPr lang="de-DE" b="1" dirty="0" smtClean="0">
                <a:solidFill>
                  <a:srgbClr val="C00000"/>
                </a:solidFill>
              </a:rPr>
              <a:t>: 			H* → H + 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endParaRPr lang="de-DE" b="1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C00000"/>
                </a:solidFill>
              </a:rPr>
              <a:t>Photon-</a:t>
            </a:r>
            <a:r>
              <a:rPr lang="de-DE" b="1" dirty="0" err="1" smtClean="0">
                <a:solidFill>
                  <a:srgbClr val="C00000"/>
                </a:solidFill>
              </a:rPr>
              <a:t>induced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decay</a:t>
            </a:r>
            <a:r>
              <a:rPr lang="de-DE" b="1" dirty="0" smtClean="0">
                <a:solidFill>
                  <a:srgbClr val="C00000"/>
                </a:solidFill>
              </a:rPr>
              <a:t>: </a:t>
            </a:r>
            <a:r>
              <a:rPr lang="de-DE" b="1" dirty="0">
                <a:solidFill>
                  <a:srgbClr val="C00000"/>
                </a:solidFill>
              </a:rPr>
              <a:t>	</a:t>
            </a:r>
            <a:r>
              <a:rPr lang="de-DE" b="1" dirty="0" smtClean="0">
                <a:solidFill>
                  <a:srgbClr val="C00000"/>
                </a:solidFill>
              </a:rPr>
              <a:t>		H* + 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r>
              <a:rPr lang="de-DE" b="1" dirty="0" smtClean="0">
                <a:solidFill>
                  <a:srgbClr val="C00000"/>
                </a:solidFill>
              </a:rPr>
              <a:t> → H + 2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C00000"/>
                </a:solidFill>
              </a:rPr>
              <a:t>Charge-exchange </a:t>
            </a:r>
            <a:r>
              <a:rPr lang="de-DE" b="1" dirty="0" err="1" smtClean="0">
                <a:solidFill>
                  <a:srgbClr val="C00000"/>
                </a:solidFill>
              </a:rPr>
              <a:t>into</a:t>
            </a:r>
            <a:r>
              <a:rPr lang="de-DE" b="1" dirty="0" smtClean="0">
                <a:solidFill>
                  <a:srgbClr val="C00000"/>
                </a:solidFill>
              </a:rPr>
              <a:t> negative </a:t>
            </a:r>
            <a:r>
              <a:rPr lang="de-DE" b="1" dirty="0" err="1" smtClean="0">
                <a:solidFill>
                  <a:srgbClr val="C00000"/>
                </a:solidFill>
              </a:rPr>
              <a:t>ions</a:t>
            </a:r>
            <a:r>
              <a:rPr lang="de-DE" b="1" dirty="0" smtClean="0">
                <a:solidFill>
                  <a:srgbClr val="C00000"/>
                </a:solidFill>
              </a:rPr>
              <a:t>:	H + </a:t>
            </a:r>
            <a:r>
              <a:rPr lang="de-DE" b="1" dirty="0" err="1" smtClean="0">
                <a:solidFill>
                  <a:srgbClr val="C00000"/>
                </a:solidFill>
              </a:rPr>
              <a:t>Cs</a:t>
            </a:r>
            <a:r>
              <a:rPr lang="de-DE" b="1" dirty="0" smtClean="0">
                <a:solidFill>
                  <a:srgbClr val="C00000"/>
                </a:solidFill>
              </a:rPr>
              <a:t> → H</a:t>
            </a:r>
            <a:r>
              <a:rPr lang="de-DE" b="1" baseline="30000" dirty="0" smtClean="0">
                <a:solidFill>
                  <a:srgbClr val="C00000"/>
                </a:solidFill>
              </a:rPr>
              <a:t>-</a:t>
            </a:r>
            <a:r>
              <a:rPr lang="de-DE" b="1" dirty="0" smtClean="0">
                <a:solidFill>
                  <a:srgbClr val="C00000"/>
                </a:solidFill>
              </a:rPr>
              <a:t> + </a:t>
            </a:r>
            <a:r>
              <a:rPr lang="de-DE" b="1" dirty="0" err="1" smtClean="0">
                <a:solidFill>
                  <a:srgbClr val="C00000"/>
                </a:solidFill>
              </a:rPr>
              <a:t>Cs</a:t>
            </a:r>
            <a:r>
              <a:rPr lang="de-DE" b="1" baseline="30000" dirty="0" smtClean="0">
                <a:solidFill>
                  <a:srgbClr val="C00000"/>
                </a:solidFill>
              </a:rPr>
              <a:t>+</a:t>
            </a:r>
            <a:r>
              <a:rPr lang="de-DE" b="1" dirty="0" smtClean="0">
                <a:solidFill>
                  <a:srgbClr val="C00000"/>
                </a:solidFill>
              </a:rPr>
              <a:t>  </a:t>
            </a:r>
          </a:p>
          <a:p>
            <a:pPr marL="0" indent="0">
              <a:buNone/>
            </a:pPr>
            <a:endParaRPr lang="de-DE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b="1" u="sng" dirty="0" smtClean="0">
                <a:solidFill>
                  <a:srgbClr val="002060"/>
                </a:solidFill>
              </a:rPr>
              <a:t>But </a:t>
            </a:r>
            <a:r>
              <a:rPr lang="de-DE" b="1" u="sng" dirty="0" err="1" smtClean="0">
                <a:solidFill>
                  <a:srgbClr val="002060"/>
                </a:solidFill>
              </a:rPr>
              <a:t>allowed</a:t>
            </a:r>
            <a:r>
              <a:rPr lang="de-DE" b="1" u="sng" dirty="0" smtClean="0">
                <a:solidFill>
                  <a:srgbClr val="002060"/>
                </a:solidFill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</a:rPr>
              <a:t>are</a:t>
            </a:r>
            <a:r>
              <a:rPr lang="de-DE" b="1" u="sng" dirty="0" smtClean="0">
                <a:solidFill>
                  <a:srgbClr val="002060"/>
                </a:solidFill>
              </a:rPr>
              <a:t>:  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002060"/>
                </a:solidFill>
              </a:rPr>
              <a:t>Electron</a:t>
            </a:r>
            <a:r>
              <a:rPr lang="de-DE" b="1" dirty="0" smtClean="0">
                <a:solidFill>
                  <a:srgbClr val="002060"/>
                </a:solidFill>
              </a:rPr>
              <a:t>-impact </a:t>
            </a:r>
            <a:r>
              <a:rPr lang="de-DE" b="1" dirty="0" err="1" smtClean="0">
                <a:solidFill>
                  <a:srgbClr val="002060"/>
                </a:solidFill>
              </a:rPr>
              <a:t>ionization</a:t>
            </a:r>
            <a:r>
              <a:rPr lang="de-DE" b="1" dirty="0">
                <a:solidFill>
                  <a:srgbClr val="002060"/>
                </a:solidFill>
              </a:rPr>
              <a:t>: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>
                <a:solidFill>
                  <a:srgbClr val="002060"/>
                </a:solidFill>
              </a:rPr>
              <a:t>H + e → H</a:t>
            </a:r>
            <a:r>
              <a:rPr lang="de-DE" b="1" baseline="30000" dirty="0">
                <a:solidFill>
                  <a:srgbClr val="002060"/>
                </a:solidFill>
              </a:rPr>
              <a:t>+</a:t>
            </a:r>
            <a:r>
              <a:rPr lang="de-DE" b="1" dirty="0">
                <a:solidFill>
                  <a:srgbClr val="002060"/>
                </a:solidFill>
              </a:rPr>
              <a:t> + 2e </a:t>
            </a:r>
            <a:endParaRPr lang="de-DE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002060"/>
                </a:solidFill>
              </a:rPr>
              <a:t>Colission-induced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decay</a:t>
            </a:r>
            <a:r>
              <a:rPr lang="de-DE" b="1" dirty="0" smtClean="0">
                <a:solidFill>
                  <a:srgbClr val="002060"/>
                </a:solidFill>
              </a:rPr>
              <a:t>: H* + e → H + e 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002060"/>
                </a:solidFill>
              </a:rPr>
              <a:t>Neutralization</a:t>
            </a:r>
            <a:r>
              <a:rPr lang="de-DE" b="1" dirty="0">
                <a:solidFill>
                  <a:srgbClr val="002060"/>
                </a:solidFill>
              </a:rPr>
              <a:t>: H</a:t>
            </a:r>
            <a:r>
              <a:rPr lang="de-DE" b="1" baseline="30000" dirty="0">
                <a:solidFill>
                  <a:srgbClr val="002060"/>
                </a:solidFill>
              </a:rPr>
              <a:t>+</a:t>
            </a:r>
            <a:r>
              <a:rPr lang="de-DE" b="1" dirty="0">
                <a:solidFill>
                  <a:srgbClr val="002060"/>
                </a:solidFill>
              </a:rPr>
              <a:t> + e → </a:t>
            </a:r>
            <a:r>
              <a:rPr lang="de-DE" b="1" dirty="0" smtClean="0">
                <a:solidFill>
                  <a:srgbClr val="002060"/>
                </a:solidFill>
              </a:rPr>
              <a:t>H</a:t>
            </a: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002060"/>
                </a:solidFill>
              </a:rPr>
              <a:t>Charge </a:t>
            </a:r>
            <a:r>
              <a:rPr lang="de-DE" b="1" dirty="0" err="1" smtClean="0">
                <a:solidFill>
                  <a:srgbClr val="002060"/>
                </a:solidFill>
              </a:rPr>
              <a:t>exchange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into</a:t>
            </a:r>
            <a:r>
              <a:rPr lang="de-DE" b="1" dirty="0" smtClean="0">
                <a:solidFill>
                  <a:srgbClr val="002060"/>
                </a:solidFill>
              </a:rPr>
              <a:t> H: H</a:t>
            </a:r>
            <a:r>
              <a:rPr lang="de-DE" b="1" baseline="30000" dirty="0" smtClean="0">
                <a:solidFill>
                  <a:srgbClr val="002060"/>
                </a:solidFill>
              </a:rPr>
              <a:t>+</a:t>
            </a:r>
            <a:r>
              <a:rPr lang="de-DE" b="1" dirty="0" smtClean="0">
                <a:solidFill>
                  <a:srgbClr val="002060"/>
                </a:solidFill>
              </a:rPr>
              <a:t> + </a:t>
            </a:r>
            <a:r>
              <a:rPr lang="de-DE" b="1" dirty="0" err="1" smtClean="0">
                <a:solidFill>
                  <a:srgbClr val="002060"/>
                </a:solidFill>
              </a:rPr>
              <a:t>Cs</a:t>
            </a:r>
            <a:r>
              <a:rPr lang="de-DE" b="1" dirty="0" smtClean="0">
                <a:solidFill>
                  <a:srgbClr val="002060"/>
                </a:solidFill>
              </a:rPr>
              <a:t> → H + </a:t>
            </a:r>
            <a:r>
              <a:rPr lang="de-DE" b="1" dirty="0" err="1" smtClean="0">
                <a:solidFill>
                  <a:srgbClr val="002060"/>
                </a:solidFill>
              </a:rPr>
              <a:t>Cs</a:t>
            </a:r>
            <a:r>
              <a:rPr lang="de-DE" b="1" baseline="30000" dirty="0" smtClean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4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Dark Hydrogen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479" y="865194"/>
            <a:ext cx="9227080" cy="514738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Spectroscopy</a:t>
            </a:r>
            <a:r>
              <a:rPr lang="de-DE" dirty="0" smtClean="0"/>
              <a:t>: Motion-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endParaRPr lang="de-DE" dirty="0"/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10" y="1268760"/>
            <a:ext cx="11412413" cy="482357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r>
              <a:rPr lang="en-US" noProof="0" dirty="0" smtClean="0"/>
              <a:t> June 2022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Modified</a:t>
            </a:r>
            <a:r>
              <a:rPr lang="de-DE" dirty="0" smtClean="0"/>
              <a:t> Sona </a:t>
            </a:r>
            <a:r>
              <a:rPr lang="de-DE" dirty="0" err="1" smtClean="0"/>
              <a:t>transitions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noProof="0" dirty="0"/>
          </a:p>
        </p:txBody>
      </p:sp>
      <p:sp>
        <p:nvSpPr>
          <p:cNvPr id="3" name="Rechteck 2"/>
          <p:cNvSpPr/>
          <p:nvPr/>
        </p:nvSpPr>
        <p:spPr>
          <a:xfrm>
            <a:off x="4223792" y="1052736"/>
            <a:ext cx="3744416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Rechteck 6"/>
          <p:cNvSpPr/>
          <p:nvPr/>
        </p:nvSpPr>
        <p:spPr>
          <a:xfrm>
            <a:off x="7968208" y="857247"/>
            <a:ext cx="3935321" cy="513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4442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Spectroscopy</a:t>
            </a:r>
            <a:r>
              <a:rPr lang="de-DE" dirty="0" smtClean="0"/>
              <a:t>: Motion-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6752"/>
            <a:ext cx="11345528" cy="3094597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r>
              <a:rPr lang="en-US" noProof="0" dirty="0" smtClean="0"/>
              <a:t> August 2022</a:t>
            </a:r>
            <a:endParaRPr lang="en-US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360000" y="4869160"/>
            <a:ext cx="1135262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2400" dirty="0" smtClean="0"/>
              <a:t>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    -&gt;     H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, p  -&gt;  p    -&gt;      H</a:t>
            </a:r>
            <a:r>
              <a:rPr lang="de-DE" sz="2400" baseline="-25000" dirty="0" smtClean="0"/>
              <a:t>(2S)      </a:t>
            </a:r>
            <a:r>
              <a:rPr lang="de-DE" sz="2400" dirty="0" smtClean="0"/>
              <a:t>-&gt;   H</a:t>
            </a:r>
            <a:r>
              <a:rPr lang="de-DE" sz="2400" baseline="-25000" dirty="0" smtClean="0"/>
              <a:t>(2S / </a:t>
            </a:r>
            <a:r>
              <a:rPr lang="el-GR" sz="2400" baseline="-25000" dirty="0" smtClean="0"/>
              <a:t>α</a:t>
            </a:r>
            <a:r>
              <a:rPr lang="de-DE" sz="2400" baseline="-25000" dirty="0" smtClean="0"/>
              <a:t>1)</a:t>
            </a:r>
            <a:r>
              <a:rPr lang="de-DE" sz="2400" dirty="0" smtClean="0"/>
              <a:t>  -&gt;	      ?        </a:t>
            </a:r>
            <a:r>
              <a:rPr lang="de-DE" sz="2400" dirty="0"/>
              <a:t>-&gt; H</a:t>
            </a:r>
            <a:r>
              <a:rPr lang="de-DE" sz="2400" baseline="-25000" dirty="0"/>
              <a:t>(2S / </a:t>
            </a:r>
            <a:r>
              <a:rPr lang="el-GR" sz="2400" baseline="-25000" dirty="0"/>
              <a:t>α</a:t>
            </a:r>
            <a:r>
              <a:rPr lang="de-DE" sz="2400" baseline="-25000" dirty="0"/>
              <a:t>1</a:t>
            </a:r>
            <a:r>
              <a:rPr lang="de-DE" sz="2400" baseline="-25000" dirty="0" smtClean="0"/>
              <a:t>)  </a:t>
            </a:r>
            <a:r>
              <a:rPr lang="de-DE" sz="2400" dirty="0" smtClean="0"/>
              <a:t>-&gt; </a:t>
            </a:r>
            <a:r>
              <a:rPr lang="de-DE" sz="2400" dirty="0" err="1" smtClean="0"/>
              <a:t>Ly</a:t>
            </a:r>
            <a:r>
              <a:rPr lang="de-DE" sz="2400" dirty="0" smtClean="0"/>
              <a:t>-</a:t>
            </a:r>
            <a:r>
              <a:rPr lang="el-GR" sz="2400" dirty="0" smtClean="0"/>
              <a:t>α</a:t>
            </a:r>
            <a:endParaRPr lang="de-DE" sz="2400" dirty="0" smtClean="0">
              <a:solidFill>
                <a:srgbClr val="7030A0"/>
              </a:solidFill>
            </a:endParaRP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5029049" y="6381329"/>
            <a:ext cx="1409330" cy="2347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  <a:latin typeface="Arial"/>
              </a:rPr>
              <a:t>51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442324" y="5596275"/>
            <a:ext cx="324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E. Engels et al., EPJ D </a:t>
            </a:r>
            <a:r>
              <a:rPr lang="en-US" sz="16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75</a:t>
            </a:r>
            <a:r>
              <a:rPr lang="en-U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257 (2021)</a:t>
            </a:r>
            <a:endParaRPr lang="de-DE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12372" y="5669784"/>
            <a:ext cx="6670221" cy="4431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Simulations</a:t>
            </a:r>
            <a:r>
              <a:rPr lang="de-DE" sz="2400" dirty="0" smtClean="0"/>
              <a:t>: Chrysovalantis Kannis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9120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axions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LSP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52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428" y="3542620"/>
            <a:ext cx="4558603" cy="24430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320" y="900983"/>
            <a:ext cx="4059844" cy="28008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10" y="900983"/>
            <a:ext cx="7338302" cy="502161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48000" y="3119685"/>
            <a:ext cx="6096000" cy="618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5000"/>
              </a:lnSpc>
              <a:buFontTx/>
              <a:buChar char="-"/>
            </a:pPr>
            <a:endParaRPr lang="de-DE" dirty="0"/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de-DE" dirty="0" err="1"/>
              <a:t>Spectroscopy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5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2775856"/>
            <a:ext cx="11449050" cy="1126672"/>
          </a:xfrm>
        </p:spPr>
        <p:txBody>
          <a:bodyPr/>
          <a:lstStyle/>
          <a:p>
            <a:pPr marL="0" indent="0" algn="ctr">
              <a:buNone/>
            </a:pP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Thank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very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much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attention</a:t>
            </a:r>
            <a:endParaRPr lang="de-DE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PAX at </a:t>
            </a:r>
            <a:r>
              <a:rPr lang="de-DE" dirty="0" err="1" smtClean="0"/>
              <a:t>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18" y="924048"/>
            <a:ext cx="7207818" cy="53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286" y="324000"/>
            <a:ext cx="11781064" cy="1124780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 err="1" smtClean="0"/>
              <a:t>Atomic</a:t>
            </a:r>
            <a:r>
              <a:rPr lang="de-DE" dirty="0" smtClean="0"/>
              <a:t> beam </a:t>
            </a:r>
            <a:r>
              <a:rPr lang="de-DE" dirty="0" err="1" smtClean="0"/>
              <a:t>sources</a:t>
            </a:r>
            <a:r>
              <a:rPr lang="de-DE" dirty="0" smtClean="0"/>
              <a:t> (ABS)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5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918" y="1005793"/>
            <a:ext cx="3563109" cy="5248050"/>
          </a:xfrm>
        </p:spPr>
      </p:pic>
      <p:sp>
        <p:nvSpPr>
          <p:cNvPr id="6" name="Textfeld 5"/>
          <p:cNvSpPr txBox="1"/>
          <p:nvPr/>
        </p:nvSpPr>
        <p:spPr>
          <a:xfrm>
            <a:off x="4914899" y="1448780"/>
            <a:ext cx="3535135" cy="446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de-DE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 → 2H</a:t>
            </a:r>
          </a:p>
          <a:p>
            <a:pPr algn="l">
              <a:lnSpc>
                <a:spcPct val="95000"/>
              </a:lnSpc>
            </a:pPr>
            <a:endParaRPr lang="de-DE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sz="2400" dirty="0" err="1" smtClean="0">
                <a:solidFill>
                  <a:schemeClr val="accent1"/>
                </a:solidFill>
              </a:rPr>
              <a:t>m</a:t>
            </a:r>
            <a:r>
              <a:rPr lang="de-DE" sz="2400" baseline="-25000" dirty="0" err="1" smtClean="0">
                <a:solidFill>
                  <a:schemeClr val="accent1"/>
                </a:solidFill>
              </a:rPr>
              <a:t>S</a:t>
            </a:r>
            <a:r>
              <a:rPr lang="de-DE" sz="2400" dirty="0" smtClean="0">
                <a:solidFill>
                  <a:schemeClr val="accent1"/>
                </a:solidFill>
              </a:rPr>
              <a:t> = +1/2  ↔  </a:t>
            </a:r>
            <a:r>
              <a:rPr lang="de-DE" sz="2400" dirty="0" err="1" smtClean="0">
                <a:solidFill>
                  <a:schemeClr val="accent1"/>
                </a:solidFill>
              </a:rPr>
              <a:t>m</a:t>
            </a:r>
            <a:r>
              <a:rPr lang="de-DE" sz="2400" baseline="-25000" dirty="0" err="1" smtClean="0">
                <a:solidFill>
                  <a:schemeClr val="accent1"/>
                </a:solidFill>
              </a:rPr>
              <a:t>S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smtClean="0">
                <a:solidFill>
                  <a:schemeClr val="accent1"/>
                </a:solidFill>
              </a:rPr>
              <a:t>= -1/2  </a:t>
            </a: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1"/>
                </a:solidFill>
              </a:rPr>
              <a:t>(HFS 1+2  ↔  HFS 3+4)</a:t>
            </a: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</a:rPr>
              <a:t>HFS 2 →  HFS 3</a:t>
            </a:r>
          </a:p>
          <a:p>
            <a:pPr algn="l">
              <a:lnSpc>
                <a:spcPct val="150000"/>
              </a:lnSpc>
            </a:pPr>
            <a:endParaRPr lang="de-DE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1"/>
                </a:solidFill>
              </a:rPr>
              <a:t>HFS 1   ↔   HFS 3</a:t>
            </a: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1"/>
                </a:solidFill>
              </a:rPr>
              <a:t>HFS 1  (→   HFS 3)</a:t>
            </a:r>
            <a:endParaRPr lang="de-DE" sz="2400" dirty="0" smtClean="0">
              <a:solidFill>
                <a:schemeClr val="accent1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6947808" y="2637064"/>
            <a:ext cx="1355271" cy="38372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6947808" y="2620733"/>
            <a:ext cx="1355271" cy="42083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6953256" y="3195820"/>
            <a:ext cx="1178373" cy="3818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6928758" y="3197678"/>
            <a:ext cx="1202871" cy="32112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6682466" y="4835980"/>
            <a:ext cx="925287" cy="2911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6656620" y="4835980"/>
            <a:ext cx="885822" cy="37185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8890906" y="1159347"/>
            <a:ext cx="3143251" cy="436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smtClean="0"/>
              <a:t>Parameter: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000" u="sng" dirty="0" err="1" smtClean="0"/>
              <a:t>Flux</a:t>
            </a:r>
            <a:r>
              <a:rPr lang="de-DE" sz="2000" u="sng" dirty="0" smtClean="0"/>
              <a:t>: 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     </a:t>
            </a:r>
            <a:r>
              <a:rPr lang="de-DE" sz="2000" dirty="0" smtClean="0"/>
              <a:t>~ 8.2 · 10</a:t>
            </a:r>
            <a:r>
              <a:rPr lang="de-DE" sz="2000" baseline="30000" dirty="0" smtClean="0"/>
              <a:t>16 </a:t>
            </a:r>
            <a:r>
              <a:rPr lang="de-DE" sz="2000" dirty="0" smtClean="0"/>
              <a:t> </a:t>
            </a:r>
            <a:r>
              <a:rPr lang="de-DE" sz="2000" dirty="0" err="1" smtClean="0"/>
              <a:t>atoms</a:t>
            </a:r>
            <a:r>
              <a:rPr lang="de-DE" sz="2000" dirty="0" smtClean="0"/>
              <a:t>/s</a:t>
            </a: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u="sng" dirty="0" smtClean="0"/>
              <a:t>Beam </a:t>
            </a:r>
            <a:r>
              <a:rPr lang="de-DE" sz="2000" u="sng" dirty="0" err="1" smtClean="0"/>
              <a:t>size</a:t>
            </a:r>
            <a:r>
              <a:rPr lang="de-DE" sz="2000" u="sng" dirty="0" smtClean="0"/>
              <a:t>:</a:t>
            </a:r>
          </a:p>
          <a:p>
            <a:pPr>
              <a:lnSpc>
                <a:spcPct val="95000"/>
              </a:lnSpc>
            </a:pPr>
            <a:r>
              <a:rPr lang="de-DE" sz="2000" dirty="0" smtClean="0"/>
              <a:t>       ~</a:t>
            </a:r>
            <a:r>
              <a:rPr lang="el-GR" sz="2000" dirty="0" smtClean="0"/>
              <a:t>σ = 2.85 ± 0.42 </a:t>
            </a:r>
            <a:r>
              <a:rPr lang="de-DE" sz="2000" dirty="0" smtClean="0"/>
              <a:t>mm</a:t>
            </a: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u="sng" dirty="0" err="1" smtClean="0"/>
              <a:t>Polarization</a:t>
            </a:r>
            <a:r>
              <a:rPr lang="de-DE" sz="2000" u="sng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Protons:      </a:t>
            </a:r>
            <a:r>
              <a:rPr lang="de-DE" sz="2000" dirty="0" err="1" smtClean="0"/>
              <a:t>P</a:t>
            </a:r>
            <a:r>
              <a:rPr lang="de-DE" sz="2000" baseline="-25000" dirty="0" err="1" smtClean="0"/>
              <a:t>z</a:t>
            </a:r>
            <a:r>
              <a:rPr lang="de-DE" sz="2000" dirty="0" smtClean="0"/>
              <a:t>  ~  ± 0.9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Deuterons:  </a:t>
            </a:r>
            <a:r>
              <a:rPr lang="de-DE" sz="2000" dirty="0" err="1" smtClean="0"/>
              <a:t>P</a:t>
            </a:r>
            <a:r>
              <a:rPr lang="de-DE" sz="2000" baseline="-25000" dirty="0" err="1" smtClean="0"/>
              <a:t>zz</a:t>
            </a:r>
            <a:r>
              <a:rPr lang="de-DE" sz="2000" dirty="0" smtClean="0"/>
              <a:t> ~ -1.8</a:t>
            </a:r>
          </a:p>
        </p:txBody>
      </p:sp>
    </p:spTree>
    <p:extLst>
      <p:ext uri="{BB962C8B-B14F-4D97-AF65-F5344CB8AC3E}">
        <p14:creationId xmlns:p14="http://schemas.microsoft.com/office/powerpoint/2010/main" val="6514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572875" cy="1124780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 err="1" smtClean="0"/>
              <a:t>Atomic</a:t>
            </a:r>
            <a:r>
              <a:rPr lang="de-DE" dirty="0" smtClean="0"/>
              <a:t> beam </a:t>
            </a:r>
            <a:r>
              <a:rPr lang="de-DE" dirty="0" err="1" smtClean="0"/>
              <a:t>sources</a:t>
            </a:r>
            <a:r>
              <a:rPr lang="de-DE" dirty="0" smtClean="0"/>
              <a:t> (ABS)</a:t>
            </a:r>
            <a:endParaRPr lang="de-DE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" y="1413241"/>
            <a:ext cx="5522685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7792" r="8832"/>
          <a:stretch>
            <a:fillRect/>
          </a:stretch>
        </p:blipFill>
        <p:spPr bwMode="auto">
          <a:xfrm>
            <a:off x="6157910" y="1413241"/>
            <a:ext cx="5437439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polarimeter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75657"/>
            <a:ext cx="11449050" cy="4601741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/>
              <a:t>Polarimeter </a:t>
            </a:r>
            <a:r>
              <a:rPr lang="de-DE" b="1" u="sng" dirty="0" err="1" smtClean="0"/>
              <a:t>used</a:t>
            </a:r>
            <a:r>
              <a:rPr lang="de-DE" b="1" u="sng" dirty="0" smtClean="0"/>
              <a:t> at COSY: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1.) Breit-Rabi polarimeter     →   same </a:t>
            </a:r>
            <a:r>
              <a:rPr lang="de-DE" dirty="0" err="1" smtClean="0"/>
              <a:t>principle</a:t>
            </a:r>
            <a:r>
              <a:rPr lang="de-DE" dirty="0" smtClean="0"/>
              <a:t> like ABS   (</a:t>
            </a:r>
            <a:r>
              <a:rPr lang="de-DE" dirty="0" err="1" smtClean="0"/>
              <a:t>Used</a:t>
            </a:r>
            <a:r>
              <a:rPr lang="de-DE" dirty="0" smtClean="0"/>
              <a:t> at EDDA </a:t>
            </a:r>
            <a:r>
              <a:rPr lang="de-DE" dirty="0" err="1" smtClean="0"/>
              <a:t>and</a:t>
            </a:r>
            <a:r>
              <a:rPr lang="de-DE" dirty="0" smtClean="0"/>
              <a:t> PAX) 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2.)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Reaction</a:t>
            </a:r>
            <a:r>
              <a:rPr lang="de-DE" dirty="0" smtClean="0"/>
              <a:t> Polarimeter   → 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Analyzing</a:t>
            </a:r>
            <a:r>
              <a:rPr lang="de-DE" dirty="0" smtClean="0"/>
              <a:t> power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						 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asymetry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  (</a:t>
            </a:r>
            <a:r>
              <a:rPr lang="de-DE" dirty="0" err="1" smtClean="0"/>
              <a:t>Used</a:t>
            </a:r>
            <a:r>
              <a:rPr lang="de-DE" dirty="0" smtClean="0"/>
              <a:t> at EDDA for </a:t>
            </a:r>
            <a:r>
              <a:rPr lang="de-DE" dirty="0" err="1" smtClean="0"/>
              <a:t>the</a:t>
            </a:r>
            <a:r>
              <a:rPr lang="de-DE" dirty="0" smtClean="0"/>
              <a:t> COSY 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behind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					   </a:t>
            </a:r>
            <a:r>
              <a:rPr lang="de-DE" dirty="0" err="1" smtClean="0"/>
              <a:t>cylclotron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pol.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.)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3.) Lamb-</a:t>
            </a:r>
            <a:r>
              <a:rPr lang="de-DE" dirty="0" err="1" smtClean="0"/>
              <a:t>shift</a:t>
            </a:r>
            <a:r>
              <a:rPr lang="de-DE" dirty="0" smtClean="0"/>
              <a:t> polarimeter    →  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famous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Lamb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Retherford</a:t>
            </a:r>
            <a:r>
              <a:rPr lang="de-DE" dirty="0" smtClean="0"/>
              <a:t> 				     from 1947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Lamb </a:t>
            </a:r>
            <a:r>
              <a:rPr lang="de-DE" dirty="0" err="1" smtClean="0"/>
              <a:t>shift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457197" y="3690254"/>
                <a:ext cx="4367893" cy="81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sz="2400" dirty="0" smtClean="0"/>
                  <a:t>P·a</a:t>
                </a:r>
                <a:r>
                  <a:rPr lang="de-DE" sz="2400" baseline="-25000" dirty="0" err="1" smtClean="0"/>
                  <a:t>y</a:t>
                </a:r>
                <a:r>
                  <a:rPr lang="de-DE" sz="2400" baseline="-25000" dirty="0" smtClean="0"/>
                  <a:t> 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de-DE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smtClean="0"/>
                  <a:t>    </a:t>
                </a:r>
                <a:r>
                  <a:rPr lang="de-DE" sz="2400" dirty="0" err="1" smtClean="0"/>
                  <a:t>with</a:t>
                </a:r>
                <a:r>
                  <a:rPr lang="de-DE" sz="2400" dirty="0" smtClean="0"/>
                  <a:t>  </a:t>
                </a:r>
                <a:r>
                  <a:rPr lang="el-GR" sz="2400" dirty="0" smtClean="0"/>
                  <a:t>ε</a:t>
                </a:r>
                <a:r>
                  <a:rPr lang="de-DE" sz="2400" dirty="0" smtClean="0"/>
                  <a:t>: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 ·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 ·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</m:den>
                        </m:f>
                      </m:e>
                    </m:rad>
                  </m:oMath>
                </a14:m>
                <a:endParaRPr lang="de-DE" sz="2400" dirty="0" smtClean="0"/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7" y="3690254"/>
                <a:ext cx="4367893" cy="815673"/>
              </a:xfrm>
              <a:prstGeom prst="rect">
                <a:avLst/>
              </a:prstGeom>
              <a:blipFill>
                <a:blip r:embed="rId2"/>
                <a:stretch>
                  <a:fillRect l="-20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0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Experiment </a:t>
            </a:r>
            <a:r>
              <a:rPr lang="de-DE" dirty="0" err="1" smtClean="0"/>
              <a:t>of</a:t>
            </a:r>
            <a:r>
              <a:rPr lang="de-DE" dirty="0" smtClean="0"/>
              <a:t> Lamb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Retherford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4" y="2816679"/>
            <a:ext cx="7679115" cy="32090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14" y="1126477"/>
            <a:ext cx="5891892" cy="16750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227" y="2661555"/>
            <a:ext cx="3655871" cy="33062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792" y="873579"/>
            <a:ext cx="4258109" cy="18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2712</Words>
  <Application>Microsoft Office PowerPoint</Application>
  <PresentationFormat>Breitbild</PresentationFormat>
  <Paragraphs>535</Paragraphs>
  <Slides>56</Slides>
  <Notes>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Wingdings</vt:lpstr>
      <vt:lpstr>Jülich</vt:lpstr>
      <vt:lpstr>CorelDRAW 12.0 Graphic</vt:lpstr>
      <vt:lpstr>Microsoft Excel Chart</vt:lpstr>
      <vt:lpstr>Polarized H/D Beams and Targets at FZ Jülich </vt:lpstr>
      <vt:lpstr>COSY@FZ Jülich</vt:lpstr>
      <vt:lpstr>Why polarized beams and polarized Targets?</vt:lpstr>
      <vt:lpstr>Why polarized beams and polarized Targets?</vt:lpstr>
      <vt:lpstr>Polarized Sources:      History</vt:lpstr>
      <vt:lpstr>Polarized Sources: Atomic beam sources (ABS)</vt:lpstr>
      <vt:lpstr>Polarized Sources: Atomic beam sources (ABS)</vt:lpstr>
      <vt:lpstr>The polarimeter</vt:lpstr>
      <vt:lpstr>The Experiment of Lamb and Retherford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ABS + Lambshift polarimeter</vt:lpstr>
      <vt:lpstr>ABS + Lamb-shift polarimeter</vt:lpstr>
      <vt:lpstr>Next generation Lamb-shift polarimeter</vt:lpstr>
      <vt:lpstr>Polarized Beams and Targets at cosy</vt:lpstr>
      <vt:lpstr>The polarized H-/D- pulsed ion source</vt:lpstr>
      <vt:lpstr>The EDDA experiment</vt:lpstr>
      <vt:lpstr>The EDDA Experiment</vt:lpstr>
      <vt:lpstr>PIT at ANKE</vt:lpstr>
      <vt:lpstr>Pit at anke</vt:lpstr>
      <vt:lpstr>PIT at ANKE</vt:lpstr>
      <vt:lpstr>PIT at ANKE</vt:lpstr>
      <vt:lpstr>PIT at ANKE</vt:lpstr>
      <vt:lpstr>PIT at ANKE</vt:lpstr>
      <vt:lpstr>PIT at ANKE</vt:lpstr>
      <vt:lpstr>Pit at anke</vt:lpstr>
      <vt:lpstr>PIT at ANKE</vt:lpstr>
      <vt:lpstr>Pax at COSY</vt:lpstr>
      <vt:lpstr>Pax at cosy</vt:lpstr>
      <vt:lpstr>Additional Physics with ABS: </vt:lpstr>
      <vt:lpstr>Polarized Molecules</vt:lpstr>
      <vt:lpstr>Polarized Molecules</vt:lpstr>
      <vt:lpstr>Polarized Molecules</vt:lpstr>
      <vt:lpstr>Polarized Fusion: The Beginnings</vt:lpstr>
      <vt:lpstr>Polarized fusion: A Simple Model</vt:lpstr>
      <vt:lpstr>Polarized Fusion: Differential Cross Section</vt:lpstr>
      <vt:lpstr>Polarized Fusion: Open Questions</vt:lpstr>
      <vt:lpstr>Polarization Preservation in a Plasma</vt:lpstr>
      <vt:lpstr>Polarized Fusion: Open Questions</vt:lpstr>
      <vt:lpstr>Polarized Fusion: Open Questions ?</vt:lpstr>
      <vt:lpstr>The bound-beta-decay experiment</vt:lpstr>
      <vt:lpstr>Dark Hydrogen</vt:lpstr>
      <vt:lpstr>Dark Hydrogen</vt:lpstr>
      <vt:lpstr>How to measure „Dark Hydrogen“ ?</vt:lpstr>
      <vt:lpstr>Dark Hydrogen</vt:lpstr>
      <vt:lpstr>Spectroscopy: Motion-induced transitions</vt:lpstr>
      <vt:lpstr>Spectroscopy: Motion-induced transitions</vt:lpstr>
      <vt:lpstr>How to measure axions with an LSP</vt:lpstr>
      <vt:lpstr>PowerPoint-Präsentation</vt:lpstr>
      <vt:lpstr>PAX at cosy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Polarized H/D Target at FZ Jülich</dc:title>
  <dc:creator>Engels</dc:creator>
  <cp:lastModifiedBy>Engels</cp:lastModifiedBy>
  <cp:revision>80</cp:revision>
  <dcterms:created xsi:type="dcterms:W3CDTF">2026-03-26T15:08:57Z</dcterms:created>
  <dcterms:modified xsi:type="dcterms:W3CDTF">2026-04-02T00:28:09Z</dcterms:modified>
</cp:coreProperties>
</file>