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0279975" cy="42808525"/>
  <p:notesSz cx="6858000" cy="9144000"/>
  <p:defaultTextStyle>
    <a:defPPr>
      <a:defRPr lang="de-DE"/>
    </a:defPPr>
    <a:lvl1pPr marL="0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88215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76431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64646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52861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41076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29292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17507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05722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03">
          <p15:clr>
            <a:srgbClr val="A4A3A4"/>
          </p15:clr>
        </p15:guide>
        <p15:guide id="2" pos="1126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ser, Christian" initials="LC" lastIdx="1" clrIdx="0">
    <p:extLst>
      <p:ext uri="{19B8F6BF-5375-455C-9EA6-DF929625EA0E}">
        <p15:presenceInfo xmlns:p15="http://schemas.microsoft.com/office/powerpoint/2012/main" userId="S::c.lenser@fz-juelich.de::7c6e91a8-0a65-4cea-b412-c7ede1fc7d7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  <a:srgbClr val="008000"/>
    <a:srgbClr val="808080"/>
    <a:srgbClr val="0000FF"/>
    <a:srgbClr val="1003BD"/>
    <a:srgbClr val="023D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597" autoAdjust="0"/>
  </p:normalViewPr>
  <p:slideViewPr>
    <p:cSldViewPr showGuides="1">
      <p:cViewPr varScale="1">
        <p:scale>
          <a:sx n="13" d="100"/>
          <a:sy n="13" d="100"/>
        </p:scale>
        <p:origin x="2635" y="86"/>
      </p:cViewPr>
      <p:guideLst>
        <p:guide orient="horz" pos="4003"/>
        <p:guide pos="112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Tabelle1!$F$16</c:f>
              <c:strCache>
                <c:ptCount val="1"/>
                <c:pt idx="0">
                  <c:v>O</c:v>
                </c:pt>
              </c:strCache>
            </c:strRef>
          </c:tx>
          <c:spPr bwMode="auto">
            <a:prstGeom prst="rect">
              <a:avLst/>
            </a:prstGeom>
            <a:ln w="19050" cap="rnd">
              <a:solidFill>
                <a:srgbClr val="00FFFF"/>
              </a:solidFill>
              <a:round/>
            </a:ln>
            <a:effectLst/>
          </c:spPr>
          <c:marker>
            <c:symbol val="none"/>
          </c:marker>
          <c:xVal>
            <c:numRef>
              <c:f>Tabelle1!$D$17:$D$117</c:f>
              <c:numCache>
                <c:formatCode>General</c:formatCode>
                <c:ptCount val="101"/>
                <c:pt idx="1">
                  <c:v>0</c:v>
                </c:pt>
                <c:pt idx="2">
                  <c:v>9.6000000000000002E-2</c:v>
                </c:pt>
                <c:pt idx="3">
                  <c:v>0.20399999999999999</c:v>
                </c:pt>
                <c:pt idx="4">
                  <c:v>0.3</c:v>
                </c:pt>
                <c:pt idx="5">
                  <c:v>0.40799999999999997</c:v>
                </c:pt>
                <c:pt idx="6">
                  <c:v>0.504</c:v>
                </c:pt>
                <c:pt idx="7">
                  <c:v>0.6</c:v>
                </c:pt>
                <c:pt idx="8">
                  <c:v>0.70799999999999996</c:v>
                </c:pt>
                <c:pt idx="9">
                  <c:v>0.80300000000000005</c:v>
                </c:pt>
                <c:pt idx="10">
                  <c:v>0.91100000000000003</c:v>
                </c:pt>
                <c:pt idx="11">
                  <c:v>1.0069999999999999</c:v>
                </c:pt>
                <c:pt idx="12">
                  <c:v>1.103</c:v>
                </c:pt>
                <c:pt idx="13">
                  <c:v>1.2110000000000001</c:v>
                </c:pt>
                <c:pt idx="14">
                  <c:v>1.3069999999999999</c:v>
                </c:pt>
                <c:pt idx="15">
                  <c:v>1.415</c:v>
                </c:pt>
                <c:pt idx="16">
                  <c:v>1.51</c:v>
                </c:pt>
                <c:pt idx="17">
                  <c:v>1.6060000000000001</c:v>
                </c:pt>
                <c:pt idx="18">
                  <c:v>1.714</c:v>
                </c:pt>
                <c:pt idx="19">
                  <c:v>1.81</c:v>
                </c:pt>
                <c:pt idx="20">
                  <c:v>1.9059999999999999</c:v>
                </c:pt>
                <c:pt idx="21">
                  <c:v>2.0139999999999998</c:v>
                </c:pt>
                <c:pt idx="22">
                  <c:v>2.11</c:v>
                </c:pt>
                <c:pt idx="23">
                  <c:v>2.218</c:v>
                </c:pt>
                <c:pt idx="24">
                  <c:v>2.3130000000000002</c:v>
                </c:pt>
                <c:pt idx="25">
                  <c:v>2.4089999999999998</c:v>
                </c:pt>
                <c:pt idx="26">
                  <c:v>2.5169999999999999</c:v>
                </c:pt>
                <c:pt idx="27">
                  <c:v>2.613</c:v>
                </c:pt>
                <c:pt idx="28">
                  <c:v>2.7210000000000001</c:v>
                </c:pt>
                <c:pt idx="29">
                  <c:v>2.8170000000000002</c:v>
                </c:pt>
                <c:pt idx="30">
                  <c:v>2.9129999999999998</c:v>
                </c:pt>
                <c:pt idx="31">
                  <c:v>3.0209999999999999</c:v>
                </c:pt>
                <c:pt idx="32">
                  <c:v>3.1160000000000001</c:v>
                </c:pt>
                <c:pt idx="33">
                  <c:v>3.2240000000000002</c:v>
                </c:pt>
                <c:pt idx="34">
                  <c:v>3.32</c:v>
                </c:pt>
                <c:pt idx="35">
                  <c:v>3.4159999999999999</c:v>
                </c:pt>
                <c:pt idx="36">
                  <c:v>3.524</c:v>
                </c:pt>
                <c:pt idx="37">
                  <c:v>3.62</c:v>
                </c:pt>
                <c:pt idx="38">
                  <c:v>3.7280000000000002</c:v>
                </c:pt>
                <c:pt idx="39">
                  <c:v>3.8239999999999998</c:v>
                </c:pt>
                <c:pt idx="40">
                  <c:v>3.919</c:v>
                </c:pt>
                <c:pt idx="41">
                  <c:v>4.0270000000000001</c:v>
                </c:pt>
                <c:pt idx="42">
                  <c:v>4.1230000000000002</c:v>
                </c:pt>
                <c:pt idx="43">
                  <c:v>4.2309999999999999</c:v>
                </c:pt>
                <c:pt idx="44">
                  <c:v>4.327</c:v>
                </c:pt>
                <c:pt idx="45">
                  <c:v>4.423</c:v>
                </c:pt>
                <c:pt idx="46">
                  <c:v>4.5309999999999997</c:v>
                </c:pt>
                <c:pt idx="47">
                  <c:v>4.6269999999999998</c:v>
                </c:pt>
                <c:pt idx="48">
                  <c:v>4.734</c:v>
                </c:pt>
                <c:pt idx="49">
                  <c:v>4.83</c:v>
                </c:pt>
                <c:pt idx="50">
                  <c:v>4.9260000000000002</c:v>
                </c:pt>
                <c:pt idx="51">
                  <c:v>5.0339999999999998</c:v>
                </c:pt>
                <c:pt idx="52">
                  <c:v>5.13</c:v>
                </c:pt>
                <c:pt idx="53">
                  <c:v>5.226</c:v>
                </c:pt>
                <c:pt idx="54">
                  <c:v>5.3339999999999996</c:v>
                </c:pt>
                <c:pt idx="55">
                  <c:v>5.4290000000000003</c:v>
                </c:pt>
                <c:pt idx="56">
                  <c:v>5.5369999999999999</c:v>
                </c:pt>
                <c:pt idx="57">
                  <c:v>5.633</c:v>
                </c:pt>
                <c:pt idx="58">
                  <c:v>5.7290000000000001</c:v>
                </c:pt>
                <c:pt idx="59">
                  <c:v>5.8369999999999997</c:v>
                </c:pt>
                <c:pt idx="60">
                  <c:v>5.9329999999999998</c:v>
                </c:pt>
                <c:pt idx="61">
                  <c:v>6.0410000000000004</c:v>
                </c:pt>
                <c:pt idx="62">
                  <c:v>6.1369999999999996</c:v>
                </c:pt>
                <c:pt idx="63">
                  <c:v>6.2320000000000002</c:v>
                </c:pt>
                <c:pt idx="64">
                  <c:v>6.34</c:v>
                </c:pt>
                <c:pt idx="65">
                  <c:v>6.4359999999999999</c:v>
                </c:pt>
                <c:pt idx="66">
                  <c:v>6.5439999999999996</c:v>
                </c:pt>
                <c:pt idx="67">
                  <c:v>6.64</c:v>
                </c:pt>
                <c:pt idx="68">
                  <c:v>6.7359999999999998</c:v>
                </c:pt>
                <c:pt idx="69">
                  <c:v>6.8440000000000003</c:v>
                </c:pt>
                <c:pt idx="70">
                  <c:v>6.94</c:v>
                </c:pt>
                <c:pt idx="71">
                  <c:v>7.0469999999999997</c:v>
                </c:pt>
                <c:pt idx="72">
                  <c:v>7.1429999999999998</c:v>
                </c:pt>
                <c:pt idx="73">
                  <c:v>7.2389999999999999</c:v>
                </c:pt>
                <c:pt idx="74">
                  <c:v>7.3470000000000004</c:v>
                </c:pt>
                <c:pt idx="75">
                  <c:v>7.4429999999999996</c:v>
                </c:pt>
                <c:pt idx="76">
                  <c:v>7.5510000000000002</c:v>
                </c:pt>
                <c:pt idx="77">
                  <c:v>7.6470000000000002</c:v>
                </c:pt>
                <c:pt idx="78">
                  <c:v>7.7430000000000003</c:v>
                </c:pt>
                <c:pt idx="79">
                  <c:v>7.85</c:v>
                </c:pt>
                <c:pt idx="80">
                  <c:v>7.9459999999999997</c:v>
                </c:pt>
                <c:pt idx="81">
                  <c:v>8.0540000000000003</c:v>
                </c:pt>
                <c:pt idx="82">
                  <c:v>8.15</c:v>
                </c:pt>
                <c:pt idx="83">
                  <c:v>8.2460000000000004</c:v>
                </c:pt>
                <c:pt idx="84">
                  <c:v>8.3539999999999992</c:v>
                </c:pt>
                <c:pt idx="85">
                  <c:v>8.4499999999999993</c:v>
                </c:pt>
                <c:pt idx="86">
                  <c:v>8.5449999999999999</c:v>
                </c:pt>
                <c:pt idx="87">
                  <c:v>8.6530000000000005</c:v>
                </c:pt>
                <c:pt idx="88">
                  <c:v>8.7490000000000006</c:v>
                </c:pt>
                <c:pt idx="89">
                  <c:v>8.8569999999999993</c:v>
                </c:pt>
                <c:pt idx="90">
                  <c:v>8.9529999999999994</c:v>
                </c:pt>
                <c:pt idx="91">
                  <c:v>9.0489999999999995</c:v>
                </c:pt>
                <c:pt idx="92">
                  <c:v>9.157</c:v>
                </c:pt>
                <c:pt idx="93">
                  <c:v>9.2530000000000001</c:v>
                </c:pt>
                <c:pt idx="94">
                  <c:v>9.36</c:v>
                </c:pt>
                <c:pt idx="95">
                  <c:v>9.4559999999999995</c:v>
                </c:pt>
                <c:pt idx="96">
                  <c:v>9.5519999999999996</c:v>
                </c:pt>
                <c:pt idx="97">
                  <c:v>9.66</c:v>
                </c:pt>
                <c:pt idx="98">
                  <c:v>9.7560000000000002</c:v>
                </c:pt>
                <c:pt idx="99">
                  <c:v>9.8640000000000008</c:v>
                </c:pt>
                <c:pt idx="100">
                  <c:v>9.9600000000000009</c:v>
                </c:pt>
              </c:numCache>
            </c:numRef>
          </c:xVal>
          <c:yVal>
            <c:numRef>
              <c:f>Tabelle1!$F$17:$F$117</c:f>
              <c:numCache>
                <c:formatCode>General</c:formatCode>
                <c:ptCount val="101"/>
                <c:pt idx="1">
                  <c:v>11.13</c:v>
                </c:pt>
                <c:pt idx="2">
                  <c:v>14.78</c:v>
                </c:pt>
                <c:pt idx="3">
                  <c:v>16.39</c:v>
                </c:pt>
                <c:pt idx="4">
                  <c:v>18</c:v>
                </c:pt>
                <c:pt idx="5">
                  <c:v>15.46</c:v>
                </c:pt>
                <c:pt idx="6">
                  <c:v>13.35</c:v>
                </c:pt>
                <c:pt idx="7">
                  <c:v>14.89</c:v>
                </c:pt>
                <c:pt idx="8">
                  <c:v>17.66</c:v>
                </c:pt>
                <c:pt idx="9">
                  <c:v>15.95</c:v>
                </c:pt>
                <c:pt idx="10">
                  <c:v>19.39</c:v>
                </c:pt>
                <c:pt idx="11">
                  <c:v>18.32</c:v>
                </c:pt>
                <c:pt idx="12">
                  <c:v>42.39</c:v>
                </c:pt>
                <c:pt idx="13">
                  <c:v>48.15</c:v>
                </c:pt>
                <c:pt idx="14">
                  <c:v>49.26</c:v>
                </c:pt>
                <c:pt idx="15">
                  <c:v>49.41</c:v>
                </c:pt>
                <c:pt idx="16">
                  <c:v>50.37</c:v>
                </c:pt>
                <c:pt idx="17">
                  <c:v>50.54</c:v>
                </c:pt>
                <c:pt idx="18">
                  <c:v>50.38</c:v>
                </c:pt>
                <c:pt idx="19">
                  <c:v>50.81</c:v>
                </c:pt>
                <c:pt idx="20">
                  <c:v>51.79</c:v>
                </c:pt>
                <c:pt idx="21">
                  <c:v>51.88</c:v>
                </c:pt>
                <c:pt idx="22">
                  <c:v>52.87</c:v>
                </c:pt>
                <c:pt idx="23">
                  <c:v>54.78</c:v>
                </c:pt>
                <c:pt idx="24">
                  <c:v>54.37</c:v>
                </c:pt>
                <c:pt idx="25">
                  <c:v>54.49</c:v>
                </c:pt>
                <c:pt idx="26">
                  <c:v>54.02</c:v>
                </c:pt>
                <c:pt idx="27">
                  <c:v>54.22</c:v>
                </c:pt>
                <c:pt idx="28">
                  <c:v>53.31</c:v>
                </c:pt>
                <c:pt idx="29">
                  <c:v>53.46</c:v>
                </c:pt>
                <c:pt idx="30">
                  <c:v>53.07</c:v>
                </c:pt>
                <c:pt idx="31">
                  <c:v>54.36</c:v>
                </c:pt>
                <c:pt idx="32">
                  <c:v>53.29</c:v>
                </c:pt>
                <c:pt idx="33">
                  <c:v>53.58</c:v>
                </c:pt>
                <c:pt idx="34">
                  <c:v>53.75</c:v>
                </c:pt>
                <c:pt idx="35">
                  <c:v>54.6</c:v>
                </c:pt>
                <c:pt idx="36">
                  <c:v>52.31</c:v>
                </c:pt>
                <c:pt idx="37">
                  <c:v>53.23</c:v>
                </c:pt>
                <c:pt idx="38">
                  <c:v>53.37</c:v>
                </c:pt>
                <c:pt idx="39">
                  <c:v>52.6</c:v>
                </c:pt>
                <c:pt idx="40">
                  <c:v>52.49</c:v>
                </c:pt>
                <c:pt idx="41">
                  <c:v>53.3</c:v>
                </c:pt>
                <c:pt idx="42">
                  <c:v>52.95</c:v>
                </c:pt>
                <c:pt idx="43">
                  <c:v>52.67</c:v>
                </c:pt>
                <c:pt idx="44">
                  <c:v>51.68</c:v>
                </c:pt>
                <c:pt idx="45">
                  <c:v>52.31</c:v>
                </c:pt>
                <c:pt idx="46">
                  <c:v>51.14</c:v>
                </c:pt>
                <c:pt idx="47">
                  <c:v>52.53</c:v>
                </c:pt>
                <c:pt idx="48">
                  <c:v>51.6</c:v>
                </c:pt>
                <c:pt idx="49">
                  <c:v>52.51</c:v>
                </c:pt>
                <c:pt idx="50">
                  <c:v>52.19</c:v>
                </c:pt>
                <c:pt idx="51">
                  <c:v>51.28</c:v>
                </c:pt>
                <c:pt idx="52">
                  <c:v>51.92</c:v>
                </c:pt>
                <c:pt idx="53">
                  <c:v>51.4</c:v>
                </c:pt>
                <c:pt idx="54">
                  <c:v>51.96</c:v>
                </c:pt>
                <c:pt idx="55">
                  <c:v>50.94</c:v>
                </c:pt>
                <c:pt idx="56">
                  <c:v>50.64</c:v>
                </c:pt>
                <c:pt idx="57">
                  <c:v>51.61</c:v>
                </c:pt>
                <c:pt idx="58">
                  <c:v>50.42</c:v>
                </c:pt>
                <c:pt idx="59">
                  <c:v>50.3</c:v>
                </c:pt>
                <c:pt idx="60">
                  <c:v>48.98</c:v>
                </c:pt>
                <c:pt idx="61">
                  <c:v>50.46</c:v>
                </c:pt>
                <c:pt idx="62">
                  <c:v>50.58</c:v>
                </c:pt>
                <c:pt idx="63">
                  <c:v>50.04</c:v>
                </c:pt>
                <c:pt idx="64">
                  <c:v>50.61</c:v>
                </c:pt>
                <c:pt idx="65">
                  <c:v>51.79</c:v>
                </c:pt>
                <c:pt idx="66">
                  <c:v>51.7</c:v>
                </c:pt>
                <c:pt idx="67">
                  <c:v>51.44</c:v>
                </c:pt>
                <c:pt idx="68">
                  <c:v>51.96</c:v>
                </c:pt>
                <c:pt idx="69">
                  <c:v>52.34</c:v>
                </c:pt>
                <c:pt idx="70">
                  <c:v>50.9</c:v>
                </c:pt>
                <c:pt idx="71">
                  <c:v>50.81</c:v>
                </c:pt>
                <c:pt idx="72">
                  <c:v>51.15</c:v>
                </c:pt>
                <c:pt idx="73">
                  <c:v>51.01</c:v>
                </c:pt>
                <c:pt idx="74">
                  <c:v>50.43</c:v>
                </c:pt>
                <c:pt idx="75">
                  <c:v>50.94</c:v>
                </c:pt>
                <c:pt idx="76">
                  <c:v>51.16</c:v>
                </c:pt>
                <c:pt idx="77">
                  <c:v>51.28</c:v>
                </c:pt>
                <c:pt idx="78">
                  <c:v>50.43</c:v>
                </c:pt>
                <c:pt idx="79">
                  <c:v>50.98</c:v>
                </c:pt>
                <c:pt idx="80">
                  <c:v>51.16</c:v>
                </c:pt>
                <c:pt idx="81">
                  <c:v>51.1</c:v>
                </c:pt>
                <c:pt idx="82">
                  <c:v>49.85</c:v>
                </c:pt>
                <c:pt idx="83">
                  <c:v>51.27</c:v>
                </c:pt>
                <c:pt idx="84">
                  <c:v>51.63</c:v>
                </c:pt>
                <c:pt idx="85">
                  <c:v>52.21</c:v>
                </c:pt>
                <c:pt idx="86">
                  <c:v>52.02</c:v>
                </c:pt>
                <c:pt idx="87">
                  <c:v>51.45</c:v>
                </c:pt>
                <c:pt idx="88">
                  <c:v>51.98</c:v>
                </c:pt>
                <c:pt idx="89">
                  <c:v>53.25</c:v>
                </c:pt>
                <c:pt idx="90">
                  <c:v>53.3</c:v>
                </c:pt>
                <c:pt idx="91">
                  <c:v>51.52</c:v>
                </c:pt>
                <c:pt idx="92">
                  <c:v>51.72</c:v>
                </c:pt>
                <c:pt idx="93">
                  <c:v>51.18</c:v>
                </c:pt>
                <c:pt idx="94">
                  <c:v>51.17</c:v>
                </c:pt>
                <c:pt idx="95">
                  <c:v>51.68</c:v>
                </c:pt>
                <c:pt idx="96">
                  <c:v>53.05</c:v>
                </c:pt>
                <c:pt idx="97">
                  <c:v>51.59</c:v>
                </c:pt>
                <c:pt idx="98">
                  <c:v>52.28</c:v>
                </c:pt>
                <c:pt idx="99">
                  <c:v>51.86</c:v>
                </c:pt>
                <c:pt idx="100">
                  <c:v>51.32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112-4AD7-8352-EDF45C7CFA47}"/>
            </c:ext>
          </c:extLst>
        </c:ser>
        <c:ser>
          <c:idx val="1"/>
          <c:order val="1"/>
          <c:tx>
            <c:strRef>
              <c:f>Tabelle1!$G$16</c:f>
              <c:strCache>
                <c:ptCount val="1"/>
                <c:pt idx="0">
                  <c:v>Y</c:v>
                </c:pt>
              </c:strCache>
            </c:strRef>
          </c:tx>
          <c:spPr bwMode="auto">
            <a:prstGeom prst="rect">
              <a:avLst/>
            </a:prstGeom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Tabelle1!$D$17:$D$117</c:f>
              <c:numCache>
                <c:formatCode>General</c:formatCode>
                <c:ptCount val="101"/>
                <c:pt idx="1">
                  <c:v>0</c:v>
                </c:pt>
                <c:pt idx="2">
                  <c:v>9.6000000000000002E-2</c:v>
                </c:pt>
                <c:pt idx="3">
                  <c:v>0.20399999999999999</c:v>
                </c:pt>
                <c:pt idx="4">
                  <c:v>0.3</c:v>
                </c:pt>
                <c:pt idx="5">
                  <c:v>0.40799999999999997</c:v>
                </c:pt>
                <c:pt idx="6">
                  <c:v>0.504</c:v>
                </c:pt>
                <c:pt idx="7">
                  <c:v>0.6</c:v>
                </c:pt>
                <c:pt idx="8">
                  <c:v>0.70799999999999996</c:v>
                </c:pt>
                <c:pt idx="9">
                  <c:v>0.80300000000000005</c:v>
                </c:pt>
                <c:pt idx="10">
                  <c:v>0.91100000000000003</c:v>
                </c:pt>
                <c:pt idx="11">
                  <c:v>1.0069999999999999</c:v>
                </c:pt>
                <c:pt idx="12">
                  <c:v>1.103</c:v>
                </c:pt>
                <c:pt idx="13">
                  <c:v>1.2110000000000001</c:v>
                </c:pt>
                <c:pt idx="14">
                  <c:v>1.3069999999999999</c:v>
                </c:pt>
                <c:pt idx="15">
                  <c:v>1.415</c:v>
                </c:pt>
                <c:pt idx="16">
                  <c:v>1.51</c:v>
                </c:pt>
                <c:pt idx="17">
                  <c:v>1.6060000000000001</c:v>
                </c:pt>
                <c:pt idx="18">
                  <c:v>1.714</c:v>
                </c:pt>
                <c:pt idx="19">
                  <c:v>1.81</c:v>
                </c:pt>
                <c:pt idx="20">
                  <c:v>1.9059999999999999</c:v>
                </c:pt>
                <c:pt idx="21">
                  <c:v>2.0139999999999998</c:v>
                </c:pt>
                <c:pt idx="22">
                  <c:v>2.11</c:v>
                </c:pt>
                <c:pt idx="23">
                  <c:v>2.218</c:v>
                </c:pt>
                <c:pt idx="24">
                  <c:v>2.3130000000000002</c:v>
                </c:pt>
                <c:pt idx="25">
                  <c:v>2.4089999999999998</c:v>
                </c:pt>
                <c:pt idx="26">
                  <c:v>2.5169999999999999</c:v>
                </c:pt>
                <c:pt idx="27">
                  <c:v>2.613</c:v>
                </c:pt>
                <c:pt idx="28">
                  <c:v>2.7210000000000001</c:v>
                </c:pt>
                <c:pt idx="29">
                  <c:v>2.8170000000000002</c:v>
                </c:pt>
                <c:pt idx="30">
                  <c:v>2.9129999999999998</c:v>
                </c:pt>
                <c:pt idx="31">
                  <c:v>3.0209999999999999</c:v>
                </c:pt>
                <c:pt idx="32">
                  <c:v>3.1160000000000001</c:v>
                </c:pt>
                <c:pt idx="33">
                  <c:v>3.2240000000000002</c:v>
                </c:pt>
                <c:pt idx="34">
                  <c:v>3.32</c:v>
                </c:pt>
                <c:pt idx="35">
                  <c:v>3.4159999999999999</c:v>
                </c:pt>
                <c:pt idx="36">
                  <c:v>3.524</c:v>
                </c:pt>
                <c:pt idx="37">
                  <c:v>3.62</c:v>
                </c:pt>
                <c:pt idx="38">
                  <c:v>3.7280000000000002</c:v>
                </c:pt>
                <c:pt idx="39">
                  <c:v>3.8239999999999998</c:v>
                </c:pt>
                <c:pt idx="40">
                  <c:v>3.919</c:v>
                </c:pt>
                <c:pt idx="41">
                  <c:v>4.0270000000000001</c:v>
                </c:pt>
                <c:pt idx="42">
                  <c:v>4.1230000000000002</c:v>
                </c:pt>
                <c:pt idx="43">
                  <c:v>4.2309999999999999</c:v>
                </c:pt>
                <c:pt idx="44">
                  <c:v>4.327</c:v>
                </c:pt>
                <c:pt idx="45">
                  <c:v>4.423</c:v>
                </c:pt>
                <c:pt idx="46">
                  <c:v>4.5309999999999997</c:v>
                </c:pt>
                <c:pt idx="47">
                  <c:v>4.6269999999999998</c:v>
                </c:pt>
                <c:pt idx="48">
                  <c:v>4.734</c:v>
                </c:pt>
                <c:pt idx="49">
                  <c:v>4.83</c:v>
                </c:pt>
                <c:pt idx="50">
                  <c:v>4.9260000000000002</c:v>
                </c:pt>
                <c:pt idx="51">
                  <c:v>5.0339999999999998</c:v>
                </c:pt>
                <c:pt idx="52">
                  <c:v>5.13</c:v>
                </c:pt>
                <c:pt idx="53">
                  <c:v>5.226</c:v>
                </c:pt>
                <c:pt idx="54">
                  <c:v>5.3339999999999996</c:v>
                </c:pt>
                <c:pt idx="55">
                  <c:v>5.4290000000000003</c:v>
                </c:pt>
                <c:pt idx="56">
                  <c:v>5.5369999999999999</c:v>
                </c:pt>
                <c:pt idx="57">
                  <c:v>5.633</c:v>
                </c:pt>
                <c:pt idx="58">
                  <c:v>5.7290000000000001</c:v>
                </c:pt>
                <c:pt idx="59">
                  <c:v>5.8369999999999997</c:v>
                </c:pt>
                <c:pt idx="60">
                  <c:v>5.9329999999999998</c:v>
                </c:pt>
                <c:pt idx="61">
                  <c:v>6.0410000000000004</c:v>
                </c:pt>
                <c:pt idx="62">
                  <c:v>6.1369999999999996</c:v>
                </c:pt>
                <c:pt idx="63">
                  <c:v>6.2320000000000002</c:v>
                </c:pt>
                <c:pt idx="64">
                  <c:v>6.34</c:v>
                </c:pt>
                <c:pt idx="65">
                  <c:v>6.4359999999999999</c:v>
                </c:pt>
                <c:pt idx="66">
                  <c:v>6.5439999999999996</c:v>
                </c:pt>
                <c:pt idx="67">
                  <c:v>6.64</c:v>
                </c:pt>
                <c:pt idx="68">
                  <c:v>6.7359999999999998</c:v>
                </c:pt>
                <c:pt idx="69">
                  <c:v>6.8440000000000003</c:v>
                </c:pt>
                <c:pt idx="70">
                  <c:v>6.94</c:v>
                </c:pt>
                <c:pt idx="71">
                  <c:v>7.0469999999999997</c:v>
                </c:pt>
                <c:pt idx="72">
                  <c:v>7.1429999999999998</c:v>
                </c:pt>
                <c:pt idx="73">
                  <c:v>7.2389999999999999</c:v>
                </c:pt>
                <c:pt idx="74">
                  <c:v>7.3470000000000004</c:v>
                </c:pt>
                <c:pt idx="75">
                  <c:v>7.4429999999999996</c:v>
                </c:pt>
                <c:pt idx="76">
                  <c:v>7.5510000000000002</c:v>
                </c:pt>
                <c:pt idx="77">
                  <c:v>7.6470000000000002</c:v>
                </c:pt>
                <c:pt idx="78">
                  <c:v>7.7430000000000003</c:v>
                </c:pt>
                <c:pt idx="79">
                  <c:v>7.85</c:v>
                </c:pt>
                <c:pt idx="80">
                  <c:v>7.9459999999999997</c:v>
                </c:pt>
                <c:pt idx="81">
                  <c:v>8.0540000000000003</c:v>
                </c:pt>
                <c:pt idx="82">
                  <c:v>8.15</c:v>
                </c:pt>
                <c:pt idx="83">
                  <c:v>8.2460000000000004</c:v>
                </c:pt>
                <c:pt idx="84">
                  <c:v>8.3539999999999992</c:v>
                </c:pt>
                <c:pt idx="85">
                  <c:v>8.4499999999999993</c:v>
                </c:pt>
                <c:pt idx="86">
                  <c:v>8.5449999999999999</c:v>
                </c:pt>
                <c:pt idx="87">
                  <c:v>8.6530000000000005</c:v>
                </c:pt>
                <c:pt idx="88">
                  <c:v>8.7490000000000006</c:v>
                </c:pt>
                <c:pt idx="89">
                  <c:v>8.8569999999999993</c:v>
                </c:pt>
                <c:pt idx="90">
                  <c:v>8.9529999999999994</c:v>
                </c:pt>
                <c:pt idx="91">
                  <c:v>9.0489999999999995</c:v>
                </c:pt>
                <c:pt idx="92">
                  <c:v>9.157</c:v>
                </c:pt>
                <c:pt idx="93">
                  <c:v>9.2530000000000001</c:v>
                </c:pt>
                <c:pt idx="94">
                  <c:v>9.36</c:v>
                </c:pt>
                <c:pt idx="95">
                  <c:v>9.4559999999999995</c:v>
                </c:pt>
                <c:pt idx="96">
                  <c:v>9.5519999999999996</c:v>
                </c:pt>
                <c:pt idx="97">
                  <c:v>9.66</c:v>
                </c:pt>
                <c:pt idx="98">
                  <c:v>9.7560000000000002</c:v>
                </c:pt>
                <c:pt idx="99">
                  <c:v>9.8640000000000008</c:v>
                </c:pt>
                <c:pt idx="100">
                  <c:v>9.9600000000000009</c:v>
                </c:pt>
              </c:numCache>
            </c:numRef>
          </c:xVal>
          <c:yVal>
            <c:numRef>
              <c:f>Tabelle1!$G$17:$G$117</c:f>
              <c:numCache>
                <c:formatCode>General</c:formatCode>
                <c:ptCount val="101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0.78</c:v>
                </c:pt>
                <c:pt idx="13">
                  <c:v>0.66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0.62</c:v>
                </c:pt>
                <c:pt idx="24">
                  <c:v>0.67</c:v>
                </c:pt>
                <c:pt idx="25">
                  <c:v>1</c:v>
                </c:pt>
                <c:pt idx="26">
                  <c:v>0.81</c:v>
                </c:pt>
                <c:pt idx="27">
                  <c:v>0.54</c:v>
                </c:pt>
                <c:pt idx="28">
                  <c:v>1.05</c:v>
                </c:pt>
                <c:pt idx="29">
                  <c:v>0.86</c:v>
                </c:pt>
                <c:pt idx="30">
                  <c:v>0.5</c:v>
                </c:pt>
                <c:pt idx="31">
                  <c:v>0.77</c:v>
                </c:pt>
                <c:pt idx="32">
                  <c:v>0.81</c:v>
                </c:pt>
                <c:pt idx="33">
                  <c:v>0.75</c:v>
                </c:pt>
                <c:pt idx="34">
                  <c:v>0.87</c:v>
                </c:pt>
                <c:pt idx="35">
                  <c:v>1.1299999999999999</c:v>
                </c:pt>
                <c:pt idx="36">
                  <c:v>0.64</c:v>
                </c:pt>
                <c:pt idx="37">
                  <c:v>0.55000000000000004</c:v>
                </c:pt>
                <c:pt idx="38">
                  <c:v>0.41</c:v>
                </c:pt>
                <c:pt idx="39">
                  <c:v>0.79</c:v>
                </c:pt>
                <c:pt idx="40">
                  <c:v>1.1599999999999999</c:v>
                </c:pt>
                <c:pt idx="41">
                  <c:v>1.36</c:v>
                </c:pt>
                <c:pt idx="42">
                  <c:v>2.2599999999999998</c:v>
                </c:pt>
                <c:pt idx="43">
                  <c:v>2.7</c:v>
                </c:pt>
                <c:pt idx="44">
                  <c:v>2.91</c:v>
                </c:pt>
                <c:pt idx="45">
                  <c:v>3.22</c:v>
                </c:pt>
                <c:pt idx="46">
                  <c:v>3.71</c:v>
                </c:pt>
                <c:pt idx="47">
                  <c:v>3.96</c:v>
                </c:pt>
                <c:pt idx="48">
                  <c:v>4.47</c:v>
                </c:pt>
                <c:pt idx="49">
                  <c:v>5.08</c:v>
                </c:pt>
                <c:pt idx="50">
                  <c:v>5.45</c:v>
                </c:pt>
                <c:pt idx="51">
                  <c:v>5.5</c:v>
                </c:pt>
                <c:pt idx="52">
                  <c:v>5.5</c:v>
                </c:pt>
                <c:pt idx="53">
                  <c:v>6.44</c:v>
                </c:pt>
                <c:pt idx="54">
                  <c:v>6.16</c:v>
                </c:pt>
                <c:pt idx="55">
                  <c:v>6.54</c:v>
                </c:pt>
                <c:pt idx="56">
                  <c:v>6.64</c:v>
                </c:pt>
                <c:pt idx="57">
                  <c:v>6.45</c:v>
                </c:pt>
                <c:pt idx="58">
                  <c:v>6.46</c:v>
                </c:pt>
                <c:pt idx="59">
                  <c:v>6.55</c:v>
                </c:pt>
                <c:pt idx="60">
                  <c:v>6.59</c:v>
                </c:pt>
                <c:pt idx="61">
                  <c:v>6.24</c:v>
                </c:pt>
                <c:pt idx="62">
                  <c:v>6.72</c:v>
                </c:pt>
                <c:pt idx="63">
                  <c:v>6.07</c:v>
                </c:pt>
                <c:pt idx="64">
                  <c:v>5.94</c:v>
                </c:pt>
                <c:pt idx="65">
                  <c:v>5.71</c:v>
                </c:pt>
                <c:pt idx="66">
                  <c:v>6.09</c:v>
                </c:pt>
                <c:pt idx="67">
                  <c:v>5.9</c:v>
                </c:pt>
                <c:pt idx="68">
                  <c:v>6.1</c:v>
                </c:pt>
                <c:pt idx="69">
                  <c:v>5.47</c:v>
                </c:pt>
                <c:pt idx="70">
                  <c:v>5.44</c:v>
                </c:pt>
                <c:pt idx="71">
                  <c:v>5.33</c:v>
                </c:pt>
                <c:pt idx="72">
                  <c:v>4.45</c:v>
                </c:pt>
                <c:pt idx="73">
                  <c:v>4.6500000000000004</c:v>
                </c:pt>
                <c:pt idx="74">
                  <c:v>4.09</c:v>
                </c:pt>
                <c:pt idx="75">
                  <c:v>3.16</c:v>
                </c:pt>
                <c:pt idx="76">
                  <c:v>2.8</c:v>
                </c:pt>
                <c:pt idx="77">
                  <c:v>2.42</c:v>
                </c:pt>
                <c:pt idx="78">
                  <c:v>1.94</c:v>
                </c:pt>
                <c:pt idx="79">
                  <c:v>1.96</c:v>
                </c:pt>
                <c:pt idx="80">
                  <c:v>1.25</c:v>
                </c:pt>
                <c:pt idx="81">
                  <c:v>1.3</c:v>
                </c:pt>
                <c:pt idx="82">
                  <c:v>0.56000000000000005</c:v>
                </c:pt>
                <c:pt idx="83">
                  <c:v>0.47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3112-4AD7-8352-EDF45C7CFA47}"/>
            </c:ext>
          </c:extLst>
        </c:ser>
        <c:ser>
          <c:idx val="2"/>
          <c:order val="2"/>
          <c:tx>
            <c:strRef>
              <c:f>Tabelle1!$H$16</c:f>
              <c:strCache>
                <c:ptCount val="1"/>
                <c:pt idx="0">
                  <c:v>Zr</c:v>
                </c:pt>
              </c:strCache>
            </c:strRef>
          </c:tx>
          <c:spPr bwMode="auto">
            <a:prstGeom prst="rect">
              <a:avLst/>
            </a:prstGeom>
            <a:ln w="19050" cap="rnd">
              <a:solidFill>
                <a:srgbClr val="801FB1"/>
              </a:solidFill>
              <a:round/>
            </a:ln>
            <a:effectLst/>
          </c:spPr>
          <c:marker>
            <c:symbol val="none"/>
          </c:marker>
          <c:xVal>
            <c:numRef>
              <c:f>Tabelle1!$D$17:$D$117</c:f>
              <c:numCache>
                <c:formatCode>General</c:formatCode>
                <c:ptCount val="101"/>
                <c:pt idx="1">
                  <c:v>0</c:v>
                </c:pt>
                <c:pt idx="2">
                  <c:v>9.6000000000000002E-2</c:v>
                </c:pt>
                <c:pt idx="3">
                  <c:v>0.20399999999999999</c:v>
                </c:pt>
                <c:pt idx="4">
                  <c:v>0.3</c:v>
                </c:pt>
                <c:pt idx="5">
                  <c:v>0.40799999999999997</c:v>
                </c:pt>
                <c:pt idx="6">
                  <c:v>0.504</c:v>
                </c:pt>
                <c:pt idx="7">
                  <c:v>0.6</c:v>
                </c:pt>
                <c:pt idx="8">
                  <c:v>0.70799999999999996</c:v>
                </c:pt>
                <c:pt idx="9">
                  <c:v>0.80300000000000005</c:v>
                </c:pt>
                <c:pt idx="10">
                  <c:v>0.91100000000000003</c:v>
                </c:pt>
                <c:pt idx="11">
                  <c:v>1.0069999999999999</c:v>
                </c:pt>
                <c:pt idx="12">
                  <c:v>1.103</c:v>
                </c:pt>
                <c:pt idx="13">
                  <c:v>1.2110000000000001</c:v>
                </c:pt>
                <c:pt idx="14">
                  <c:v>1.3069999999999999</c:v>
                </c:pt>
                <c:pt idx="15">
                  <c:v>1.415</c:v>
                </c:pt>
                <c:pt idx="16">
                  <c:v>1.51</c:v>
                </c:pt>
                <c:pt idx="17">
                  <c:v>1.6060000000000001</c:v>
                </c:pt>
                <c:pt idx="18">
                  <c:v>1.714</c:v>
                </c:pt>
                <c:pt idx="19">
                  <c:v>1.81</c:v>
                </c:pt>
                <c:pt idx="20">
                  <c:v>1.9059999999999999</c:v>
                </c:pt>
                <c:pt idx="21">
                  <c:v>2.0139999999999998</c:v>
                </c:pt>
                <c:pt idx="22">
                  <c:v>2.11</c:v>
                </c:pt>
                <c:pt idx="23">
                  <c:v>2.218</c:v>
                </c:pt>
                <c:pt idx="24">
                  <c:v>2.3130000000000002</c:v>
                </c:pt>
                <c:pt idx="25">
                  <c:v>2.4089999999999998</c:v>
                </c:pt>
                <c:pt idx="26">
                  <c:v>2.5169999999999999</c:v>
                </c:pt>
                <c:pt idx="27">
                  <c:v>2.613</c:v>
                </c:pt>
                <c:pt idx="28">
                  <c:v>2.7210000000000001</c:v>
                </c:pt>
                <c:pt idx="29">
                  <c:v>2.8170000000000002</c:v>
                </c:pt>
                <c:pt idx="30">
                  <c:v>2.9129999999999998</c:v>
                </c:pt>
                <c:pt idx="31">
                  <c:v>3.0209999999999999</c:v>
                </c:pt>
                <c:pt idx="32">
                  <c:v>3.1160000000000001</c:v>
                </c:pt>
                <c:pt idx="33">
                  <c:v>3.2240000000000002</c:v>
                </c:pt>
                <c:pt idx="34">
                  <c:v>3.32</c:v>
                </c:pt>
                <c:pt idx="35">
                  <c:v>3.4159999999999999</c:v>
                </c:pt>
                <c:pt idx="36">
                  <c:v>3.524</c:v>
                </c:pt>
                <c:pt idx="37">
                  <c:v>3.62</c:v>
                </c:pt>
                <c:pt idx="38">
                  <c:v>3.7280000000000002</c:v>
                </c:pt>
                <c:pt idx="39">
                  <c:v>3.8239999999999998</c:v>
                </c:pt>
                <c:pt idx="40">
                  <c:v>3.919</c:v>
                </c:pt>
                <c:pt idx="41">
                  <c:v>4.0270000000000001</c:v>
                </c:pt>
                <c:pt idx="42">
                  <c:v>4.1230000000000002</c:v>
                </c:pt>
                <c:pt idx="43">
                  <c:v>4.2309999999999999</c:v>
                </c:pt>
                <c:pt idx="44">
                  <c:v>4.327</c:v>
                </c:pt>
                <c:pt idx="45">
                  <c:v>4.423</c:v>
                </c:pt>
                <c:pt idx="46">
                  <c:v>4.5309999999999997</c:v>
                </c:pt>
                <c:pt idx="47">
                  <c:v>4.6269999999999998</c:v>
                </c:pt>
                <c:pt idx="48">
                  <c:v>4.734</c:v>
                </c:pt>
                <c:pt idx="49">
                  <c:v>4.83</c:v>
                </c:pt>
                <c:pt idx="50">
                  <c:v>4.9260000000000002</c:v>
                </c:pt>
                <c:pt idx="51">
                  <c:v>5.0339999999999998</c:v>
                </c:pt>
                <c:pt idx="52">
                  <c:v>5.13</c:v>
                </c:pt>
                <c:pt idx="53">
                  <c:v>5.226</c:v>
                </c:pt>
                <c:pt idx="54">
                  <c:v>5.3339999999999996</c:v>
                </c:pt>
                <c:pt idx="55">
                  <c:v>5.4290000000000003</c:v>
                </c:pt>
                <c:pt idx="56">
                  <c:v>5.5369999999999999</c:v>
                </c:pt>
                <c:pt idx="57">
                  <c:v>5.633</c:v>
                </c:pt>
                <c:pt idx="58">
                  <c:v>5.7290000000000001</c:v>
                </c:pt>
                <c:pt idx="59">
                  <c:v>5.8369999999999997</c:v>
                </c:pt>
                <c:pt idx="60">
                  <c:v>5.9329999999999998</c:v>
                </c:pt>
                <c:pt idx="61">
                  <c:v>6.0410000000000004</c:v>
                </c:pt>
                <c:pt idx="62">
                  <c:v>6.1369999999999996</c:v>
                </c:pt>
                <c:pt idx="63">
                  <c:v>6.2320000000000002</c:v>
                </c:pt>
                <c:pt idx="64">
                  <c:v>6.34</c:v>
                </c:pt>
                <c:pt idx="65">
                  <c:v>6.4359999999999999</c:v>
                </c:pt>
                <c:pt idx="66">
                  <c:v>6.5439999999999996</c:v>
                </c:pt>
                <c:pt idx="67">
                  <c:v>6.64</c:v>
                </c:pt>
                <c:pt idx="68">
                  <c:v>6.7359999999999998</c:v>
                </c:pt>
                <c:pt idx="69">
                  <c:v>6.8440000000000003</c:v>
                </c:pt>
                <c:pt idx="70">
                  <c:v>6.94</c:v>
                </c:pt>
                <c:pt idx="71">
                  <c:v>7.0469999999999997</c:v>
                </c:pt>
                <c:pt idx="72">
                  <c:v>7.1429999999999998</c:v>
                </c:pt>
                <c:pt idx="73">
                  <c:v>7.2389999999999999</c:v>
                </c:pt>
                <c:pt idx="74">
                  <c:v>7.3470000000000004</c:v>
                </c:pt>
                <c:pt idx="75">
                  <c:v>7.4429999999999996</c:v>
                </c:pt>
                <c:pt idx="76">
                  <c:v>7.5510000000000002</c:v>
                </c:pt>
                <c:pt idx="77">
                  <c:v>7.6470000000000002</c:v>
                </c:pt>
                <c:pt idx="78">
                  <c:v>7.7430000000000003</c:v>
                </c:pt>
                <c:pt idx="79">
                  <c:v>7.85</c:v>
                </c:pt>
                <c:pt idx="80">
                  <c:v>7.9459999999999997</c:v>
                </c:pt>
                <c:pt idx="81">
                  <c:v>8.0540000000000003</c:v>
                </c:pt>
                <c:pt idx="82">
                  <c:v>8.15</c:v>
                </c:pt>
                <c:pt idx="83">
                  <c:v>8.2460000000000004</c:v>
                </c:pt>
                <c:pt idx="84">
                  <c:v>8.3539999999999992</c:v>
                </c:pt>
                <c:pt idx="85">
                  <c:v>8.4499999999999993</c:v>
                </c:pt>
                <c:pt idx="86">
                  <c:v>8.5449999999999999</c:v>
                </c:pt>
                <c:pt idx="87">
                  <c:v>8.6530000000000005</c:v>
                </c:pt>
                <c:pt idx="88">
                  <c:v>8.7490000000000006</c:v>
                </c:pt>
                <c:pt idx="89">
                  <c:v>8.8569999999999993</c:v>
                </c:pt>
                <c:pt idx="90">
                  <c:v>8.9529999999999994</c:v>
                </c:pt>
                <c:pt idx="91">
                  <c:v>9.0489999999999995</c:v>
                </c:pt>
                <c:pt idx="92">
                  <c:v>9.157</c:v>
                </c:pt>
                <c:pt idx="93">
                  <c:v>9.2530000000000001</c:v>
                </c:pt>
                <c:pt idx="94">
                  <c:v>9.36</c:v>
                </c:pt>
                <c:pt idx="95">
                  <c:v>9.4559999999999995</c:v>
                </c:pt>
                <c:pt idx="96">
                  <c:v>9.5519999999999996</c:v>
                </c:pt>
                <c:pt idx="97">
                  <c:v>9.66</c:v>
                </c:pt>
                <c:pt idx="98">
                  <c:v>9.7560000000000002</c:v>
                </c:pt>
                <c:pt idx="99">
                  <c:v>9.8640000000000008</c:v>
                </c:pt>
                <c:pt idx="100">
                  <c:v>9.9600000000000009</c:v>
                </c:pt>
              </c:numCache>
            </c:numRef>
          </c:xVal>
          <c:yVal>
            <c:numRef>
              <c:f>Tabelle1!$H$17:$H$117</c:f>
              <c:numCache>
                <c:formatCode>General</c:formatCode>
                <c:ptCount val="101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1.81</c:v>
                </c:pt>
                <c:pt idx="9">
                  <c:v>0</c:v>
                </c:pt>
                <c:pt idx="10">
                  <c:v>0</c:v>
                </c:pt>
                <c:pt idx="11">
                  <c:v>2.0499999999999998</c:v>
                </c:pt>
                <c:pt idx="12">
                  <c:v>7.21</c:v>
                </c:pt>
                <c:pt idx="13">
                  <c:v>5.17</c:v>
                </c:pt>
                <c:pt idx="14">
                  <c:v>3.98</c:v>
                </c:pt>
                <c:pt idx="15">
                  <c:v>2.48</c:v>
                </c:pt>
                <c:pt idx="16">
                  <c:v>2.4500000000000002</c:v>
                </c:pt>
                <c:pt idx="17">
                  <c:v>2.5299999999999998</c:v>
                </c:pt>
                <c:pt idx="18">
                  <c:v>3.27</c:v>
                </c:pt>
                <c:pt idx="19">
                  <c:v>3.3</c:v>
                </c:pt>
                <c:pt idx="20">
                  <c:v>2.88</c:v>
                </c:pt>
                <c:pt idx="21">
                  <c:v>3.43</c:v>
                </c:pt>
                <c:pt idx="22">
                  <c:v>3.66</c:v>
                </c:pt>
                <c:pt idx="23">
                  <c:v>5.3</c:v>
                </c:pt>
                <c:pt idx="24">
                  <c:v>6.25</c:v>
                </c:pt>
                <c:pt idx="25">
                  <c:v>6.04</c:v>
                </c:pt>
                <c:pt idx="26">
                  <c:v>6.36</c:v>
                </c:pt>
                <c:pt idx="27">
                  <c:v>6</c:v>
                </c:pt>
                <c:pt idx="28">
                  <c:v>6.31</c:v>
                </c:pt>
                <c:pt idx="29">
                  <c:v>6.53</c:v>
                </c:pt>
                <c:pt idx="30">
                  <c:v>6.28</c:v>
                </c:pt>
                <c:pt idx="31">
                  <c:v>6.52</c:v>
                </c:pt>
                <c:pt idx="32">
                  <c:v>5.83</c:v>
                </c:pt>
                <c:pt idx="33">
                  <c:v>6.84</c:v>
                </c:pt>
                <c:pt idx="34">
                  <c:v>7.18</c:v>
                </c:pt>
                <c:pt idx="35">
                  <c:v>7.5</c:v>
                </c:pt>
                <c:pt idx="36">
                  <c:v>5.09</c:v>
                </c:pt>
                <c:pt idx="37">
                  <c:v>5.53</c:v>
                </c:pt>
                <c:pt idx="38">
                  <c:v>5.96</c:v>
                </c:pt>
                <c:pt idx="39">
                  <c:v>7.02</c:v>
                </c:pt>
                <c:pt idx="40">
                  <c:v>8.0299999999999994</c:v>
                </c:pt>
                <c:pt idx="41">
                  <c:v>9.39</c:v>
                </c:pt>
                <c:pt idx="42">
                  <c:v>13.66</c:v>
                </c:pt>
                <c:pt idx="43">
                  <c:v>15.38</c:v>
                </c:pt>
                <c:pt idx="44">
                  <c:v>16.739999999999998</c:v>
                </c:pt>
                <c:pt idx="45">
                  <c:v>19</c:v>
                </c:pt>
                <c:pt idx="46">
                  <c:v>20.62</c:v>
                </c:pt>
                <c:pt idx="47">
                  <c:v>19.510000000000002</c:v>
                </c:pt>
                <c:pt idx="48">
                  <c:v>22.91</c:v>
                </c:pt>
                <c:pt idx="49">
                  <c:v>23.14</c:v>
                </c:pt>
                <c:pt idx="50">
                  <c:v>25.65</c:v>
                </c:pt>
                <c:pt idx="51">
                  <c:v>25.43</c:v>
                </c:pt>
                <c:pt idx="52">
                  <c:v>25.45</c:v>
                </c:pt>
                <c:pt idx="53">
                  <c:v>28.04</c:v>
                </c:pt>
                <c:pt idx="54">
                  <c:v>28.17</c:v>
                </c:pt>
                <c:pt idx="55">
                  <c:v>29.15</c:v>
                </c:pt>
                <c:pt idx="56">
                  <c:v>29.03</c:v>
                </c:pt>
                <c:pt idx="57">
                  <c:v>29.08</c:v>
                </c:pt>
                <c:pt idx="58">
                  <c:v>28.81</c:v>
                </c:pt>
                <c:pt idx="59">
                  <c:v>29.13</c:v>
                </c:pt>
                <c:pt idx="60">
                  <c:v>29.83</c:v>
                </c:pt>
                <c:pt idx="61">
                  <c:v>28.76</c:v>
                </c:pt>
                <c:pt idx="62">
                  <c:v>29.16</c:v>
                </c:pt>
                <c:pt idx="63">
                  <c:v>28.16</c:v>
                </c:pt>
                <c:pt idx="64">
                  <c:v>27.39</c:v>
                </c:pt>
                <c:pt idx="65">
                  <c:v>27.02</c:v>
                </c:pt>
                <c:pt idx="66">
                  <c:v>27.62</c:v>
                </c:pt>
                <c:pt idx="67">
                  <c:v>27.5</c:v>
                </c:pt>
                <c:pt idx="68">
                  <c:v>27.21</c:v>
                </c:pt>
                <c:pt idx="69">
                  <c:v>26.09</c:v>
                </c:pt>
                <c:pt idx="70">
                  <c:v>25.45</c:v>
                </c:pt>
                <c:pt idx="71">
                  <c:v>24.51</c:v>
                </c:pt>
                <c:pt idx="72">
                  <c:v>22.4</c:v>
                </c:pt>
                <c:pt idx="73">
                  <c:v>22.7</c:v>
                </c:pt>
                <c:pt idx="74">
                  <c:v>20.93</c:v>
                </c:pt>
                <c:pt idx="75">
                  <c:v>19.52</c:v>
                </c:pt>
                <c:pt idx="76">
                  <c:v>17.27</c:v>
                </c:pt>
                <c:pt idx="77">
                  <c:v>14.87</c:v>
                </c:pt>
                <c:pt idx="78">
                  <c:v>12.54</c:v>
                </c:pt>
                <c:pt idx="79">
                  <c:v>10.52</c:v>
                </c:pt>
                <c:pt idx="80">
                  <c:v>9.7899999999999991</c:v>
                </c:pt>
                <c:pt idx="81">
                  <c:v>8.69</c:v>
                </c:pt>
                <c:pt idx="82">
                  <c:v>6.99</c:v>
                </c:pt>
                <c:pt idx="83">
                  <c:v>5.48</c:v>
                </c:pt>
                <c:pt idx="84">
                  <c:v>4.97</c:v>
                </c:pt>
                <c:pt idx="85">
                  <c:v>4.3</c:v>
                </c:pt>
                <c:pt idx="86">
                  <c:v>3.82</c:v>
                </c:pt>
                <c:pt idx="87">
                  <c:v>3.62</c:v>
                </c:pt>
                <c:pt idx="88">
                  <c:v>3.07</c:v>
                </c:pt>
                <c:pt idx="89">
                  <c:v>2.4500000000000002</c:v>
                </c:pt>
                <c:pt idx="90">
                  <c:v>2.37</c:v>
                </c:pt>
                <c:pt idx="91">
                  <c:v>1.83</c:v>
                </c:pt>
                <c:pt idx="92">
                  <c:v>1.84</c:v>
                </c:pt>
                <c:pt idx="93">
                  <c:v>1.76</c:v>
                </c:pt>
                <c:pt idx="94">
                  <c:v>2.5299999999999998</c:v>
                </c:pt>
                <c:pt idx="95">
                  <c:v>2.58</c:v>
                </c:pt>
                <c:pt idx="96">
                  <c:v>2.58</c:v>
                </c:pt>
                <c:pt idx="97">
                  <c:v>2.38</c:v>
                </c:pt>
                <c:pt idx="98">
                  <c:v>2.33</c:v>
                </c:pt>
                <c:pt idx="99">
                  <c:v>2.73</c:v>
                </c:pt>
                <c:pt idx="100">
                  <c:v>2.9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3112-4AD7-8352-EDF45C7CFA47}"/>
            </c:ext>
          </c:extLst>
        </c:ser>
        <c:ser>
          <c:idx val="3"/>
          <c:order val="3"/>
          <c:tx>
            <c:strRef>
              <c:f>Tabelle1!$I$16</c:f>
              <c:strCache>
                <c:ptCount val="1"/>
                <c:pt idx="0">
                  <c:v>Ce</c:v>
                </c:pt>
              </c:strCache>
            </c:strRef>
          </c:tx>
          <c:spPr bwMode="auto">
            <a:prstGeom prst="rect">
              <a:avLst/>
            </a:prstGeom>
            <a:ln w="19050" cap="rnd">
              <a:solidFill>
                <a:srgbClr val="FF00FF"/>
              </a:solidFill>
              <a:round/>
            </a:ln>
            <a:effectLst/>
          </c:spPr>
          <c:marker>
            <c:symbol val="none"/>
          </c:marker>
          <c:xVal>
            <c:numRef>
              <c:f>Tabelle1!$D$17:$D$117</c:f>
              <c:numCache>
                <c:formatCode>General</c:formatCode>
                <c:ptCount val="101"/>
                <c:pt idx="1">
                  <c:v>0</c:v>
                </c:pt>
                <c:pt idx="2">
                  <c:v>9.6000000000000002E-2</c:v>
                </c:pt>
                <c:pt idx="3">
                  <c:v>0.20399999999999999</c:v>
                </c:pt>
                <c:pt idx="4">
                  <c:v>0.3</c:v>
                </c:pt>
                <c:pt idx="5">
                  <c:v>0.40799999999999997</c:v>
                </c:pt>
                <c:pt idx="6">
                  <c:v>0.504</c:v>
                </c:pt>
                <c:pt idx="7">
                  <c:v>0.6</c:v>
                </c:pt>
                <c:pt idx="8">
                  <c:v>0.70799999999999996</c:v>
                </c:pt>
                <c:pt idx="9">
                  <c:v>0.80300000000000005</c:v>
                </c:pt>
                <c:pt idx="10">
                  <c:v>0.91100000000000003</c:v>
                </c:pt>
                <c:pt idx="11">
                  <c:v>1.0069999999999999</c:v>
                </c:pt>
                <c:pt idx="12">
                  <c:v>1.103</c:v>
                </c:pt>
                <c:pt idx="13">
                  <c:v>1.2110000000000001</c:v>
                </c:pt>
                <c:pt idx="14">
                  <c:v>1.3069999999999999</c:v>
                </c:pt>
                <c:pt idx="15">
                  <c:v>1.415</c:v>
                </c:pt>
                <c:pt idx="16">
                  <c:v>1.51</c:v>
                </c:pt>
                <c:pt idx="17">
                  <c:v>1.6060000000000001</c:v>
                </c:pt>
                <c:pt idx="18">
                  <c:v>1.714</c:v>
                </c:pt>
                <c:pt idx="19">
                  <c:v>1.81</c:v>
                </c:pt>
                <c:pt idx="20">
                  <c:v>1.9059999999999999</c:v>
                </c:pt>
                <c:pt idx="21">
                  <c:v>2.0139999999999998</c:v>
                </c:pt>
                <c:pt idx="22">
                  <c:v>2.11</c:v>
                </c:pt>
                <c:pt idx="23">
                  <c:v>2.218</c:v>
                </c:pt>
                <c:pt idx="24">
                  <c:v>2.3130000000000002</c:v>
                </c:pt>
                <c:pt idx="25">
                  <c:v>2.4089999999999998</c:v>
                </c:pt>
                <c:pt idx="26">
                  <c:v>2.5169999999999999</c:v>
                </c:pt>
                <c:pt idx="27">
                  <c:v>2.613</c:v>
                </c:pt>
                <c:pt idx="28">
                  <c:v>2.7210000000000001</c:v>
                </c:pt>
                <c:pt idx="29">
                  <c:v>2.8170000000000002</c:v>
                </c:pt>
                <c:pt idx="30">
                  <c:v>2.9129999999999998</c:v>
                </c:pt>
                <c:pt idx="31">
                  <c:v>3.0209999999999999</c:v>
                </c:pt>
                <c:pt idx="32">
                  <c:v>3.1160000000000001</c:v>
                </c:pt>
                <c:pt idx="33">
                  <c:v>3.2240000000000002</c:v>
                </c:pt>
                <c:pt idx="34">
                  <c:v>3.32</c:v>
                </c:pt>
                <c:pt idx="35">
                  <c:v>3.4159999999999999</c:v>
                </c:pt>
                <c:pt idx="36">
                  <c:v>3.524</c:v>
                </c:pt>
                <c:pt idx="37">
                  <c:v>3.62</c:v>
                </c:pt>
                <c:pt idx="38">
                  <c:v>3.7280000000000002</c:v>
                </c:pt>
                <c:pt idx="39">
                  <c:v>3.8239999999999998</c:v>
                </c:pt>
                <c:pt idx="40">
                  <c:v>3.919</c:v>
                </c:pt>
                <c:pt idx="41">
                  <c:v>4.0270000000000001</c:v>
                </c:pt>
                <c:pt idx="42">
                  <c:v>4.1230000000000002</c:v>
                </c:pt>
                <c:pt idx="43">
                  <c:v>4.2309999999999999</c:v>
                </c:pt>
                <c:pt idx="44">
                  <c:v>4.327</c:v>
                </c:pt>
                <c:pt idx="45">
                  <c:v>4.423</c:v>
                </c:pt>
                <c:pt idx="46">
                  <c:v>4.5309999999999997</c:v>
                </c:pt>
                <c:pt idx="47">
                  <c:v>4.6269999999999998</c:v>
                </c:pt>
                <c:pt idx="48">
                  <c:v>4.734</c:v>
                </c:pt>
                <c:pt idx="49">
                  <c:v>4.83</c:v>
                </c:pt>
                <c:pt idx="50">
                  <c:v>4.9260000000000002</c:v>
                </c:pt>
                <c:pt idx="51">
                  <c:v>5.0339999999999998</c:v>
                </c:pt>
                <c:pt idx="52">
                  <c:v>5.13</c:v>
                </c:pt>
                <c:pt idx="53">
                  <c:v>5.226</c:v>
                </c:pt>
                <c:pt idx="54">
                  <c:v>5.3339999999999996</c:v>
                </c:pt>
                <c:pt idx="55">
                  <c:v>5.4290000000000003</c:v>
                </c:pt>
                <c:pt idx="56">
                  <c:v>5.5369999999999999</c:v>
                </c:pt>
                <c:pt idx="57">
                  <c:v>5.633</c:v>
                </c:pt>
                <c:pt idx="58">
                  <c:v>5.7290000000000001</c:v>
                </c:pt>
                <c:pt idx="59">
                  <c:v>5.8369999999999997</c:v>
                </c:pt>
                <c:pt idx="60">
                  <c:v>5.9329999999999998</c:v>
                </c:pt>
                <c:pt idx="61">
                  <c:v>6.0410000000000004</c:v>
                </c:pt>
                <c:pt idx="62">
                  <c:v>6.1369999999999996</c:v>
                </c:pt>
                <c:pt idx="63">
                  <c:v>6.2320000000000002</c:v>
                </c:pt>
                <c:pt idx="64">
                  <c:v>6.34</c:v>
                </c:pt>
                <c:pt idx="65">
                  <c:v>6.4359999999999999</c:v>
                </c:pt>
                <c:pt idx="66">
                  <c:v>6.5439999999999996</c:v>
                </c:pt>
                <c:pt idx="67">
                  <c:v>6.64</c:v>
                </c:pt>
                <c:pt idx="68">
                  <c:v>6.7359999999999998</c:v>
                </c:pt>
                <c:pt idx="69">
                  <c:v>6.8440000000000003</c:v>
                </c:pt>
                <c:pt idx="70">
                  <c:v>6.94</c:v>
                </c:pt>
                <c:pt idx="71">
                  <c:v>7.0469999999999997</c:v>
                </c:pt>
                <c:pt idx="72">
                  <c:v>7.1429999999999998</c:v>
                </c:pt>
                <c:pt idx="73">
                  <c:v>7.2389999999999999</c:v>
                </c:pt>
                <c:pt idx="74">
                  <c:v>7.3470000000000004</c:v>
                </c:pt>
                <c:pt idx="75">
                  <c:v>7.4429999999999996</c:v>
                </c:pt>
                <c:pt idx="76">
                  <c:v>7.5510000000000002</c:v>
                </c:pt>
                <c:pt idx="77">
                  <c:v>7.6470000000000002</c:v>
                </c:pt>
                <c:pt idx="78">
                  <c:v>7.7430000000000003</c:v>
                </c:pt>
                <c:pt idx="79">
                  <c:v>7.85</c:v>
                </c:pt>
                <c:pt idx="80">
                  <c:v>7.9459999999999997</c:v>
                </c:pt>
                <c:pt idx="81">
                  <c:v>8.0540000000000003</c:v>
                </c:pt>
                <c:pt idx="82">
                  <c:v>8.15</c:v>
                </c:pt>
                <c:pt idx="83">
                  <c:v>8.2460000000000004</c:v>
                </c:pt>
                <c:pt idx="84">
                  <c:v>8.3539999999999992</c:v>
                </c:pt>
                <c:pt idx="85">
                  <c:v>8.4499999999999993</c:v>
                </c:pt>
                <c:pt idx="86">
                  <c:v>8.5449999999999999</c:v>
                </c:pt>
                <c:pt idx="87">
                  <c:v>8.6530000000000005</c:v>
                </c:pt>
                <c:pt idx="88">
                  <c:v>8.7490000000000006</c:v>
                </c:pt>
                <c:pt idx="89">
                  <c:v>8.8569999999999993</c:v>
                </c:pt>
                <c:pt idx="90">
                  <c:v>8.9529999999999994</c:v>
                </c:pt>
                <c:pt idx="91">
                  <c:v>9.0489999999999995</c:v>
                </c:pt>
                <c:pt idx="92">
                  <c:v>9.157</c:v>
                </c:pt>
                <c:pt idx="93">
                  <c:v>9.2530000000000001</c:v>
                </c:pt>
                <c:pt idx="94">
                  <c:v>9.36</c:v>
                </c:pt>
                <c:pt idx="95">
                  <c:v>9.4559999999999995</c:v>
                </c:pt>
                <c:pt idx="96">
                  <c:v>9.5519999999999996</c:v>
                </c:pt>
                <c:pt idx="97">
                  <c:v>9.66</c:v>
                </c:pt>
                <c:pt idx="98">
                  <c:v>9.7560000000000002</c:v>
                </c:pt>
                <c:pt idx="99">
                  <c:v>9.8640000000000008</c:v>
                </c:pt>
                <c:pt idx="100">
                  <c:v>9.9600000000000009</c:v>
                </c:pt>
              </c:numCache>
            </c:numRef>
          </c:xVal>
          <c:yVal>
            <c:numRef>
              <c:f>Tabelle1!$I$17:$I$117</c:f>
              <c:numCache>
                <c:formatCode>General</c:formatCode>
                <c:ptCount val="101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1.04</c:v>
                </c:pt>
                <c:pt idx="7">
                  <c:v>1.01</c:v>
                </c:pt>
                <c:pt idx="8">
                  <c:v>1.26</c:v>
                </c:pt>
                <c:pt idx="9">
                  <c:v>0.98</c:v>
                </c:pt>
                <c:pt idx="10">
                  <c:v>0</c:v>
                </c:pt>
                <c:pt idx="11">
                  <c:v>2.35</c:v>
                </c:pt>
                <c:pt idx="12">
                  <c:v>41.48</c:v>
                </c:pt>
                <c:pt idx="13">
                  <c:v>38.659999999999997</c:v>
                </c:pt>
                <c:pt idx="14">
                  <c:v>38.86</c:v>
                </c:pt>
                <c:pt idx="15">
                  <c:v>41.3</c:v>
                </c:pt>
                <c:pt idx="16">
                  <c:v>39.57</c:v>
                </c:pt>
                <c:pt idx="17">
                  <c:v>39.51</c:v>
                </c:pt>
                <c:pt idx="18">
                  <c:v>38.36</c:v>
                </c:pt>
                <c:pt idx="19">
                  <c:v>39.950000000000003</c:v>
                </c:pt>
                <c:pt idx="20">
                  <c:v>38.799999999999997</c:v>
                </c:pt>
                <c:pt idx="21">
                  <c:v>38.909999999999997</c:v>
                </c:pt>
                <c:pt idx="22">
                  <c:v>36.51</c:v>
                </c:pt>
                <c:pt idx="23">
                  <c:v>33.840000000000003</c:v>
                </c:pt>
                <c:pt idx="24">
                  <c:v>32.799999999999997</c:v>
                </c:pt>
                <c:pt idx="25">
                  <c:v>31.11</c:v>
                </c:pt>
                <c:pt idx="26">
                  <c:v>33.94</c:v>
                </c:pt>
                <c:pt idx="27">
                  <c:v>34.35</c:v>
                </c:pt>
                <c:pt idx="28">
                  <c:v>34.58</c:v>
                </c:pt>
                <c:pt idx="29">
                  <c:v>33.020000000000003</c:v>
                </c:pt>
                <c:pt idx="30">
                  <c:v>33.1</c:v>
                </c:pt>
                <c:pt idx="31">
                  <c:v>32.520000000000003</c:v>
                </c:pt>
                <c:pt idx="32">
                  <c:v>33.130000000000003</c:v>
                </c:pt>
                <c:pt idx="33">
                  <c:v>32.380000000000003</c:v>
                </c:pt>
                <c:pt idx="34">
                  <c:v>31.74</c:v>
                </c:pt>
                <c:pt idx="35">
                  <c:v>29.85</c:v>
                </c:pt>
                <c:pt idx="36">
                  <c:v>35.17</c:v>
                </c:pt>
                <c:pt idx="37">
                  <c:v>34.409999999999997</c:v>
                </c:pt>
                <c:pt idx="38">
                  <c:v>32.25</c:v>
                </c:pt>
                <c:pt idx="39">
                  <c:v>32</c:v>
                </c:pt>
                <c:pt idx="40">
                  <c:v>30.68</c:v>
                </c:pt>
                <c:pt idx="41">
                  <c:v>28.63</c:v>
                </c:pt>
                <c:pt idx="42">
                  <c:v>25.33</c:v>
                </c:pt>
                <c:pt idx="43">
                  <c:v>23.21</c:v>
                </c:pt>
                <c:pt idx="44">
                  <c:v>21.67</c:v>
                </c:pt>
                <c:pt idx="45">
                  <c:v>17.87</c:v>
                </c:pt>
                <c:pt idx="46">
                  <c:v>18.170000000000002</c:v>
                </c:pt>
                <c:pt idx="47">
                  <c:v>16.850000000000001</c:v>
                </c:pt>
                <c:pt idx="48">
                  <c:v>15.2</c:v>
                </c:pt>
                <c:pt idx="49">
                  <c:v>12.8</c:v>
                </c:pt>
                <c:pt idx="50">
                  <c:v>12.38</c:v>
                </c:pt>
                <c:pt idx="51">
                  <c:v>11.62</c:v>
                </c:pt>
                <c:pt idx="52">
                  <c:v>10.91</c:v>
                </c:pt>
                <c:pt idx="53">
                  <c:v>9.0299999999999994</c:v>
                </c:pt>
                <c:pt idx="54">
                  <c:v>8.3699999999999992</c:v>
                </c:pt>
                <c:pt idx="55">
                  <c:v>8.4</c:v>
                </c:pt>
                <c:pt idx="56">
                  <c:v>8.4700000000000006</c:v>
                </c:pt>
                <c:pt idx="57">
                  <c:v>8.0299999999999994</c:v>
                </c:pt>
                <c:pt idx="58">
                  <c:v>8.17</c:v>
                </c:pt>
                <c:pt idx="59">
                  <c:v>8.4600000000000009</c:v>
                </c:pt>
                <c:pt idx="60">
                  <c:v>8.48</c:v>
                </c:pt>
                <c:pt idx="61">
                  <c:v>8.27</c:v>
                </c:pt>
                <c:pt idx="62">
                  <c:v>8.73</c:v>
                </c:pt>
                <c:pt idx="63">
                  <c:v>9.26</c:v>
                </c:pt>
                <c:pt idx="64">
                  <c:v>9.4</c:v>
                </c:pt>
                <c:pt idx="65">
                  <c:v>8.7899999999999991</c:v>
                </c:pt>
                <c:pt idx="66">
                  <c:v>8.74</c:v>
                </c:pt>
                <c:pt idx="67">
                  <c:v>9.06</c:v>
                </c:pt>
                <c:pt idx="68">
                  <c:v>9.42</c:v>
                </c:pt>
                <c:pt idx="69">
                  <c:v>9.89</c:v>
                </c:pt>
                <c:pt idx="70">
                  <c:v>10.17</c:v>
                </c:pt>
                <c:pt idx="71">
                  <c:v>11.28</c:v>
                </c:pt>
                <c:pt idx="72">
                  <c:v>12.93</c:v>
                </c:pt>
                <c:pt idx="73">
                  <c:v>13.55</c:v>
                </c:pt>
                <c:pt idx="74">
                  <c:v>16.03</c:v>
                </c:pt>
                <c:pt idx="75">
                  <c:v>17.18</c:v>
                </c:pt>
                <c:pt idx="76">
                  <c:v>19.45</c:v>
                </c:pt>
                <c:pt idx="77">
                  <c:v>22.15</c:v>
                </c:pt>
                <c:pt idx="78">
                  <c:v>24.85</c:v>
                </c:pt>
                <c:pt idx="79">
                  <c:v>27.91</c:v>
                </c:pt>
                <c:pt idx="80">
                  <c:v>28.72</c:v>
                </c:pt>
                <c:pt idx="81">
                  <c:v>29.53</c:v>
                </c:pt>
                <c:pt idx="82">
                  <c:v>32.69</c:v>
                </c:pt>
                <c:pt idx="83">
                  <c:v>33.42</c:v>
                </c:pt>
                <c:pt idx="84">
                  <c:v>35.6</c:v>
                </c:pt>
                <c:pt idx="85">
                  <c:v>33.76</c:v>
                </c:pt>
                <c:pt idx="86">
                  <c:v>34.39</c:v>
                </c:pt>
                <c:pt idx="87">
                  <c:v>34.39</c:v>
                </c:pt>
                <c:pt idx="88">
                  <c:v>35.39</c:v>
                </c:pt>
                <c:pt idx="89">
                  <c:v>33.520000000000003</c:v>
                </c:pt>
                <c:pt idx="90">
                  <c:v>34.86</c:v>
                </c:pt>
                <c:pt idx="91">
                  <c:v>36.380000000000003</c:v>
                </c:pt>
                <c:pt idx="92">
                  <c:v>36.28</c:v>
                </c:pt>
                <c:pt idx="93">
                  <c:v>36.409999999999997</c:v>
                </c:pt>
                <c:pt idx="94">
                  <c:v>35.69</c:v>
                </c:pt>
                <c:pt idx="95">
                  <c:v>35.78</c:v>
                </c:pt>
                <c:pt idx="96">
                  <c:v>34.130000000000003</c:v>
                </c:pt>
                <c:pt idx="97">
                  <c:v>35.78</c:v>
                </c:pt>
                <c:pt idx="98">
                  <c:v>35.979999999999997</c:v>
                </c:pt>
                <c:pt idx="99">
                  <c:v>35.65</c:v>
                </c:pt>
                <c:pt idx="100">
                  <c:v>35.14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3112-4AD7-8352-EDF45C7CFA47}"/>
            </c:ext>
          </c:extLst>
        </c:ser>
        <c:ser>
          <c:idx val="4"/>
          <c:order val="4"/>
          <c:tx>
            <c:strRef>
              <c:f>Tabelle1!$J$16</c:f>
              <c:strCache>
                <c:ptCount val="1"/>
                <c:pt idx="0">
                  <c:v>Gd</c:v>
                </c:pt>
              </c:strCache>
            </c:strRef>
          </c:tx>
          <c:spPr bwMode="auto">
            <a:prstGeom prst="rect">
              <a:avLst/>
            </a:prstGeom>
            <a:ln w="19050" cap="rnd">
              <a:solidFill>
                <a:srgbClr val="1DFF1D"/>
              </a:solidFill>
              <a:round/>
            </a:ln>
            <a:effectLst/>
          </c:spPr>
          <c:marker>
            <c:symbol val="none"/>
          </c:marker>
          <c:xVal>
            <c:numRef>
              <c:f>Tabelle1!$D$17:$D$117</c:f>
              <c:numCache>
                <c:formatCode>General</c:formatCode>
                <c:ptCount val="101"/>
                <c:pt idx="1">
                  <c:v>0</c:v>
                </c:pt>
                <c:pt idx="2">
                  <c:v>9.6000000000000002E-2</c:v>
                </c:pt>
                <c:pt idx="3">
                  <c:v>0.20399999999999999</c:v>
                </c:pt>
                <c:pt idx="4">
                  <c:v>0.3</c:v>
                </c:pt>
                <c:pt idx="5">
                  <c:v>0.40799999999999997</c:v>
                </c:pt>
                <c:pt idx="6">
                  <c:v>0.504</c:v>
                </c:pt>
                <c:pt idx="7">
                  <c:v>0.6</c:v>
                </c:pt>
                <c:pt idx="8">
                  <c:v>0.70799999999999996</c:v>
                </c:pt>
                <c:pt idx="9">
                  <c:v>0.80300000000000005</c:v>
                </c:pt>
                <c:pt idx="10">
                  <c:v>0.91100000000000003</c:v>
                </c:pt>
                <c:pt idx="11">
                  <c:v>1.0069999999999999</c:v>
                </c:pt>
                <c:pt idx="12">
                  <c:v>1.103</c:v>
                </c:pt>
                <c:pt idx="13">
                  <c:v>1.2110000000000001</c:v>
                </c:pt>
                <c:pt idx="14">
                  <c:v>1.3069999999999999</c:v>
                </c:pt>
                <c:pt idx="15">
                  <c:v>1.415</c:v>
                </c:pt>
                <c:pt idx="16">
                  <c:v>1.51</c:v>
                </c:pt>
                <c:pt idx="17">
                  <c:v>1.6060000000000001</c:v>
                </c:pt>
                <c:pt idx="18">
                  <c:v>1.714</c:v>
                </c:pt>
                <c:pt idx="19">
                  <c:v>1.81</c:v>
                </c:pt>
                <c:pt idx="20">
                  <c:v>1.9059999999999999</c:v>
                </c:pt>
                <c:pt idx="21">
                  <c:v>2.0139999999999998</c:v>
                </c:pt>
                <c:pt idx="22">
                  <c:v>2.11</c:v>
                </c:pt>
                <c:pt idx="23">
                  <c:v>2.218</c:v>
                </c:pt>
                <c:pt idx="24">
                  <c:v>2.3130000000000002</c:v>
                </c:pt>
                <c:pt idx="25">
                  <c:v>2.4089999999999998</c:v>
                </c:pt>
                <c:pt idx="26">
                  <c:v>2.5169999999999999</c:v>
                </c:pt>
                <c:pt idx="27">
                  <c:v>2.613</c:v>
                </c:pt>
                <c:pt idx="28">
                  <c:v>2.7210000000000001</c:v>
                </c:pt>
                <c:pt idx="29">
                  <c:v>2.8170000000000002</c:v>
                </c:pt>
                <c:pt idx="30">
                  <c:v>2.9129999999999998</c:v>
                </c:pt>
                <c:pt idx="31">
                  <c:v>3.0209999999999999</c:v>
                </c:pt>
                <c:pt idx="32">
                  <c:v>3.1160000000000001</c:v>
                </c:pt>
                <c:pt idx="33">
                  <c:v>3.2240000000000002</c:v>
                </c:pt>
                <c:pt idx="34">
                  <c:v>3.32</c:v>
                </c:pt>
                <c:pt idx="35">
                  <c:v>3.4159999999999999</c:v>
                </c:pt>
                <c:pt idx="36">
                  <c:v>3.524</c:v>
                </c:pt>
                <c:pt idx="37">
                  <c:v>3.62</c:v>
                </c:pt>
                <c:pt idx="38">
                  <c:v>3.7280000000000002</c:v>
                </c:pt>
                <c:pt idx="39">
                  <c:v>3.8239999999999998</c:v>
                </c:pt>
                <c:pt idx="40">
                  <c:v>3.919</c:v>
                </c:pt>
                <c:pt idx="41">
                  <c:v>4.0270000000000001</c:v>
                </c:pt>
                <c:pt idx="42">
                  <c:v>4.1230000000000002</c:v>
                </c:pt>
                <c:pt idx="43">
                  <c:v>4.2309999999999999</c:v>
                </c:pt>
                <c:pt idx="44">
                  <c:v>4.327</c:v>
                </c:pt>
                <c:pt idx="45">
                  <c:v>4.423</c:v>
                </c:pt>
                <c:pt idx="46">
                  <c:v>4.5309999999999997</c:v>
                </c:pt>
                <c:pt idx="47">
                  <c:v>4.6269999999999998</c:v>
                </c:pt>
                <c:pt idx="48">
                  <c:v>4.734</c:v>
                </c:pt>
                <c:pt idx="49">
                  <c:v>4.83</c:v>
                </c:pt>
                <c:pt idx="50">
                  <c:v>4.9260000000000002</c:v>
                </c:pt>
                <c:pt idx="51">
                  <c:v>5.0339999999999998</c:v>
                </c:pt>
                <c:pt idx="52">
                  <c:v>5.13</c:v>
                </c:pt>
                <c:pt idx="53">
                  <c:v>5.226</c:v>
                </c:pt>
                <c:pt idx="54">
                  <c:v>5.3339999999999996</c:v>
                </c:pt>
                <c:pt idx="55">
                  <c:v>5.4290000000000003</c:v>
                </c:pt>
                <c:pt idx="56">
                  <c:v>5.5369999999999999</c:v>
                </c:pt>
                <c:pt idx="57">
                  <c:v>5.633</c:v>
                </c:pt>
                <c:pt idx="58">
                  <c:v>5.7290000000000001</c:v>
                </c:pt>
                <c:pt idx="59">
                  <c:v>5.8369999999999997</c:v>
                </c:pt>
                <c:pt idx="60">
                  <c:v>5.9329999999999998</c:v>
                </c:pt>
                <c:pt idx="61">
                  <c:v>6.0410000000000004</c:v>
                </c:pt>
                <c:pt idx="62">
                  <c:v>6.1369999999999996</c:v>
                </c:pt>
                <c:pt idx="63">
                  <c:v>6.2320000000000002</c:v>
                </c:pt>
                <c:pt idx="64">
                  <c:v>6.34</c:v>
                </c:pt>
                <c:pt idx="65">
                  <c:v>6.4359999999999999</c:v>
                </c:pt>
                <c:pt idx="66">
                  <c:v>6.5439999999999996</c:v>
                </c:pt>
                <c:pt idx="67">
                  <c:v>6.64</c:v>
                </c:pt>
                <c:pt idx="68">
                  <c:v>6.7359999999999998</c:v>
                </c:pt>
                <c:pt idx="69">
                  <c:v>6.8440000000000003</c:v>
                </c:pt>
                <c:pt idx="70">
                  <c:v>6.94</c:v>
                </c:pt>
                <c:pt idx="71">
                  <c:v>7.0469999999999997</c:v>
                </c:pt>
                <c:pt idx="72">
                  <c:v>7.1429999999999998</c:v>
                </c:pt>
                <c:pt idx="73">
                  <c:v>7.2389999999999999</c:v>
                </c:pt>
                <c:pt idx="74">
                  <c:v>7.3470000000000004</c:v>
                </c:pt>
                <c:pt idx="75">
                  <c:v>7.4429999999999996</c:v>
                </c:pt>
                <c:pt idx="76">
                  <c:v>7.5510000000000002</c:v>
                </c:pt>
                <c:pt idx="77">
                  <c:v>7.6470000000000002</c:v>
                </c:pt>
                <c:pt idx="78">
                  <c:v>7.7430000000000003</c:v>
                </c:pt>
                <c:pt idx="79">
                  <c:v>7.85</c:v>
                </c:pt>
                <c:pt idx="80">
                  <c:v>7.9459999999999997</c:v>
                </c:pt>
                <c:pt idx="81">
                  <c:v>8.0540000000000003</c:v>
                </c:pt>
                <c:pt idx="82">
                  <c:v>8.15</c:v>
                </c:pt>
                <c:pt idx="83">
                  <c:v>8.2460000000000004</c:v>
                </c:pt>
                <c:pt idx="84">
                  <c:v>8.3539999999999992</c:v>
                </c:pt>
                <c:pt idx="85">
                  <c:v>8.4499999999999993</c:v>
                </c:pt>
                <c:pt idx="86">
                  <c:v>8.5449999999999999</c:v>
                </c:pt>
                <c:pt idx="87">
                  <c:v>8.6530000000000005</c:v>
                </c:pt>
                <c:pt idx="88">
                  <c:v>8.7490000000000006</c:v>
                </c:pt>
                <c:pt idx="89">
                  <c:v>8.8569999999999993</c:v>
                </c:pt>
                <c:pt idx="90">
                  <c:v>8.9529999999999994</c:v>
                </c:pt>
                <c:pt idx="91">
                  <c:v>9.0489999999999995</c:v>
                </c:pt>
                <c:pt idx="92">
                  <c:v>9.157</c:v>
                </c:pt>
                <c:pt idx="93">
                  <c:v>9.2530000000000001</c:v>
                </c:pt>
                <c:pt idx="94">
                  <c:v>9.36</c:v>
                </c:pt>
                <c:pt idx="95">
                  <c:v>9.4559999999999995</c:v>
                </c:pt>
                <c:pt idx="96">
                  <c:v>9.5519999999999996</c:v>
                </c:pt>
                <c:pt idx="97">
                  <c:v>9.66</c:v>
                </c:pt>
                <c:pt idx="98">
                  <c:v>9.7560000000000002</c:v>
                </c:pt>
                <c:pt idx="99">
                  <c:v>9.8640000000000008</c:v>
                </c:pt>
                <c:pt idx="100">
                  <c:v>9.9600000000000009</c:v>
                </c:pt>
              </c:numCache>
            </c:numRef>
          </c:xVal>
          <c:yVal>
            <c:numRef>
              <c:f>Tabelle1!$J$17:$J$117</c:f>
              <c:numCache>
                <c:formatCode>General</c:formatCode>
                <c:ptCount val="101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4.5</c:v>
                </c:pt>
                <c:pt idx="13">
                  <c:v>3.92</c:v>
                </c:pt>
                <c:pt idx="14">
                  <c:v>4.2300000000000004</c:v>
                </c:pt>
                <c:pt idx="15">
                  <c:v>4.53</c:v>
                </c:pt>
                <c:pt idx="16">
                  <c:v>4.43</c:v>
                </c:pt>
                <c:pt idx="17">
                  <c:v>4.17</c:v>
                </c:pt>
                <c:pt idx="18">
                  <c:v>4.4000000000000004</c:v>
                </c:pt>
                <c:pt idx="19">
                  <c:v>4.2699999999999996</c:v>
                </c:pt>
                <c:pt idx="20">
                  <c:v>3.88</c:v>
                </c:pt>
                <c:pt idx="21">
                  <c:v>4.18</c:v>
                </c:pt>
                <c:pt idx="22">
                  <c:v>3.71</c:v>
                </c:pt>
                <c:pt idx="23">
                  <c:v>3.08</c:v>
                </c:pt>
                <c:pt idx="24">
                  <c:v>2.93</c:v>
                </c:pt>
                <c:pt idx="25">
                  <c:v>2.94</c:v>
                </c:pt>
                <c:pt idx="26">
                  <c:v>3.09</c:v>
                </c:pt>
                <c:pt idx="27">
                  <c:v>3.23</c:v>
                </c:pt>
                <c:pt idx="28">
                  <c:v>3.25</c:v>
                </c:pt>
                <c:pt idx="29">
                  <c:v>3.27</c:v>
                </c:pt>
                <c:pt idx="30">
                  <c:v>3.12</c:v>
                </c:pt>
                <c:pt idx="31">
                  <c:v>3.22</c:v>
                </c:pt>
                <c:pt idx="32">
                  <c:v>3.44</c:v>
                </c:pt>
                <c:pt idx="33">
                  <c:v>3.45</c:v>
                </c:pt>
                <c:pt idx="34">
                  <c:v>3.16</c:v>
                </c:pt>
                <c:pt idx="35">
                  <c:v>3.18</c:v>
                </c:pt>
                <c:pt idx="36">
                  <c:v>4.3</c:v>
                </c:pt>
                <c:pt idx="37">
                  <c:v>3.99</c:v>
                </c:pt>
                <c:pt idx="38">
                  <c:v>4.21</c:v>
                </c:pt>
                <c:pt idx="39">
                  <c:v>3.93</c:v>
                </c:pt>
                <c:pt idx="40">
                  <c:v>3.71</c:v>
                </c:pt>
                <c:pt idx="41">
                  <c:v>3.45</c:v>
                </c:pt>
                <c:pt idx="42">
                  <c:v>3.93</c:v>
                </c:pt>
                <c:pt idx="43">
                  <c:v>3.93</c:v>
                </c:pt>
                <c:pt idx="44">
                  <c:v>3.95</c:v>
                </c:pt>
                <c:pt idx="45">
                  <c:v>4.34</c:v>
                </c:pt>
                <c:pt idx="46">
                  <c:v>4.42</c:v>
                </c:pt>
                <c:pt idx="47">
                  <c:v>3.93</c:v>
                </c:pt>
                <c:pt idx="48">
                  <c:v>3.86</c:v>
                </c:pt>
                <c:pt idx="49">
                  <c:v>3.26</c:v>
                </c:pt>
                <c:pt idx="50">
                  <c:v>3.26</c:v>
                </c:pt>
                <c:pt idx="51">
                  <c:v>3.23</c:v>
                </c:pt>
                <c:pt idx="52">
                  <c:v>3.48</c:v>
                </c:pt>
                <c:pt idx="53">
                  <c:v>2.39</c:v>
                </c:pt>
                <c:pt idx="54">
                  <c:v>2.29</c:v>
                </c:pt>
                <c:pt idx="55">
                  <c:v>2.2000000000000002</c:v>
                </c:pt>
                <c:pt idx="56">
                  <c:v>1.95</c:v>
                </c:pt>
                <c:pt idx="57">
                  <c:v>2.0099999999999998</c:v>
                </c:pt>
                <c:pt idx="58">
                  <c:v>1.91</c:v>
                </c:pt>
                <c:pt idx="59">
                  <c:v>2.12</c:v>
                </c:pt>
                <c:pt idx="60">
                  <c:v>2.1</c:v>
                </c:pt>
                <c:pt idx="61">
                  <c:v>2.02</c:v>
                </c:pt>
                <c:pt idx="62">
                  <c:v>2.19</c:v>
                </c:pt>
                <c:pt idx="63">
                  <c:v>2.93</c:v>
                </c:pt>
                <c:pt idx="64">
                  <c:v>2.95</c:v>
                </c:pt>
                <c:pt idx="65">
                  <c:v>2.67</c:v>
                </c:pt>
                <c:pt idx="66">
                  <c:v>2.42</c:v>
                </c:pt>
                <c:pt idx="67">
                  <c:v>2.4</c:v>
                </c:pt>
                <c:pt idx="68">
                  <c:v>2.81</c:v>
                </c:pt>
                <c:pt idx="69">
                  <c:v>3.13</c:v>
                </c:pt>
                <c:pt idx="70">
                  <c:v>3.27</c:v>
                </c:pt>
                <c:pt idx="71">
                  <c:v>4.0599999999999996</c:v>
                </c:pt>
                <c:pt idx="72">
                  <c:v>4.7300000000000004</c:v>
                </c:pt>
                <c:pt idx="73">
                  <c:v>4.91</c:v>
                </c:pt>
                <c:pt idx="74">
                  <c:v>4.8899999999999997</c:v>
                </c:pt>
                <c:pt idx="75">
                  <c:v>5.09</c:v>
                </c:pt>
                <c:pt idx="76">
                  <c:v>5.1100000000000003</c:v>
                </c:pt>
                <c:pt idx="77">
                  <c:v>4.93</c:v>
                </c:pt>
                <c:pt idx="78">
                  <c:v>4.68</c:v>
                </c:pt>
                <c:pt idx="79">
                  <c:v>4.3099999999999996</c:v>
                </c:pt>
                <c:pt idx="80">
                  <c:v>4.3499999999999996</c:v>
                </c:pt>
                <c:pt idx="81">
                  <c:v>4.0199999999999996</c:v>
                </c:pt>
                <c:pt idx="82">
                  <c:v>4.4000000000000004</c:v>
                </c:pt>
                <c:pt idx="83">
                  <c:v>4.5</c:v>
                </c:pt>
                <c:pt idx="84">
                  <c:v>4.79</c:v>
                </c:pt>
                <c:pt idx="85">
                  <c:v>4.84</c:v>
                </c:pt>
                <c:pt idx="86">
                  <c:v>4.76</c:v>
                </c:pt>
                <c:pt idx="87">
                  <c:v>4.6500000000000004</c:v>
                </c:pt>
                <c:pt idx="88">
                  <c:v>4.3600000000000003</c:v>
                </c:pt>
                <c:pt idx="89">
                  <c:v>4.2300000000000004</c:v>
                </c:pt>
                <c:pt idx="90">
                  <c:v>4.1900000000000004</c:v>
                </c:pt>
                <c:pt idx="91">
                  <c:v>4.68</c:v>
                </c:pt>
                <c:pt idx="92">
                  <c:v>4.5999999999999996</c:v>
                </c:pt>
                <c:pt idx="93">
                  <c:v>4.84</c:v>
                </c:pt>
                <c:pt idx="94">
                  <c:v>4.59</c:v>
                </c:pt>
                <c:pt idx="95">
                  <c:v>4.16</c:v>
                </c:pt>
                <c:pt idx="96">
                  <c:v>4.46</c:v>
                </c:pt>
                <c:pt idx="97">
                  <c:v>4.54</c:v>
                </c:pt>
                <c:pt idx="98">
                  <c:v>4.49</c:v>
                </c:pt>
                <c:pt idx="99">
                  <c:v>4.0999999999999996</c:v>
                </c:pt>
                <c:pt idx="100">
                  <c:v>4.1100000000000003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3112-4AD7-8352-EDF45C7CFA47}"/>
            </c:ext>
          </c:extLst>
        </c:ser>
        <c:ser>
          <c:idx val="5"/>
          <c:order val="5"/>
          <c:tx>
            <c:strRef>
              <c:f>Tabelle1!$K$16</c:f>
              <c:strCache>
                <c:ptCount val="1"/>
                <c:pt idx="0">
                  <c:v>Pt</c:v>
                </c:pt>
              </c:strCache>
            </c:strRef>
          </c:tx>
          <c:spPr bwMode="auto">
            <a:prstGeom prst="rect">
              <a:avLst/>
            </a:prstGeom>
            <a:ln w="19050" cap="rnd">
              <a:solidFill>
                <a:srgbClr val="D3D3D3">
                  <a:alpha val="69804"/>
                </a:srgbClr>
              </a:solidFill>
              <a:round/>
            </a:ln>
            <a:effectLst/>
          </c:spPr>
          <c:marker>
            <c:symbol val="none"/>
          </c:marker>
          <c:xVal>
            <c:numRef>
              <c:f>Tabelle1!$D$17:$D$117</c:f>
              <c:numCache>
                <c:formatCode>General</c:formatCode>
                <c:ptCount val="101"/>
                <c:pt idx="1">
                  <c:v>0</c:v>
                </c:pt>
                <c:pt idx="2">
                  <c:v>9.6000000000000002E-2</c:v>
                </c:pt>
                <c:pt idx="3">
                  <c:v>0.20399999999999999</c:v>
                </c:pt>
                <c:pt idx="4">
                  <c:v>0.3</c:v>
                </c:pt>
                <c:pt idx="5">
                  <c:v>0.40799999999999997</c:v>
                </c:pt>
                <c:pt idx="6">
                  <c:v>0.504</c:v>
                </c:pt>
                <c:pt idx="7">
                  <c:v>0.6</c:v>
                </c:pt>
                <c:pt idx="8">
                  <c:v>0.70799999999999996</c:v>
                </c:pt>
                <c:pt idx="9">
                  <c:v>0.80300000000000005</c:v>
                </c:pt>
                <c:pt idx="10">
                  <c:v>0.91100000000000003</c:v>
                </c:pt>
                <c:pt idx="11">
                  <c:v>1.0069999999999999</c:v>
                </c:pt>
                <c:pt idx="12">
                  <c:v>1.103</c:v>
                </c:pt>
                <c:pt idx="13">
                  <c:v>1.2110000000000001</c:v>
                </c:pt>
                <c:pt idx="14">
                  <c:v>1.3069999999999999</c:v>
                </c:pt>
                <c:pt idx="15">
                  <c:v>1.415</c:v>
                </c:pt>
                <c:pt idx="16">
                  <c:v>1.51</c:v>
                </c:pt>
                <c:pt idx="17">
                  <c:v>1.6060000000000001</c:v>
                </c:pt>
                <c:pt idx="18">
                  <c:v>1.714</c:v>
                </c:pt>
                <c:pt idx="19">
                  <c:v>1.81</c:v>
                </c:pt>
                <c:pt idx="20">
                  <c:v>1.9059999999999999</c:v>
                </c:pt>
                <c:pt idx="21">
                  <c:v>2.0139999999999998</c:v>
                </c:pt>
                <c:pt idx="22">
                  <c:v>2.11</c:v>
                </c:pt>
                <c:pt idx="23">
                  <c:v>2.218</c:v>
                </c:pt>
                <c:pt idx="24">
                  <c:v>2.3130000000000002</c:v>
                </c:pt>
                <c:pt idx="25">
                  <c:v>2.4089999999999998</c:v>
                </c:pt>
                <c:pt idx="26">
                  <c:v>2.5169999999999999</c:v>
                </c:pt>
                <c:pt idx="27">
                  <c:v>2.613</c:v>
                </c:pt>
                <c:pt idx="28">
                  <c:v>2.7210000000000001</c:v>
                </c:pt>
                <c:pt idx="29">
                  <c:v>2.8170000000000002</c:v>
                </c:pt>
                <c:pt idx="30">
                  <c:v>2.9129999999999998</c:v>
                </c:pt>
                <c:pt idx="31">
                  <c:v>3.0209999999999999</c:v>
                </c:pt>
                <c:pt idx="32">
                  <c:v>3.1160000000000001</c:v>
                </c:pt>
                <c:pt idx="33">
                  <c:v>3.2240000000000002</c:v>
                </c:pt>
                <c:pt idx="34">
                  <c:v>3.32</c:v>
                </c:pt>
                <c:pt idx="35">
                  <c:v>3.4159999999999999</c:v>
                </c:pt>
                <c:pt idx="36">
                  <c:v>3.524</c:v>
                </c:pt>
                <c:pt idx="37">
                  <c:v>3.62</c:v>
                </c:pt>
                <c:pt idx="38">
                  <c:v>3.7280000000000002</c:v>
                </c:pt>
                <c:pt idx="39">
                  <c:v>3.8239999999999998</c:v>
                </c:pt>
                <c:pt idx="40">
                  <c:v>3.919</c:v>
                </c:pt>
                <c:pt idx="41">
                  <c:v>4.0270000000000001</c:v>
                </c:pt>
                <c:pt idx="42">
                  <c:v>4.1230000000000002</c:v>
                </c:pt>
                <c:pt idx="43">
                  <c:v>4.2309999999999999</c:v>
                </c:pt>
                <c:pt idx="44">
                  <c:v>4.327</c:v>
                </c:pt>
                <c:pt idx="45">
                  <c:v>4.423</c:v>
                </c:pt>
                <c:pt idx="46">
                  <c:v>4.5309999999999997</c:v>
                </c:pt>
                <c:pt idx="47">
                  <c:v>4.6269999999999998</c:v>
                </c:pt>
                <c:pt idx="48">
                  <c:v>4.734</c:v>
                </c:pt>
                <c:pt idx="49">
                  <c:v>4.83</c:v>
                </c:pt>
                <c:pt idx="50">
                  <c:v>4.9260000000000002</c:v>
                </c:pt>
                <c:pt idx="51">
                  <c:v>5.0339999999999998</c:v>
                </c:pt>
                <c:pt idx="52">
                  <c:v>5.13</c:v>
                </c:pt>
                <c:pt idx="53">
                  <c:v>5.226</c:v>
                </c:pt>
                <c:pt idx="54">
                  <c:v>5.3339999999999996</c:v>
                </c:pt>
                <c:pt idx="55">
                  <c:v>5.4290000000000003</c:v>
                </c:pt>
                <c:pt idx="56">
                  <c:v>5.5369999999999999</c:v>
                </c:pt>
                <c:pt idx="57">
                  <c:v>5.633</c:v>
                </c:pt>
                <c:pt idx="58">
                  <c:v>5.7290000000000001</c:v>
                </c:pt>
                <c:pt idx="59">
                  <c:v>5.8369999999999997</c:v>
                </c:pt>
                <c:pt idx="60">
                  <c:v>5.9329999999999998</c:v>
                </c:pt>
                <c:pt idx="61">
                  <c:v>6.0410000000000004</c:v>
                </c:pt>
                <c:pt idx="62">
                  <c:v>6.1369999999999996</c:v>
                </c:pt>
                <c:pt idx="63">
                  <c:v>6.2320000000000002</c:v>
                </c:pt>
                <c:pt idx="64">
                  <c:v>6.34</c:v>
                </c:pt>
                <c:pt idx="65">
                  <c:v>6.4359999999999999</c:v>
                </c:pt>
                <c:pt idx="66">
                  <c:v>6.5439999999999996</c:v>
                </c:pt>
                <c:pt idx="67">
                  <c:v>6.64</c:v>
                </c:pt>
                <c:pt idx="68">
                  <c:v>6.7359999999999998</c:v>
                </c:pt>
                <c:pt idx="69">
                  <c:v>6.8440000000000003</c:v>
                </c:pt>
                <c:pt idx="70">
                  <c:v>6.94</c:v>
                </c:pt>
                <c:pt idx="71">
                  <c:v>7.0469999999999997</c:v>
                </c:pt>
                <c:pt idx="72">
                  <c:v>7.1429999999999998</c:v>
                </c:pt>
                <c:pt idx="73">
                  <c:v>7.2389999999999999</c:v>
                </c:pt>
                <c:pt idx="74">
                  <c:v>7.3470000000000004</c:v>
                </c:pt>
                <c:pt idx="75">
                  <c:v>7.4429999999999996</c:v>
                </c:pt>
                <c:pt idx="76">
                  <c:v>7.5510000000000002</c:v>
                </c:pt>
                <c:pt idx="77">
                  <c:v>7.6470000000000002</c:v>
                </c:pt>
                <c:pt idx="78">
                  <c:v>7.7430000000000003</c:v>
                </c:pt>
                <c:pt idx="79">
                  <c:v>7.85</c:v>
                </c:pt>
                <c:pt idx="80">
                  <c:v>7.9459999999999997</c:v>
                </c:pt>
                <c:pt idx="81">
                  <c:v>8.0540000000000003</c:v>
                </c:pt>
                <c:pt idx="82">
                  <c:v>8.15</c:v>
                </c:pt>
                <c:pt idx="83">
                  <c:v>8.2460000000000004</c:v>
                </c:pt>
                <c:pt idx="84">
                  <c:v>8.3539999999999992</c:v>
                </c:pt>
                <c:pt idx="85">
                  <c:v>8.4499999999999993</c:v>
                </c:pt>
                <c:pt idx="86">
                  <c:v>8.5449999999999999</c:v>
                </c:pt>
                <c:pt idx="87">
                  <c:v>8.6530000000000005</c:v>
                </c:pt>
                <c:pt idx="88">
                  <c:v>8.7490000000000006</c:v>
                </c:pt>
                <c:pt idx="89">
                  <c:v>8.8569999999999993</c:v>
                </c:pt>
                <c:pt idx="90">
                  <c:v>8.9529999999999994</c:v>
                </c:pt>
                <c:pt idx="91">
                  <c:v>9.0489999999999995</c:v>
                </c:pt>
                <c:pt idx="92">
                  <c:v>9.157</c:v>
                </c:pt>
                <c:pt idx="93">
                  <c:v>9.2530000000000001</c:v>
                </c:pt>
                <c:pt idx="94">
                  <c:v>9.36</c:v>
                </c:pt>
                <c:pt idx="95">
                  <c:v>9.4559999999999995</c:v>
                </c:pt>
                <c:pt idx="96">
                  <c:v>9.5519999999999996</c:v>
                </c:pt>
                <c:pt idx="97">
                  <c:v>9.66</c:v>
                </c:pt>
                <c:pt idx="98">
                  <c:v>9.7560000000000002</c:v>
                </c:pt>
                <c:pt idx="99">
                  <c:v>9.8640000000000008</c:v>
                </c:pt>
                <c:pt idx="100">
                  <c:v>9.9600000000000009</c:v>
                </c:pt>
              </c:numCache>
            </c:numRef>
          </c:xVal>
          <c:yVal>
            <c:numRef>
              <c:f>Tabelle1!$K$17:$K$117</c:f>
              <c:numCache>
                <c:formatCode>General</c:formatCode>
                <c:ptCount val="101"/>
                <c:pt idx="1">
                  <c:v>88.87</c:v>
                </c:pt>
                <c:pt idx="2">
                  <c:v>85.22</c:v>
                </c:pt>
                <c:pt idx="3">
                  <c:v>83.61</c:v>
                </c:pt>
                <c:pt idx="4">
                  <c:v>82</c:v>
                </c:pt>
                <c:pt idx="5">
                  <c:v>84.54</c:v>
                </c:pt>
                <c:pt idx="6">
                  <c:v>85.6</c:v>
                </c:pt>
                <c:pt idx="7">
                  <c:v>84.1</c:v>
                </c:pt>
                <c:pt idx="8">
                  <c:v>79.28</c:v>
                </c:pt>
                <c:pt idx="9">
                  <c:v>83.07</c:v>
                </c:pt>
                <c:pt idx="10">
                  <c:v>80.61</c:v>
                </c:pt>
                <c:pt idx="11">
                  <c:v>77.290000000000006</c:v>
                </c:pt>
                <c:pt idx="12">
                  <c:v>3.63</c:v>
                </c:pt>
                <c:pt idx="13">
                  <c:v>3.45</c:v>
                </c:pt>
                <c:pt idx="14">
                  <c:v>3.66</c:v>
                </c:pt>
                <c:pt idx="15">
                  <c:v>2.27</c:v>
                </c:pt>
                <c:pt idx="16">
                  <c:v>3.19</c:v>
                </c:pt>
                <c:pt idx="17">
                  <c:v>3.25</c:v>
                </c:pt>
                <c:pt idx="18">
                  <c:v>3.6</c:v>
                </c:pt>
                <c:pt idx="19">
                  <c:v>1.67</c:v>
                </c:pt>
                <c:pt idx="20">
                  <c:v>2.65</c:v>
                </c:pt>
                <c:pt idx="21">
                  <c:v>1.59</c:v>
                </c:pt>
                <c:pt idx="22">
                  <c:v>3.24</c:v>
                </c:pt>
                <c:pt idx="23">
                  <c:v>2.38</c:v>
                </c:pt>
                <c:pt idx="24">
                  <c:v>2.99</c:v>
                </c:pt>
                <c:pt idx="25">
                  <c:v>4.42</c:v>
                </c:pt>
                <c:pt idx="26">
                  <c:v>1.79</c:v>
                </c:pt>
                <c:pt idx="27">
                  <c:v>1.66</c:v>
                </c:pt>
                <c:pt idx="28">
                  <c:v>1.51</c:v>
                </c:pt>
                <c:pt idx="29">
                  <c:v>2.85</c:v>
                </c:pt>
                <c:pt idx="30">
                  <c:v>3.93</c:v>
                </c:pt>
                <c:pt idx="31">
                  <c:v>2.61</c:v>
                </c:pt>
                <c:pt idx="32">
                  <c:v>3.49</c:v>
                </c:pt>
                <c:pt idx="33">
                  <c:v>3</c:v>
                </c:pt>
                <c:pt idx="34">
                  <c:v>3.31</c:v>
                </c:pt>
                <c:pt idx="35">
                  <c:v>3.74</c:v>
                </c:pt>
                <c:pt idx="36">
                  <c:v>2.4900000000000002</c:v>
                </c:pt>
                <c:pt idx="37">
                  <c:v>2.29</c:v>
                </c:pt>
                <c:pt idx="38">
                  <c:v>3.79</c:v>
                </c:pt>
                <c:pt idx="39">
                  <c:v>3.66</c:v>
                </c:pt>
                <c:pt idx="40">
                  <c:v>3.92</c:v>
                </c:pt>
                <c:pt idx="41">
                  <c:v>3.87</c:v>
                </c:pt>
                <c:pt idx="42">
                  <c:v>1.87</c:v>
                </c:pt>
                <c:pt idx="43">
                  <c:v>2.1</c:v>
                </c:pt>
                <c:pt idx="44">
                  <c:v>3.04</c:v>
                </c:pt>
                <c:pt idx="45">
                  <c:v>3.26</c:v>
                </c:pt>
                <c:pt idx="46">
                  <c:v>1.94</c:v>
                </c:pt>
                <c:pt idx="47">
                  <c:v>3.22</c:v>
                </c:pt>
                <c:pt idx="48">
                  <c:v>1.96</c:v>
                </c:pt>
                <c:pt idx="49">
                  <c:v>3.2</c:v>
                </c:pt>
                <c:pt idx="50">
                  <c:v>1.07</c:v>
                </c:pt>
                <c:pt idx="51">
                  <c:v>2.95</c:v>
                </c:pt>
                <c:pt idx="52">
                  <c:v>2.74</c:v>
                </c:pt>
                <c:pt idx="53">
                  <c:v>2.71</c:v>
                </c:pt>
                <c:pt idx="54">
                  <c:v>3.05</c:v>
                </c:pt>
                <c:pt idx="55">
                  <c:v>2.77</c:v>
                </c:pt>
                <c:pt idx="56">
                  <c:v>3.27</c:v>
                </c:pt>
                <c:pt idx="57">
                  <c:v>2.81</c:v>
                </c:pt>
                <c:pt idx="58">
                  <c:v>4.24</c:v>
                </c:pt>
                <c:pt idx="59">
                  <c:v>3.44</c:v>
                </c:pt>
                <c:pt idx="60">
                  <c:v>4.0199999999999996</c:v>
                </c:pt>
                <c:pt idx="61">
                  <c:v>4.24</c:v>
                </c:pt>
                <c:pt idx="62">
                  <c:v>2.62</c:v>
                </c:pt>
                <c:pt idx="63">
                  <c:v>3.54</c:v>
                </c:pt>
                <c:pt idx="64">
                  <c:v>3.7</c:v>
                </c:pt>
                <c:pt idx="65">
                  <c:v>4.01</c:v>
                </c:pt>
                <c:pt idx="66">
                  <c:v>3.43</c:v>
                </c:pt>
                <c:pt idx="67">
                  <c:v>3.7</c:v>
                </c:pt>
                <c:pt idx="68">
                  <c:v>2.5099999999999998</c:v>
                </c:pt>
                <c:pt idx="69">
                  <c:v>3.09</c:v>
                </c:pt>
                <c:pt idx="70">
                  <c:v>4.76</c:v>
                </c:pt>
                <c:pt idx="71">
                  <c:v>4.0199999999999996</c:v>
                </c:pt>
                <c:pt idx="72">
                  <c:v>4.34</c:v>
                </c:pt>
                <c:pt idx="73">
                  <c:v>3.18</c:v>
                </c:pt>
                <c:pt idx="74">
                  <c:v>3.64</c:v>
                </c:pt>
                <c:pt idx="75">
                  <c:v>4.0999999999999996</c:v>
                </c:pt>
                <c:pt idx="76">
                  <c:v>4.21</c:v>
                </c:pt>
                <c:pt idx="77">
                  <c:v>4.3600000000000003</c:v>
                </c:pt>
                <c:pt idx="78">
                  <c:v>5.57</c:v>
                </c:pt>
                <c:pt idx="79">
                  <c:v>4.32</c:v>
                </c:pt>
                <c:pt idx="80">
                  <c:v>4.7300000000000004</c:v>
                </c:pt>
                <c:pt idx="81">
                  <c:v>5.36</c:v>
                </c:pt>
                <c:pt idx="82">
                  <c:v>5.51</c:v>
                </c:pt>
                <c:pt idx="83">
                  <c:v>4.8499999999999996</c:v>
                </c:pt>
                <c:pt idx="84">
                  <c:v>3.01</c:v>
                </c:pt>
                <c:pt idx="85">
                  <c:v>4.8899999999999997</c:v>
                </c:pt>
                <c:pt idx="86">
                  <c:v>5.01</c:v>
                </c:pt>
                <c:pt idx="87">
                  <c:v>5.89</c:v>
                </c:pt>
                <c:pt idx="88">
                  <c:v>5.21</c:v>
                </c:pt>
                <c:pt idx="89">
                  <c:v>6.55</c:v>
                </c:pt>
                <c:pt idx="90">
                  <c:v>5.27</c:v>
                </c:pt>
                <c:pt idx="91">
                  <c:v>5.6</c:v>
                </c:pt>
                <c:pt idx="92">
                  <c:v>5.57</c:v>
                </c:pt>
                <c:pt idx="93">
                  <c:v>5.81</c:v>
                </c:pt>
                <c:pt idx="94">
                  <c:v>6.02</c:v>
                </c:pt>
                <c:pt idx="95">
                  <c:v>5.79</c:v>
                </c:pt>
                <c:pt idx="96">
                  <c:v>5.78</c:v>
                </c:pt>
                <c:pt idx="97">
                  <c:v>5.71</c:v>
                </c:pt>
                <c:pt idx="98">
                  <c:v>4.92</c:v>
                </c:pt>
                <c:pt idx="99">
                  <c:v>5.66</c:v>
                </c:pt>
                <c:pt idx="100">
                  <c:v>6.53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3112-4AD7-8352-EDF45C7CFA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01990600"/>
        <c:axId val="515393008"/>
      </c:scatterChart>
      <c:valAx>
        <c:axId val="501990600"/>
        <c:scaling>
          <c:orientation val="minMax"/>
          <c:max val="10"/>
        </c:scaling>
        <c:delete val="1"/>
        <c:axPos val="b"/>
        <c:numFmt formatCode="General" sourceLinked="1"/>
        <c:majorTickMark val="out"/>
        <c:minorTickMark val="none"/>
        <c:tickLblPos val="nextTo"/>
        <c:crossAx val="515393008"/>
        <c:crosses val="autoZero"/>
        <c:crossBetween val="midCat"/>
      </c:valAx>
      <c:valAx>
        <c:axId val="51539300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solidFill>
                      <a:sysClr val="windowText" lastClr="000000"/>
                    </a:solidFill>
                  </a:rPr>
                  <a:t>At%</a:t>
                </a:r>
                <a:endParaRPr lang="en-US"/>
              </a:p>
            </c:rich>
          </c:tx>
          <c:overlay val="0"/>
          <c:spPr>
            <a:prstGeom prst="rect">
              <a:avLst/>
            </a:prstGeom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out"/>
        <c:minorTickMark val="none"/>
        <c:tickLblPos val="nextTo"/>
        <c:spPr bwMode="auto">
          <a:prstGeom prst="rect">
            <a:avLst/>
          </a:prstGeom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01990600"/>
        <c:crosses val="autoZero"/>
        <c:crossBetween val="midCat"/>
      </c:valAx>
      <c:spPr>
        <a:prstGeom prst="rect">
          <a:avLst/>
        </a:prstGeom>
        <a:noFill/>
        <a:ln>
          <a:noFill/>
        </a:ln>
        <a:effectLst/>
      </c:spPr>
    </c:plotArea>
    <c:plotVisOnly val="1"/>
    <c:dispBlanksAs val="gap"/>
    <c:showDLblsOverMax val="0"/>
  </c:chart>
  <c:spPr bwMode="auto">
    <a:xfrm>
      <a:off x="839416" y="2492896"/>
      <a:ext cx="3960769" cy="2721726"/>
    </a:xfrm>
    <a:prstGeom prst="rect">
      <a:avLst/>
    </a:prstGeom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60703798166887"/>
          <c:y val="3.1019462934847686E-2"/>
          <c:w val="0.76150649665792136"/>
          <c:h val="0.82363064150178567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'4520 Site1'!$C$1</c:f>
              <c:strCache>
                <c:ptCount val="1"/>
                <c:pt idx="0">
                  <c:v>Gd At%</c:v>
                </c:pt>
              </c:strCache>
            </c:strRef>
          </c:tx>
          <c:spPr bwMode="auto">
            <a:prstGeom prst="rect">
              <a:avLst/>
            </a:prstGeom>
            <a:ln w="19050" cap="rnd">
              <a:solidFill>
                <a:srgbClr val="1DFF1D"/>
              </a:solidFill>
              <a:round/>
            </a:ln>
            <a:effectLst/>
          </c:spPr>
          <c:marker>
            <c:symbol val="none"/>
          </c:marker>
          <c:xVal>
            <c:numRef>
              <c:f>'4520 Site1'!$B$2:$B$51</c:f>
              <c:numCache>
                <c:formatCode>General</c:formatCode>
                <c:ptCount val="50"/>
                <c:pt idx="0">
                  <c:v>0.13723694847332199</c:v>
                </c:pt>
                <c:pt idx="1">
                  <c:v>0.68618474236660498</c:v>
                </c:pt>
                <c:pt idx="2">
                  <c:v>1.2351325362598899</c:v>
                </c:pt>
                <c:pt idx="3">
                  <c:v>1.78408033015317</c:v>
                </c:pt>
                <c:pt idx="4">
                  <c:v>2.3330281240464501</c:v>
                </c:pt>
                <c:pt idx="5">
                  <c:v>2.8819759179397302</c:v>
                </c:pt>
                <c:pt idx="6">
                  <c:v>3.43092371183302</c:v>
                </c:pt>
                <c:pt idx="7">
                  <c:v>3.9798715057263001</c:v>
                </c:pt>
                <c:pt idx="8">
                  <c:v>4.5288192996195802</c:v>
                </c:pt>
                <c:pt idx="9">
                  <c:v>5.0777670935128603</c:v>
                </c:pt>
                <c:pt idx="10">
                  <c:v>5.6267148874061501</c:v>
                </c:pt>
                <c:pt idx="11">
                  <c:v>6.1756626812994302</c:v>
                </c:pt>
                <c:pt idx="12">
                  <c:v>6.7246104751927103</c:v>
                </c:pt>
                <c:pt idx="13">
                  <c:v>7.2735582690859903</c:v>
                </c:pt>
                <c:pt idx="14">
                  <c:v>7.8225060629792802</c:v>
                </c:pt>
                <c:pt idx="15">
                  <c:v>8.37145385687257</c:v>
                </c:pt>
                <c:pt idx="16">
                  <c:v>8.9204016507658395</c:v>
                </c:pt>
                <c:pt idx="17">
                  <c:v>9.4693494446591302</c:v>
                </c:pt>
                <c:pt idx="18">
                  <c:v>10.0182972385524</c:v>
                </c:pt>
                <c:pt idx="19">
                  <c:v>10.567245032445699</c:v>
                </c:pt>
                <c:pt idx="20">
                  <c:v>11.116192826339001</c:v>
                </c:pt>
                <c:pt idx="21">
                  <c:v>11.6651406202323</c:v>
                </c:pt>
                <c:pt idx="22">
                  <c:v>12.2140884141255</c:v>
                </c:pt>
                <c:pt idx="23">
                  <c:v>12.7630362080188</c:v>
                </c:pt>
                <c:pt idx="24">
                  <c:v>13.3119840019121</c:v>
                </c:pt>
                <c:pt idx="25">
                  <c:v>13.860931795805399</c:v>
                </c:pt>
                <c:pt idx="26">
                  <c:v>14.409879589698701</c:v>
                </c:pt>
                <c:pt idx="27">
                  <c:v>14.958827383592</c:v>
                </c:pt>
                <c:pt idx="28">
                  <c:v>15.5077751774852</c:v>
                </c:pt>
                <c:pt idx="29">
                  <c:v>16.056722971378498</c:v>
                </c:pt>
                <c:pt idx="30">
                  <c:v>16.6056707652718</c:v>
                </c:pt>
                <c:pt idx="31">
                  <c:v>17.154618559165101</c:v>
                </c:pt>
                <c:pt idx="32">
                  <c:v>17.703566353058399</c:v>
                </c:pt>
                <c:pt idx="33">
                  <c:v>18.2525141469517</c:v>
                </c:pt>
                <c:pt idx="34">
                  <c:v>18.801461940844899</c:v>
                </c:pt>
                <c:pt idx="35">
                  <c:v>19.3504097347382</c:v>
                </c:pt>
                <c:pt idx="36">
                  <c:v>19.899357528631501</c:v>
                </c:pt>
                <c:pt idx="37">
                  <c:v>20.448305322524799</c:v>
                </c:pt>
                <c:pt idx="38">
                  <c:v>20.997253116418101</c:v>
                </c:pt>
                <c:pt idx="39">
                  <c:v>21.546200910311299</c:v>
                </c:pt>
                <c:pt idx="40">
                  <c:v>22.0951487042046</c:v>
                </c:pt>
                <c:pt idx="41">
                  <c:v>22.644096498097898</c:v>
                </c:pt>
                <c:pt idx="42">
                  <c:v>23.1930442919912</c:v>
                </c:pt>
                <c:pt idx="43">
                  <c:v>23.741992085884501</c:v>
                </c:pt>
                <c:pt idx="44">
                  <c:v>24.290939879777799</c:v>
                </c:pt>
                <c:pt idx="45">
                  <c:v>24.839887673671001</c:v>
                </c:pt>
                <c:pt idx="46">
                  <c:v>25.388835467564299</c:v>
                </c:pt>
                <c:pt idx="47">
                  <c:v>25.9377832614576</c:v>
                </c:pt>
                <c:pt idx="48">
                  <c:v>26.486731055350901</c:v>
                </c:pt>
                <c:pt idx="49">
                  <c:v>27.035678849244199</c:v>
                </c:pt>
              </c:numCache>
            </c:numRef>
          </c:xVal>
          <c:yVal>
            <c:numRef>
              <c:f>'4520 Site1'!$C$2:$C$51</c:f>
              <c:numCache>
                <c:formatCode>General</c:formatCode>
                <c:ptCount val="50"/>
                <c:pt idx="0">
                  <c:v>2.9058269999999999</c:v>
                </c:pt>
                <c:pt idx="1">
                  <c:v>2.8982109999999999</c:v>
                </c:pt>
                <c:pt idx="2">
                  <c:v>2.8472810000000002</c:v>
                </c:pt>
                <c:pt idx="3">
                  <c:v>2.8006449999999998</c:v>
                </c:pt>
                <c:pt idx="4">
                  <c:v>2.878212</c:v>
                </c:pt>
                <c:pt idx="5">
                  <c:v>2.1075840000000001</c:v>
                </c:pt>
                <c:pt idx="6">
                  <c:v>1.443235</c:v>
                </c:pt>
                <c:pt idx="7">
                  <c:v>0.71321199999999996</c:v>
                </c:pt>
                <c:pt idx="8">
                  <c:v>0.34867500000000001</c:v>
                </c:pt>
                <c:pt idx="9">
                  <c:v>0.1134912</c:v>
                </c:pt>
                <c:pt idx="10">
                  <c:v>7.5395779999999996E-2</c:v>
                </c:pt>
                <c:pt idx="11">
                  <c:v>6.829201E-2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2.1413109999999999E-3</c:v>
                </c:pt>
                <c:pt idx="35">
                  <c:v>2.230442E-3</c:v>
                </c:pt>
                <c:pt idx="36">
                  <c:v>0</c:v>
                </c:pt>
                <c:pt idx="37">
                  <c:v>2.0922699999999999E-2</c:v>
                </c:pt>
                <c:pt idx="38">
                  <c:v>0</c:v>
                </c:pt>
                <c:pt idx="39">
                  <c:v>1.3796070000000001E-2</c:v>
                </c:pt>
                <c:pt idx="40">
                  <c:v>0.37016189999999999</c:v>
                </c:pt>
                <c:pt idx="41">
                  <c:v>0.98461290000000001</c:v>
                </c:pt>
                <c:pt idx="42">
                  <c:v>1.834954</c:v>
                </c:pt>
                <c:pt idx="43">
                  <c:v>2.7957130000000001</c:v>
                </c:pt>
                <c:pt idx="44">
                  <c:v>3.0132029999999999</c:v>
                </c:pt>
                <c:pt idx="45">
                  <c:v>3.0341969999999998</c:v>
                </c:pt>
                <c:pt idx="46">
                  <c:v>1.8244689999999999</c:v>
                </c:pt>
                <c:pt idx="47">
                  <c:v>3.1497999999999999</c:v>
                </c:pt>
                <c:pt idx="48">
                  <c:v>3.0822799999999999</c:v>
                </c:pt>
                <c:pt idx="49">
                  <c:v>3.0215369999999999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B2E2-429C-A6CF-E00B7BDA576B}"/>
            </c:ext>
          </c:extLst>
        </c:ser>
        <c:ser>
          <c:idx val="1"/>
          <c:order val="1"/>
          <c:tx>
            <c:v>O At%</c:v>
          </c:tx>
          <c:spPr bwMode="auto">
            <a:prstGeom prst="rect">
              <a:avLst/>
            </a:prstGeom>
            <a:ln w="19050" cap="rnd">
              <a:solidFill>
                <a:srgbClr val="00FFFF"/>
              </a:solidFill>
              <a:round/>
            </a:ln>
            <a:effectLst/>
          </c:spPr>
          <c:marker>
            <c:symbol val="none"/>
          </c:marker>
          <c:xVal>
            <c:numRef>
              <c:f>'4520 Site1'!$B$2:$B$51</c:f>
              <c:numCache>
                <c:formatCode>General</c:formatCode>
                <c:ptCount val="50"/>
                <c:pt idx="0">
                  <c:v>0.13723694847332199</c:v>
                </c:pt>
                <c:pt idx="1">
                  <c:v>0.68618474236660498</c:v>
                </c:pt>
                <c:pt idx="2">
                  <c:v>1.2351325362598899</c:v>
                </c:pt>
                <c:pt idx="3">
                  <c:v>1.78408033015317</c:v>
                </c:pt>
                <c:pt idx="4">
                  <c:v>2.3330281240464501</c:v>
                </c:pt>
                <c:pt idx="5">
                  <c:v>2.8819759179397302</c:v>
                </c:pt>
                <c:pt idx="6">
                  <c:v>3.43092371183302</c:v>
                </c:pt>
                <c:pt idx="7">
                  <c:v>3.9798715057263001</c:v>
                </c:pt>
                <c:pt idx="8">
                  <c:v>4.5288192996195802</c:v>
                </c:pt>
                <c:pt idx="9">
                  <c:v>5.0777670935128603</c:v>
                </c:pt>
                <c:pt idx="10">
                  <c:v>5.6267148874061501</c:v>
                </c:pt>
                <c:pt idx="11">
                  <c:v>6.1756626812994302</c:v>
                </c:pt>
                <c:pt idx="12">
                  <c:v>6.7246104751927103</c:v>
                </c:pt>
                <c:pt idx="13">
                  <c:v>7.2735582690859903</c:v>
                </c:pt>
                <c:pt idx="14">
                  <c:v>7.8225060629792802</c:v>
                </c:pt>
                <c:pt idx="15">
                  <c:v>8.37145385687257</c:v>
                </c:pt>
                <c:pt idx="16">
                  <c:v>8.9204016507658395</c:v>
                </c:pt>
                <c:pt idx="17">
                  <c:v>9.4693494446591302</c:v>
                </c:pt>
                <c:pt idx="18">
                  <c:v>10.0182972385524</c:v>
                </c:pt>
                <c:pt idx="19">
                  <c:v>10.567245032445699</c:v>
                </c:pt>
                <c:pt idx="20">
                  <c:v>11.116192826339001</c:v>
                </c:pt>
                <c:pt idx="21">
                  <c:v>11.6651406202323</c:v>
                </c:pt>
                <c:pt idx="22">
                  <c:v>12.2140884141255</c:v>
                </c:pt>
                <c:pt idx="23">
                  <c:v>12.7630362080188</c:v>
                </c:pt>
                <c:pt idx="24">
                  <c:v>13.3119840019121</c:v>
                </c:pt>
                <c:pt idx="25">
                  <c:v>13.860931795805399</c:v>
                </c:pt>
                <c:pt idx="26">
                  <c:v>14.409879589698701</c:v>
                </c:pt>
                <c:pt idx="27">
                  <c:v>14.958827383592</c:v>
                </c:pt>
                <c:pt idx="28">
                  <c:v>15.5077751774852</c:v>
                </c:pt>
                <c:pt idx="29">
                  <c:v>16.056722971378498</c:v>
                </c:pt>
                <c:pt idx="30">
                  <c:v>16.6056707652718</c:v>
                </c:pt>
                <c:pt idx="31">
                  <c:v>17.154618559165101</c:v>
                </c:pt>
                <c:pt idx="32">
                  <c:v>17.703566353058399</c:v>
                </c:pt>
                <c:pt idx="33">
                  <c:v>18.2525141469517</c:v>
                </c:pt>
                <c:pt idx="34">
                  <c:v>18.801461940844899</c:v>
                </c:pt>
                <c:pt idx="35">
                  <c:v>19.3504097347382</c:v>
                </c:pt>
                <c:pt idx="36">
                  <c:v>19.899357528631501</c:v>
                </c:pt>
                <c:pt idx="37">
                  <c:v>20.448305322524799</c:v>
                </c:pt>
                <c:pt idx="38">
                  <c:v>20.997253116418101</c:v>
                </c:pt>
                <c:pt idx="39">
                  <c:v>21.546200910311299</c:v>
                </c:pt>
                <c:pt idx="40">
                  <c:v>22.0951487042046</c:v>
                </c:pt>
                <c:pt idx="41">
                  <c:v>22.644096498097898</c:v>
                </c:pt>
                <c:pt idx="42">
                  <c:v>23.1930442919912</c:v>
                </c:pt>
                <c:pt idx="43">
                  <c:v>23.741992085884501</c:v>
                </c:pt>
                <c:pt idx="44">
                  <c:v>24.290939879777799</c:v>
                </c:pt>
                <c:pt idx="45">
                  <c:v>24.839887673671001</c:v>
                </c:pt>
                <c:pt idx="46">
                  <c:v>25.388835467564299</c:v>
                </c:pt>
                <c:pt idx="47">
                  <c:v>25.9377832614576</c:v>
                </c:pt>
                <c:pt idx="48">
                  <c:v>26.486731055350901</c:v>
                </c:pt>
                <c:pt idx="49">
                  <c:v>27.035678849244199</c:v>
                </c:pt>
              </c:numCache>
            </c:numRef>
          </c:xVal>
          <c:yVal>
            <c:numRef>
              <c:f>'4520 Site1'!$D$2:$D$51</c:f>
              <c:numCache>
                <c:formatCode>General</c:formatCode>
                <c:ptCount val="50"/>
                <c:pt idx="0">
                  <c:v>67.822620000000001</c:v>
                </c:pt>
                <c:pt idx="1">
                  <c:v>67.832499999999996</c:v>
                </c:pt>
                <c:pt idx="2">
                  <c:v>67.544489999999996</c:v>
                </c:pt>
                <c:pt idx="3">
                  <c:v>67.048240000000007</c:v>
                </c:pt>
                <c:pt idx="4">
                  <c:v>66.296390000000002</c:v>
                </c:pt>
                <c:pt idx="5">
                  <c:v>65.072199999999995</c:v>
                </c:pt>
                <c:pt idx="6">
                  <c:v>65.260769999999994</c:v>
                </c:pt>
                <c:pt idx="7">
                  <c:v>64.983029999999999</c:v>
                </c:pt>
                <c:pt idx="8">
                  <c:v>65.264169999999993</c:v>
                </c:pt>
                <c:pt idx="9">
                  <c:v>65.433329999999998</c:v>
                </c:pt>
                <c:pt idx="10">
                  <c:v>65.605760000000004</c:v>
                </c:pt>
                <c:pt idx="11">
                  <c:v>65.492180000000005</c:v>
                </c:pt>
                <c:pt idx="12">
                  <c:v>65.750789999999995</c:v>
                </c:pt>
                <c:pt idx="13">
                  <c:v>65.573189999999997</c:v>
                </c:pt>
                <c:pt idx="14">
                  <c:v>65.610079999999996</c:v>
                </c:pt>
                <c:pt idx="15">
                  <c:v>65.643199999999993</c:v>
                </c:pt>
                <c:pt idx="16">
                  <c:v>65.491029999999995</c:v>
                </c:pt>
                <c:pt idx="17">
                  <c:v>65.663759999999996</c:v>
                </c:pt>
                <c:pt idx="18">
                  <c:v>65.133139999999997</c:v>
                </c:pt>
                <c:pt idx="19">
                  <c:v>65.616560000000007</c:v>
                </c:pt>
                <c:pt idx="20">
                  <c:v>65.28107</c:v>
                </c:pt>
                <c:pt idx="21">
                  <c:v>65.247410000000002</c:v>
                </c:pt>
                <c:pt idx="22">
                  <c:v>65.873909999999995</c:v>
                </c:pt>
                <c:pt idx="23">
                  <c:v>65.551720000000003</c:v>
                </c:pt>
                <c:pt idx="24">
                  <c:v>65.850840000000005</c:v>
                </c:pt>
                <c:pt idx="25">
                  <c:v>65.269289999999998</c:v>
                </c:pt>
                <c:pt idx="26">
                  <c:v>65.72072</c:v>
                </c:pt>
                <c:pt idx="27">
                  <c:v>65.995800000000003</c:v>
                </c:pt>
                <c:pt idx="28">
                  <c:v>65.45335</c:v>
                </c:pt>
                <c:pt idx="29">
                  <c:v>65.633170000000007</c:v>
                </c:pt>
                <c:pt idx="30">
                  <c:v>65.783739999999995</c:v>
                </c:pt>
                <c:pt idx="31">
                  <c:v>65.818439999999995</c:v>
                </c:pt>
                <c:pt idx="32">
                  <c:v>65.584819999999993</c:v>
                </c:pt>
                <c:pt idx="33">
                  <c:v>65.19623</c:v>
                </c:pt>
                <c:pt idx="34">
                  <c:v>65.280169999999998</c:v>
                </c:pt>
                <c:pt idx="35">
                  <c:v>65.829539999999994</c:v>
                </c:pt>
                <c:pt idx="36">
                  <c:v>65.772930000000002</c:v>
                </c:pt>
                <c:pt idx="37">
                  <c:v>65.430980000000005</c:v>
                </c:pt>
                <c:pt idx="38">
                  <c:v>65.607280000000003</c:v>
                </c:pt>
                <c:pt idx="39">
                  <c:v>65.428669999999997</c:v>
                </c:pt>
                <c:pt idx="40">
                  <c:v>65.407179999999997</c:v>
                </c:pt>
                <c:pt idx="41">
                  <c:v>65.223330000000004</c:v>
                </c:pt>
                <c:pt idx="42">
                  <c:v>64.62379</c:v>
                </c:pt>
                <c:pt idx="43">
                  <c:v>65.037109999999998</c:v>
                </c:pt>
                <c:pt idx="44">
                  <c:v>66.688929999999999</c:v>
                </c:pt>
                <c:pt idx="45">
                  <c:v>67.165589999999995</c:v>
                </c:pt>
                <c:pt idx="46">
                  <c:v>72.113309999999998</c:v>
                </c:pt>
                <c:pt idx="47">
                  <c:v>67.914839999999998</c:v>
                </c:pt>
                <c:pt idx="48">
                  <c:v>67.679280000000006</c:v>
                </c:pt>
                <c:pt idx="49">
                  <c:v>68.099990000000005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B2E2-429C-A6CF-E00B7BDA576B}"/>
            </c:ext>
          </c:extLst>
        </c:ser>
        <c:ser>
          <c:idx val="2"/>
          <c:order val="2"/>
          <c:tx>
            <c:v>Y At%</c:v>
          </c:tx>
          <c:spPr bwMode="auto">
            <a:prstGeom prst="rect">
              <a:avLst/>
            </a:prstGeom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'4520 Site1'!$B$2:$B$51</c:f>
              <c:numCache>
                <c:formatCode>General</c:formatCode>
                <c:ptCount val="50"/>
                <c:pt idx="0">
                  <c:v>0.13723694847332199</c:v>
                </c:pt>
                <c:pt idx="1">
                  <c:v>0.68618474236660498</c:v>
                </c:pt>
                <c:pt idx="2">
                  <c:v>1.2351325362598899</c:v>
                </c:pt>
                <c:pt idx="3">
                  <c:v>1.78408033015317</c:v>
                </c:pt>
                <c:pt idx="4">
                  <c:v>2.3330281240464501</c:v>
                </c:pt>
                <c:pt idx="5">
                  <c:v>2.8819759179397302</c:v>
                </c:pt>
                <c:pt idx="6">
                  <c:v>3.43092371183302</c:v>
                </c:pt>
                <c:pt idx="7">
                  <c:v>3.9798715057263001</c:v>
                </c:pt>
                <c:pt idx="8">
                  <c:v>4.5288192996195802</c:v>
                </c:pt>
                <c:pt idx="9">
                  <c:v>5.0777670935128603</c:v>
                </c:pt>
                <c:pt idx="10">
                  <c:v>5.6267148874061501</c:v>
                </c:pt>
                <c:pt idx="11">
                  <c:v>6.1756626812994302</c:v>
                </c:pt>
                <c:pt idx="12">
                  <c:v>6.7246104751927103</c:v>
                </c:pt>
                <c:pt idx="13">
                  <c:v>7.2735582690859903</c:v>
                </c:pt>
                <c:pt idx="14">
                  <c:v>7.8225060629792802</c:v>
                </c:pt>
                <c:pt idx="15">
                  <c:v>8.37145385687257</c:v>
                </c:pt>
                <c:pt idx="16">
                  <c:v>8.9204016507658395</c:v>
                </c:pt>
                <c:pt idx="17">
                  <c:v>9.4693494446591302</c:v>
                </c:pt>
                <c:pt idx="18">
                  <c:v>10.0182972385524</c:v>
                </c:pt>
                <c:pt idx="19">
                  <c:v>10.567245032445699</c:v>
                </c:pt>
                <c:pt idx="20">
                  <c:v>11.116192826339001</c:v>
                </c:pt>
                <c:pt idx="21">
                  <c:v>11.6651406202323</c:v>
                </c:pt>
                <c:pt idx="22">
                  <c:v>12.2140884141255</c:v>
                </c:pt>
                <c:pt idx="23">
                  <c:v>12.7630362080188</c:v>
                </c:pt>
                <c:pt idx="24">
                  <c:v>13.3119840019121</c:v>
                </c:pt>
                <c:pt idx="25">
                  <c:v>13.860931795805399</c:v>
                </c:pt>
                <c:pt idx="26">
                  <c:v>14.409879589698701</c:v>
                </c:pt>
                <c:pt idx="27">
                  <c:v>14.958827383592</c:v>
                </c:pt>
                <c:pt idx="28">
                  <c:v>15.5077751774852</c:v>
                </c:pt>
                <c:pt idx="29">
                  <c:v>16.056722971378498</c:v>
                </c:pt>
                <c:pt idx="30">
                  <c:v>16.6056707652718</c:v>
                </c:pt>
                <c:pt idx="31">
                  <c:v>17.154618559165101</c:v>
                </c:pt>
                <c:pt idx="32">
                  <c:v>17.703566353058399</c:v>
                </c:pt>
                <c:pt idx="33">
                  <c:v>18.2525141469517</c:v>
                </c:pt>
                <c:pt idx="34">
                  <c:v>18.801461940844899</c:v>
                </c:pt>
                <c:pt idx="35">
                  <c:v>19.3504097347382</c:v>
                </c:pt>
                <c:pt idx="36">
                  <c:v>19.899357528631501</c:v>
                </c:pt>
                <c:pt idx="37">
                  <c:v>20.448305322524799</c:v>
                </c:pt>
                <c:pt idx="38">
                  <c:v>20.997253116418101</c:v>
                </c:pt>
                <c:pt idx="39">
                  <c:v>21.546200910311299</c:v>
                </c:pt>
                <c:pt idx="40">
                  <c:v>22.0951487042046</c:v>
                </c:pt>
                <c:pt idx="41">
                  <c:v>22.644096498097898</c:v>
                </c:pt>
                <c:pt idx="42">
                  <c:v>23.1930442919912</c:v>
                </c:pt>
                <c:pt idx="43">
                  <c:v>23.741992085884501</c:v>
                </c:pt>
                <c:pt idx="44">
                  <c:v>24.290939879777799</c:v>
                </c:pt>
                <c:pt idx="45">
                  <c:v>24.839887673671001</c:v>
                </c:pt>
                <c:pt idx="46">
                  <c:v>25.388835467564299</c:v>
                </c:pt>
                <c:pt idx="47">
                  <c:v>25.9377832614576</c:v>
                </c:pt>
                <c:pt idx="48">
                  <c:v>26.486731055350901</c:v>
                </c:pt>
                <c:pt idx="49">
                  <c:v>27.035678849244199</c:v>
                </c:pt>
              </c:numCache>
            </c:numRef>
          </c:xVal>
          <c:yVal>
            <c:numRef>
              <c:f>'4520 Site1'!$E$2:$E$51</c:f>
              <c:numCache>
                <c:formatCode>General</c:formatCode>
                <c:ptCount val="50"/>
                <c:pt idx="0">
                  <c:v>0.1033939</c:v>
                </c:pt>
                <c:pt idx="1">
                  <c:v>0.30695240000000001</c:v>
                </c:pt>
                <c:pt idx="2">
                  <c:v>0.41154439999999998</c:v>
                </c:pt>
                <c:pt idx="3">
                  <c:v>1.1520060000000001</c:v>
                </c:pt>
                <c:pt idx="4">
                  <c:v>2.3600539999999999</c:v>
                </c:pt>
                <c:pt idx="5">
                  <c:v>6.0247489999999999</c:v>
                </c:pt>
                <c:pt idx="6">
                  <c:v>7.2872260000000004</c:v>
                </c:pt>
                <c:pt idx="7">
                  <c:v>8.2879760000000005</c:v>
                </c:pt>
                <c:pt idx="8">
                  <c:v>8.4471139999999991</c:v>
                </c:pt>
                <c:pt idx="9">
                  <c:v>8.3499809999999997</c:v>
                </c:pt>
                <c:pt idx="10">
                  <c:v>8.2825310000000005</c:v>
                </c:pt>
                <c:pt idx="11">
                  <c:v>8.5668760000000006</c:v>
                </c:pt>
                <c:pt idx="12">
                  <c:v>8.4747640000000004</c:v>
                </c:pt>
                <c:pt idx="13">
                  <c:v>8.4094160000000002</c:v>
                </c:pt>
                <c:pt idx="14">
                  <c:v>8.3478560000000002</c:v>
                </c:pt>
                <c:pt idx="15">
                  <c:v>8.5081550000000004</c:v>
                </c:pt>
                <c:pt idx="16">
                  <c:v>8.5626730000000002</c:v>
                </c:pt>
                <c:pt idx="17">
                  <c:v>8.7397930000000006</c:v>
                </c:pt>
                <c:pt idx="18">
                  <c:v>8.8730810000000009</c:v>
                </c:pt>
                <c:pt idx="19">
                  <c:v>8.5778390000000009</c:v>
                </c:pt>
                <c:pt idx="20">
                  <c:v>8.6019620000000003</c:v>
                </c:pt>
                <c:pt idx="21">
                  <c:v>8.8416479999999993</c:v>
                </c:pt>
                <c:pt idx="22">
                  <c:v>8.4900590000000005</c:v>
                </c:pt>
                <c:pt idx="23">
                  <c:v>8.6105959999999993</c:v>
                </c:pt>
                <c:pt idx="24">
                  <c:v>8.5063800000000001</c:v>
                </c:pt>
                <c:pt idx="25">
                  <c:v>8.8469320000000007</c:v>
                </c:pt>
                <c:pt idx="26">
                  <c:v>8.7754569999999994</c:v>
                </c:pt>
                <c:pt idx="27">
                  <c:v>8.4459110000000006</c:v>
                </c:pt>
                <c:pt idx="28">
                  <c:v>8.6145259999999997</c:v>
                </c:pt>
                <c:pt idx="29">
                  <c:v>8.2892639999999993</c:v>
                </c:pt>
                <c:pt idx="30">
                  <c:v>8.3135720000000006</c:v>
                </c:pt>
                <c:pt idx="31">
                  <c:v>8.2486650000000008</c:v>
                </c:pt>
                <c:pt idx="32">
                  <c:v>8.7262529999999998</c:v>
                </c:pt>
                <c:pt idx="33">
                  <c:v>8.6710119999999993</c:v>
                </c:pt>
                <c:pt idx="34">
                  <c:v>8.6656560000000002</c:v>
                </c:pt>
                <c:pt idx="35">
                  <c:v>8.2624040000000001</c:v>
                </c:pt>
                <c:pt idx="36">
                  <c:v>8.2288759999999996</c:v>
                </c:pt>
                <c:pt idx="37">
                  <c:v>8.2827999999999999</c:v>
                </c:pt>
                <c:pt idx="38">
                  <c:v>8.1724979999999992</c:v>
                </c:pt>
                <c:pt idx="39">
                  <c:v>8.2240040000000008</c:v>
                </c:pt>
                <c:pt idx="40">
                  <c:v>7.8920880000000002</c:v>
                </c:pt>
                <c:pt idx="41">
                  <c:v>7.5310269999999999</c:v>
                </c:pt>
                <c:pt idx="42">
                  <c:v>6.9185189999999999</c:v>
                </c:pt>
                <c:pt idx="43">
                  <c:v>4.1198300000000003</c:v>
                </c:pt>
                <c:pt idx="44">
                  <c:v>1.449832</c:v>
                </c:pt>
                <c:pt idx="45">
                  <c:v>0.64783469999999999</c:v>
                </c:pt>
                <c:pt idx="46">
                  <c:v>5.2445139999999997</c:v>
                </c:pt>
                <c:pt idx="47">
                  <c:v>0.40821809999999997</c:v>
                </c:pt>
                <c:pt idx="48">
                  <c:v>0.19397120000000001</c:v>
                </c:pt>
                <c:pt idx="49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B2E2-429C-A6CF-E00B7BDA576B}"/>
            </c:ext>
          </c:extLst>
        </c:ser>
        <c:ser>
          <c:idx val="3"/>
          <c:order val="3"/>
          <c:tx>
            <c:v>Zr At%</c:v>
          </c:tx>
          <c:spPr bwMode="auto">
            <a:prstGeom prst="rect">
              <a:avLst/>
            </a:prstGeom>
            <a:ln w="19050" cap="rnd">
              <a:solidFill>
                <a:srgbClr val="801FB1"/>
              </a:solidFill>
              <a:round/>
            </a:ln>
            <a:effectLst/>
          </c:spPr>
          <c:marker>
            <c:symbol val="none"/>
          </c:marker>
          <c:xVal>
            <c:numRef>
              <c:f>'4520 Site1'!$B$2:$B$51</c:f>
              <c:numCache>
                <c:formatCode>General</c:formatCode>
                <c:ptCount val="50"/>
                <c:pt idx="0">
                  <c:v>0.13723694847332199</c:v>
                </c:pt>
                <c:pt idx="1">
                  <c:v>0.68618474236660498</c:v>
                </c:pt>
                <c:pt idx="2">
                  <c:v>1.2351325362598899</c:v>
                </c:pt>
                <c:pt idx="3">
                  <c:v>1.78408033015317</c:v>
                </c:pt>
                <c:pt idx="4">
                  <c:v>2.3330281240464501</c:v>
                </c:pt>
                <c:pt idx="5">
                  <c:v>2.8819759179397302</c:v>
                </c:pt>
                <c:pt idx="6">
                  <c:v>3.43092371183302</c:v>
                </c:pt>
                <c:pt idx="7">
                  <c:v>3.9798715057263001</c:v>
                </c:pt>
                <c:pt idx="8">
                  <c:v>4.5288192996195802</c:v>
                </c:pt>
                <c:pt idx="9">
                  <c:v>5.0777670935128603</c:v>
                </c:pt>
                <c:pt idx="10">
                  <c:v>5.6267148874061501</c:v>
                </c:pt>
                <c:pt idx="11">
                  <c:v>6.1756626812994302</c:v>
                </c:pt>
                <c:pt idx="12">
                  <c:v>6.7246104751927103</c:v>
                </c:pt>
                <c:pt idx="13">
                  <c:v>7.2735582690859903</c:v>
                </c:pt>
                <c:pt idx="14">
                  <c:v>7.8225060629792802</c:v>
                </c:pt>
                <c:pt idx="15">
                  <c:v>8.37145385687257</c:v>
                </c:pt>
                <c:pt idx="16">
                  <c:v>8.9204016507658395</c:v>
                </c:pt>
                <c:pt idx="17">
                  <c:v>9.4693494446591302</c:v>
                </c:pt>
                <c:pt idx="18">
                  <c:v>10.0182972385524</c:v>
                </c:pt>
                <c:pt idx="19">
                  <c:v>10.567245032445699</c:v>
                </c:pt>
                <c:pt idx="20">
                  <c:v>11.116192826339001</c:v>
                </c:pt>
                <c:pt idx="21">
                  <c:v>11.6651406202323</c:v>
                </c:pt>
                <c:pt idx="22">
                  <c:v>12.2140884141255</c:v>
                </c:pt>
                <c:pt idx="23">
                  <c:v>12.7630362080188</c:v>
                </c:pt>
                <c:pt idx="24">
                  <c:v>13.3119840019121</c:v>
                </c:pt>
                <c:pt idx="25">
                  <c:v>13.860931795805399</c:v>
                </c:pt>
                <c:pt idx="26">
                  <c:v>14.409879589698701</c:v>
                </c:pt>
                <c:pt idx="27">
                  <c:v>14.958827383592</c:v>
                </c:pt>
                <c:pt idx="28">
                  <c:v>15.5077751774852</c:v>
                </c:pt>
                <c:pt idx="29">
                  <c:v>16.056722971378498</c:v>
                </c:pt>
                <c:pt idx="30">
                  <c:v>16.6056707652718</c:v>
                </c:pt>
                <c:pt idx="31">
                  <c:v>17.154618559165101</c:v>
                </c:pt>
                <c:pt idx="32">
                  <c:v>17.703566353058399</c:v>
                </c:pt>
                <c:pt idx="33">
                  <c:v>18.2525141469517</c:v>
                </c:pt>
                <c:pt idx="34">
                  <c:v>18.801461940844899</c:v>
                </c:pt>
                <c:pt idx="35">
                  <c:v>19.3504097347382</c:v>
                </c:pt>
                <c:pt idx="36">
                  <c:v>19.899357528631501</c:v>
                </c:pt>
                <c:pt idx="37">
                  <c:v>20.448305322524799</c:v>
                </c:pt>
                <c:pt idx="38">
                  <c:v>20.997253116418101</c:v>
                </c:pt>
                <c:pt idx="39">
                  <c:v>21.546200910311299</c:v>
                </c:pt>
                <c:pt idx="40">
                  <c:v>22.0951487042046</c:v>
                </c:pt>
                <c:pt idx="41">
                  <c:v>22.644096498097898</c:v>
                </c:pt>
                <c:pt idx="42">
                  <c:v>23.1930442919912</c:v>
                </c:pt>
                <c:pt idx="43">
                  <c:v>23.741992085884501</c:v>
                </c:pt>
                <c:pt idx="44">
                  <c:v>24.290939879777799</c:v>
                </c:pt>
                <c:pt idx="45">
                  <c:v>24.839887673671001</c:v>
                </c:pt>
                <c:pt idx="46">
                  <c:v>25.388835467564299</c:v>
                </c:pt>
                <c:pt idx="47">
                  <c:v>25.9377832614576</c:v>
                </c:pt>
                <c:pt idx="48">
                  <c:v>26.486731055350901</c:v>
                </c:pt>
                <c:pt idx="49">
                  <c:v>27.035678849244199</c:v>
                </c:pt>
              </c:numCache>
            </c:numRef>
          </c:xVal>
          <c:yVal>
            <c:numRef>
              <c:f>'4520 Site1'!$F$2:$F$51</c:f>
              <c:numCache>
                <c:formatCode>General</c:formatCode>
                <c:ptCount val="50"/>
                <c:pt idx="0">
                  <c:v>1.3117650000000001</c:v>
                </c:pt>
                <c:pt idx="1">
                  <c:v>2.3725179999999999</c:v>
                </c:pt>
                <c:pt idx="2">
                  <c:v>3.2851569999999999</c:v>
                </c:pt>
                <c:pt idx="3">
                  <c:v>5.0767689999999996</c:v>
                </c:pt>
                <c:pt idx="4">
                  <c:v>8.6634039999999999</c:v>
                </c:pt>
                <c:pt idx="5">
                  <c:v>16.61429</c:v>
                </c:pt>
                <c:pt idx="6">
                  <c:v>20.040109999999999</c:v>
                </c:pt>
                <c:pt idx="7">
                  <c:v>21.977589999999999</c:v>
                </c:pt>
                <c:pt idx="8">
                  <c:v>23.089739999999999</c:v>
                </c:pt>
                <c:pt idx="9">
                  <c:v>23.971499999999999</c:v>
                </c:pt>
                <c:pt idx="10">
                  <c:v>24.19839</c:v>
                </c:pt>
                <c:pt idx="11">
                  <c:v>24.448840000000001</c:v>
                </c:pt>
                <c:pt idx="12">
                  <c:v>24.748550000000002</c:v>
                </c:pt>
                <c:pt idx="13">
                  <c:v>25.02882</c:v>
                </c:pt>
                <c:pt idx="14">
                  <c:v>25.053159999999998</c:v>
                </c:pt>
                <c:pt idx="15">
                  <c:v>25.09524</c:v>
                </c:pt>
                <c:pt idx="16">
                  <c:v>25.292680000000001</c:v>
                </c:pt>
                <c:pt idx="17">
                  <c:v>25.184889999999999</c:v>
                </c:pt>
                <c:pt idx="18">
                  <c:v>25.29026</c:v>
                </c:pt>
                <c:pt idx="19">
                  <c:v>25.276890000000002</c:v>
                </c:pt>
                <c:pt idx="20">
                  <c:v>25.60371</c:v>
                </c:pt>
                <c:pt idx="21">
                  <c:v>25.369119999999999</c:v>
                </c:pt>
                <c:pt idx="22">
                  <c:v>25.122350000000001</c:v>
                </c:pt>
                <c:pt idx="23">
                  <c:v>25.354579999999999</c:v>
                </c:pt>
                <c:pt idx="24">
                  <c:v>25.239360000000001</c:v>
                </c:pt>
                <c:pt idx="25">
                  <c:v>25.218979999999998</c:v>
                </c:pt>
                <c:pt idx="26">
                  <c:v>24.870059999999999</c:v>
                </c:pt>
                <c:pt idx="27">
                  <c:v>25.147649999999999</c:v>
                </c:pt>
                <c:pt idx="28">
                  <c:v>25.307729999999999</c:v>
                </c:pt>
                <c:pt idx="29">
                  <c:v>25.447240000000001</c:v>
                </c:pt>
                <c:pt idx="30">
                  <c:v>25.320489999999999</c:v>
                </c:pt>
                <c:pt idx="31">
                  <c:v>25.373460000000001</c:v>
                </c:pt>
                <c:pt idx="32">
                  <c:v>25.16093</c:v>
                </c:pt>
                <c:pt idx="33">
                  <c:v>25.323779999999999</c:v>
                </c:pt>
                <c:pt idx="34">
                  <c:v>25.200060000000001</c:v>
                </c:pt>
                <c:pt idx="35">
                  <c:v>24.995570000000001</c:v>
                </c:pt>
                <c:pt idx="36">
                  <c:v>24.920059999999999</c:v>
                </c:pt>
                <c:pt idx="37">
                  <c:v>24.660350000000001</c:v>
                </c:pt>
                <c:pt idx="38">
                  <c:v>24.361470000000001</c:v>
                </c:pt>
                <c:pt idx="39">
                  <c:v>24.21743</c:v>
                </c:pt>
                <c:pt idx="40">
                  <c:v>22.916810000000002</c:v>
                </c:pt>
                <c:pt idx="41">
                  <c:v>20.926030000000001</c:v>
                </c:pt>
                <c:pt idx="42">
                  <c:v>18.801300000000001</c:v>
                </c:pt>
                <c:pt idx="43">
                  <c:v>13.547890000000001</c:v>
                </c:pt>
                <c:pt idx="44">
                  <c:v>6.3284130000000003</c:v>
                </c:pt>
                <c:pt idx="45">
                  <c:v>3.6896209999999998</c:v>
                </c:pt>
                <c:pt idx="46">
                  <c:v>2.2650990000000002</c:v>
                </c:pt>
                <c:pt idx="47">
                  <c:v>1.116171</c:v>
                </c:pt>
                <c:pt idx="48">
                  <c:v>0.3555065</c:v>
                </c:pt>
                <c:pt idx="49">
                  <c:v>0.38235419999999998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B2E2-429C-A6CF-E00B7BDA576B}"/>
            </c:ext>
          </c:extLst>
        </c:ser>
        <c:ser>
          <c:idx val="4"/>
          <c:order val="4"/>
          <c:tx>
            <c:v>Ce At%</c:v>
          </c:tx>
          <c:spPr bwMode="auto">
            <a:prstGeom prst="rect">
              <a:avLst/>
            </a:prstGeom>
            <a:ln w="19050" cap="rnd">
              <a:solidFill>
                <a:srgbClr val="FF00FF"/>
              </a:solidFill>
              <a:round/>
            </a:ln>
            <a:effectLst/>
          </c:spPr>
          <c:marker>
            <c:symbol val="none"/>
          </c:marker>
          <c:xVal>
            <c:numRef>
              <c:f>'4520 Site1'!$B$2:$B$51</c:f>
              <c:numCache>
                <c:formatCode>General</c:formatCode>
                <c:ptCount val="50"/>
                <c:pt idx="0">
                  <c:v>0.13723694847332199</c:v>
                </c:pt>
                <c:pt idx="1">
                  <c:v>0.68618474236660498</c:v>
                </c:pt>
                <c:pt idx="2">
                  <c:v>1.2351325362598899</c:v>
                </c:pt>
                <c:pt idx="3">
                  <c:v>1.78408033015317</c:v>
                </c:pt>
                <c:pt idx="4">
                  <c:v>2.3330281240464501</c:v>
                </c:pt>
                <c:pt idx="5">
                  <c:v>2.8819759179397302</c:v>
                </c:pt>
                <c:pt idx="6">
                  <c:v>3.43092371183302</c:v>
                </c:pt>
                <c:pt idx="7">
                  <c:v>3.9798715057263001</c:v>
                </c:pt>
                <c:pt idx="8">
                  <c:v>4.5288192996195802</c:v>
                </c:pt>
                <c:pt idx="9">
                  <c:v>5.0777670935128603</c:v>
                </c:pt>
                <c:pt idx="10">
                  <c:v>5.6267148874061501</c:v>
                </c:pt>
                <c:pt idx="11">
                  <c:v>6.1756626812994302</c:v>
                </c:pt>
                <c:pt idx="12">
                  <c:v>6.7246104751927103</c:v>
                </c:pt>
                <c:pt idx="13">
                  <c:v>7.2735582690859903</c:v>
                </c:pt>
                <c:pt idx="14">
                  <c:v>7.8225060629792802</c:v>
                </c:pt>
                <c:pt idx="15">
                  <c:v>8.37145385687257</c:v>
                </c:pt>
                <c:pt idx="16">
                  <c:v>8.9204016507658395</c:v>
                </c:pt>
                <c:pt idx="17">
                  <c:v>9.4693494446591302</c:v>
                </c:pt>
                <c:pt idx="18">
                  <c:v>10.0182972385524</c:v>
                </c:pt>
                <c:pt idx="19">
                  <c:v>10.567245032445699</c:v>
                </c:pt>
                <c:pt idx="20">
                  <c:v>11.116192826339001</c:v>
                </c:pt>
                <c:pt idx="21">
                  <c:v>11.6651406202323</c:v>
                </c:pt>
                <c:pt idx="22">
                  <c:v>12.2140884141255</c:v>
                </c:pt>
                <c:pt idx="23">
                  <c:v>12.7630362080188</c:v>
                </c:pt>
                <c:pt idx="24">
                  <c:v>13.3119840019121</c:v>
                </c:pt>
                <c:pt idx="25">
                  <c:v>13.860931795805399</c:v>
                </c:pt>
                <c:pt idx="26">
                  <c:v>14.409879589698701</c:v>
                </c:pt>
                <c:pt idx="27">
                  <c:v>14.958827383592</c:v>
                </c:pt>
                <c:pt idx="28">
                  <c:v>15.5077751774852</c:v>
                </c:pt>
                <c:pt idx="29">
                  <c:v>16.056722971378498</c:v>
                </c:pt>
                <c:pt idx="30">
                  <c:v>16.6056707652718</c:v>
                </c:pt>
                <c:pt idx="31">
                  <c:v>17.154618559165101</c:v>
                </c:pt>
                <c:pt idx="32">
                  <c:v>17.703566353058399</c:v>
                </c:pt>
                <c:pt idx="33">
                  <c:v>18.2525141469517</c:v>
                </c:pt>
                <c:pt idx="34">
                  <c:v>18.801461940844899</c:v>
                </c:pt>
                <c:pt idx="35">
                  <c:v>19.3504097347382</c:v>
                </c:pt>
                <c:pt idx="36">
                  <c:v>19.899357528631501</c:v>
                </c:pt>
                <c:pt idx="37">
                  <c:v>20.448305322524799</c:v>
                </c:pt>
                <c:pt idx="38">
                  <c:v>20.997253116418101</c:v>
                </c:pt>
                <c:pt idx="39">
                  <c:v>21.546200910311299</c:v>
                </c:pt>
                <c:pt idx="40">
                  <c:v>22.0951487042046</c:v>
                </c:pt>
                <c:pt idx="41">
                  <c:v>22.644096498097898</c:v>
                </c:pt>
                <c:pt idx="42">
                  <c:v>23.1930442919912</c:v>
                </c:pt>
                <c:pt idx="43">
                  <c:v>23.741992085884501</c:v>
                </c:pt>
                <c:pt idx="44">
                  <c:v>24.290939879777799</c:v>
                </c:pt>
                <c:pt idx="45">
                  <c:v>24.839887673671001</c:v>
                </c:pt>
                <c:pt idx="46">
                  <c:v>25.388835467564299</c:v>
                </c:pt>
                <c:pt idx="47">
                  <c:v>25.9377832614576</c:v>
                </c:pt>
                <c:pt idx="48">
                  <c:v>26.486731055350901</c:v>
                </c:pt>
                <c:pt idx="49">
                  <c:v>27.035678849244199</c:v>
                </c:pt>
              </c:numCache>
            </c:numRef>
          </c:xVal>
          <c:yVal>
            <c:numRef>
              <c:f>'4520 Site1'!$G$2:$G$51</c:f>
              <c:numCache>
                <c:formatCode>General</c:formatCode>
                <c:ptCount val="50"/>
                <c:pt idx="0">
                  <c:v>27.856400000000001</c:v>
                </c:pt>
                <c:pt idx="1">
                  <c:v>26.58982</c:v>
                </c:pt>
                <c:pt idx="2">
                  <c:v>25.911529999999999</c:v>
                </c:pt>
                <c:pt idx="3">
                  <c:v>23.922339999999998</c:v>
                </c:pt>
                <c:pt idx="4">
                  <c:v>19.801950000000001</c:v>
                </c:pt>
                <c:pt idx="5">
                  <c:v>10.181179999999999</c:v>
                </c:pt>
                <c:pt idx="6">
                  <c:v>5.9686570000000003</c:v>
                </c:pt>
                <c:pt idx="7">
                  <c:v>4.0381830000000001</c:v>
                </c:pt>
                <c:pt idx="8">
                  <c:v>2.8502990000000001</c:v>
                </c:pt>
                <c:pt idx="9">
                  <c:v>2.1316999999999999</c:v>
                </c:pt>
                <c:pt idx="10">
                  <c:v>1.837933</c:v>
                </c:pt>
                <c:pt idx="11">
                  <c:v>1.4238170000000001</c:v>
                </c:pt>
                <c:pt idx="12">
                  <c:v>1.0259</c:v>
                </c:pt>
                <c:pt idx="13">
                  <c:v>0.98856529999999998</c:v>
                </c:pt>
                <c:pt idx="14">
                  <c:v>0.98889830000000001</c:v>
                </c:pt>
                <c:pt idx="15">
                  <c:v>0.75339909999999999</c:v>
                </c:pt>
                <c:pt idx="16">
                  <c:v>0.65362299999999995</c:v>
                </c:pt>
                <c:pt idx="17">
                  <c:v>0.4115568</c:v>
                </c:pt>
                <c:pt idx="18">
                  <c:v>0.70351759999999997</c:v>
                </c:pt>
                <c:pt idx="19">
                  <c:v>0.52870830000000002</c:v>
                </c:pt>
                <c:pt idx="20">
                  <c:v>0.51326039999999995</c:v>
                </c:pt>
                <c:pt idx="21">
                  <c:v>0.54181100000000004</c:v>
                </c:pt>
                <c:pt idx="22">
                  <c:v>0.51366999999999996</c:v>
                </c:pt>
                <c:pt idx="23">
                  <c:v>0.48310059999999999</c:v>
                </c:pt>
                <c:pt idx="24">
                  <c:v>0.40342800000000001</c:v>
                </c:pt>
                <c:pt idx="25">
                  <c:v>0.66479540000000004</c:v>
                </c:pt>
                <c:pt idx="26">
                  <c:v>0.63376670000000002</c:v>
                </c:pt>
                <c:pt idx="27">
                  <c:v>0.41063359999999999</c:v>
                </c:pt>
                <c:pt idx="28">
                  <c:v>0.62439109999999998</c:v>
                </c:pt>
                <c:pt idx="29">
                  <c:v>0.63032259999999996</c:v>
                </c:pt>
                <c:pt idx="30">
                  <c:v>0.58218440000000005</c:v>
                </c:pt>
                <c:pt idx="31">
                  <c:v>0.55943449999999995</c:v>
                </c:pt>
                <c:pt idx="32">
                  <c:v>0.52800040000000004</c:v>
                </c:pt>
                <c:pt idx="33">
                  <c:v>0.80897660000000005</c:v>
                </c:pt>
                <c:pt idx="34">
                  <c:v>0.85197970000000001</c:v>
                </c:pt>
                <c:pt idx="35">
                  <c:v>0.91025389999999995</c:v>
                </c:pt>
                <c:pt idx="36">
                  <c:v>1.0781289999999999</c:v>
                </c:pt>
                <c:pt idx="37">
                  <c:v>1.6049450000000001</c:v>
                </c:pt>
                <c:pt idx="38">
                  <c:v>1.858751</c:v>
                </c:pt>
                <c:pt idx="39">
                  <c:v>2.116098</c:v>
                </c:pt>
                <c:pt idx="40">
                  <c:v>3.4137529999999998</c:v>
                </c:pt>
                <c:pt idx="41">
                  <c:v>5.3349900000000003</c:v>
                </c:pt>
                <c:pt idx="42">
                  <c:v>7.8214259999999998</c:v>
                </c:pt>
                <c:pt idx="43">
                  <c:v>14.499459999999999</c:v>
                </c:pt>
                <c:pt idx="44">
                  <c:v>22.51962</c:v>
                </c:pt>
                <c:pt idx="45">
                  <c:v>25.46275</c:v>
                </c:pt>
                <c:pt idx="46">
                  <c:v>18.552610000000001</c:v>
                </c:pt>
                <c:pt idx="47">
                  <c:v>27.410969999999999</c:v>
                </c:pt>
                <c:pt idx="48">
                  <c:v>28.688960000000002</c:v>
                </c:pt>
                <c:pt idx="49">
                  <c:v>28.496120000000001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B2E2-429C-A6CF-E00B7BDA57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8597600"/>
        <c:axId val="488598912"/>
      </c:scatterChart>
      <c:valAx>
        <c:axId val="488597600"/>
        <c:scaling>
          <c:orientation val="minMax"/>
          <c:max val="27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488598912"/>
        <c:crosses val="autoZero"/>
        <c:crossBetween val="midCat"/>
      </c:valAx>
      <c:valAx>
        <c:axId val="488598912"/>
        <c:scaling>
          <c:orientation val="minMax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At%</a:t>
                </a:r>
              </a:p>
            </c:rich>
          </c:tx>
          <c:layout>
            <c:manualLayout>
              <c:xMode val="edge"/>
              <c:yMode val="edge"/>
              <c:x val="1.9443999999999999E-2"/>
              <c:y val="0.40146500000000002"/>
            </c:manualLayout>
          </c:layout>
          <c:overlay val="0"/>
          <c:spPr>
            <a:prstGeom prst="rect">
              <a:avLst/>
            </a:prstGeom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out"/>
        <c:minorTickMark val="none"/>
        <c:tickLblPos val="nextTo"/>
        <c:spPr bwMode="auto">
          <a:prstGeom prst="rect">
            <a:avLst/>
          </a:prstGeom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88597600"/>
        <c:crosses val="autoZero"/>
        <c:crossBetween val="midCat"/>
      </c:valAx>
      <c:spPr>
        <a:prstGeom prst="rect">
          <a:avLst/>
        </a:prstGeom>
        <a:noFill/>
        <a:ln>
          <a:noFill/>
        </a:ln>
        <a:effectLst/>
      </c:spPr>
    </c:plotArea>
    <c:plotVisOnly val="1"/>
    <c:dispBlanksAs val="gap"/>
    <c:showDLblsOverMax val="0"/>
  </c:chart>
  <c:spPr bwMode="auto">
    <a:xfrm>
      <a:off x="479376" y="3016238"/>
      <a:ext cx="4269349" cy="2664295"/>
    </a:xfrm>
    <a:prstGeom prst="rect">
      <a:avLst/>
    </a:prstGeom>
    <a:noFill/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/>
  </cs:categoryAxis>
  <cs:chartArea>
    <cs:lnRef idx="0"/>
    <cs:fillRef idx="0"/>
    <cs:effectRef idx="0"/>
    <cs:fontRef idx="minor">
      <a:schemeClr val="tx1"/>
    </cs:fontRef>
    <cs:spPr bwMode="auto">
      <a:prstGeom prst="rect">
        <a:avLst/>
      </a:prstGeom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 bwMode="auto">
      <a:prstGeom prst="rect">
        <a:avLst/>
      </a:prstGeom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 bwMode="auto">
      <a:prstGeom prst="rect">
        <a:avLst/>
      </a:prstGeom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 bwMode="auto">
      <a:prstGeom prst="rect">
        <a:avLst/>
      </a:prstGeom>
      <a:ln w="9525">
        <a:solidFill>
          <a:schemeClr val="phClr"/>
        </a:solidFill>
      </a:ln>
    </cs:spPr>
  </cs:dataPointMarker>
  <cs:dataPointMarkerLayout/>
  <cs:dataPointWireframe>
    <cs:lnRef idx="0">
      <cs:styleClr val="auto"/>
    </cs:lnRef>
    <cs:fillRef idx="0"/>
    <cs:effectRef idx="0"/>
    <cs:fontRef idx="minor">
      <a:schemeClr val="dk1"/>
    </cs:fontRef>
    <cs:spPr bwMode="auto">
      <a:prstGeom prst="rect">
        <a:avLst/>
      </a:prstGeom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dataTable>
  <cs:downBar>
    <cs:lnRef idx="0"/>
    <cs:fillRef idx="0"/>
    <cs:effectRef idx="0"/>
    <cs:fontRef idx="minor">
      <a:schemeClr val="tx1"/>
    </cs:fontRef>
    <cs:spPr bwMode="auto">
      <a:prstGeom prst="rect">
        <a:avLst/>
      </a:prstGeom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 bwMode="auto">
      <a:prstGeom prst="rect">
        <a:avLst/>
      </a:prstGeom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/>
  </cs:seriesAxis>
  <cs:series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spc="0"/>
  </cs:title>
  <cs:trendline>
    <cs:lnRef idx="0">
      <cs:styleClr val="auto"/>
    </cs:lnRef>
    <cs:fillRef idx="0"/>
    <cs:effectRef idx="0"/>
    <cs:fontRef idx="minor">
      <a:schemeClr val="tx1"/>
    </cs:fontRef>
    <cs:spPr bwMode="auto">
      <a:prstGeom prst="rect">
        <a:avLst/>
      </a:prstGeom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tx1"/>
    </cs:fontRef>
    <cs:spPr bwMode="auto">
      <a:prstGeom prst="rect">
        <a:avLst/>
      </a:prstGeom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/>
  </cs:valueAxis>
  <cs:wall>
    <cs:lnRef idx="0"/>
    <cs:fillRef idx="0"/>
    <cs:effectRef idx="0"/>
    <cs:fontRef idx="minor">
      <a:schemeClr val="tx1"/>
    </cs:fontRef>
    <cs:spPr bwMode="auto">
      <a:prstGeom prst="rect">
        <a:avLst/>
      </a:prstGeom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/>
  </cs:categoryAxis>
  <cs:chartArea>
    <cs:lnRef idx="0"/>
    <cs:fillRef idx="0"/>
    <cs:effectRef idx="0"/>
    <cs:fontRef idx="minor">
      <a:schemeClr val="tx1"/>
    </cs:fontRef>
    <cs:spPr bwMode="auto">
      <a:prstGeom prst="rect">
        <a:avLst/>
      </a:prstGeom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 bwMode="auto">
      <a:prstGeom prst="rect">
        <a:avLst/>
      </a:prstGeom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 bwMode="auto">
      <a:prstGeom prst="rect">
        <a:avLst/>
      </a:prstGeom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 bwMode="auto">
      <a:prstGeom prst="rect">
        <a:avLst/>
      </a:prstGeom>
      <a:ln w="9525">
        <a:solidFill>
          <a:schemeClr val="phClr"/>
        </a:solidFill>
      </a:ln>
    </cs:spPr>
  </cs:dataPointMarker>
  <cs:dataPointMarkerLayout/>
  <cs:dataPointWireframe>
    <cs:lnRef idx="0">
      <cs:styleClr val="auto"/>
    </cs:lnRef>
    <cs:fillRef idx="0"/>
    <cs:effectRef idx="0"/>
    <cs:fontRef idx="minor">
      <a:schemeClr val="dk1"/>
    </cs:fontRef>
    <cs:spPr bwMode="auto">
      <a:prstGeom prst="rect">
        <a:avLst/>
      </a:prstGeom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dataTable>
  <cs:downBar>
    <cs:lnRef idx="0"/>
    <cs:fillRef idx="0"/>
    <cs:effectRef idx="0"/>
    <cs:fontRef idx="minor">
      <a:schemeClr val="tx1"/>
    </cs:fontRef>
    <cs:spPr bwMode="auto">
      <a:prstGeom prst="rect">
        <a:avLst/>
      </a:prstGeom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 bwMode="auto">
      <a:prstGeom prst="rect">
        <a:avLst/>
      </a:prstGeom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/>
  </cs:seriesAxis>
  <cs:series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spc="0"/>
  </cs:title>
  <cs:trendline>
    <cs:lnRef idx="0">
      <cs:styleClr val="auto"/>
    </cs:lnRef>
    <cs:fillRef idx="0"/>
    <cs:effectRef idx="0"/>
    <cs:fontRef idx="minor">
      <a:schemeClr val="tx1"/>
    </cs:fontRef>
    <cs:spPr bwMode="auto">
      <a:prstGeom prst="rect">
        <a:avLst/>
      </a:prstGeom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tx1"/>
    </cs:fontRef>
    <cs:spPr bwMode="auto">
      <a:prstGeom prst="rect">
        <a:avLst/>
      </a:prstGeom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/>
  </cs:valueAxis>
  <cs:wall>
    <cs:lnRef idx="0"/>
    <cs:fillRef idx="0"/>
    <cs:effectRef idx="0"/>
    <cs:fontRef idx="minor">
      <a:schemeClr val="tx1"/>
    </cs:fontRef>
    <cs:spPr bwMode="auto">
      <a:prstGeom prst="rect">
        <a:avLst/>
      </a:prstGeom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83E766-7144-471B-861D-E34BB5474727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36800" y="1143000"/>
            <a:ext cx="2184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B07470-BDF9-45C9-B2E5-D46916C6E3E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427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07470-BDF9-45C9-B2E5-D46916C6E3E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44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6036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6869" y="1476000"/>
            <a:ext cx="8405634" cy="2422800"/>
          </a:xfrm>
          <a:prstGeom prst="rect">
            <a:avLst/>
          </a:prstGeom>
        </p:spPr>
      </p:pic>
      <p:sp>
        <p:nvSpPr>
          <p:cNvPr id="13" name="Rechteck 12"/>
          <p:cNvSpPr/>
          <p:nvPr userDrawn="1"/>
        </p:nvSpPr>
        <p:spPr>
          <a:xfrm>
            <a:off x="17876838" y="0"/>
            <a:ext cx="12403137" cy="63547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/>
          <p:cNvSpPr/>
          <p:nvPr userDrawn="1"/>
        </p:nvSpPr>
        <p:spPr>
          <a:xfrm>
            <a:off x="0" y="41293453"/>
            <a:ext cx="30276000" cy="756000"/>
          </a:xfrm>
          <a:prstGeom prst="rect">
            <a:avLst/>
          </a:prstGeom>
          <a:solidFill>
            <a:srgbClr val="023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5881" y="41422486"/>
            <a:ext cx="10370988" cy="56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6907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176431" rtl="0" eaLnBrk="1" latinLnBrk="0" hangingPunct="1">
        <a:spcBef>
          <a:spcPct val="0"/>
        </a:spcBef>
        <a:buNone/>
        <a:defRPr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161" indent="-1566161" algn="l" defTabSz="4176431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93350" indent="-1305135" algn="l" defTabSz="4176431" rtl="0" eaLnBrk="1" latinLnBrk="0" hangingPunct="1">
        <a:spcBef>
          <a:spcPct val="20000"/>
        </a:spcBef>
        <a:buFont typeface="Arial" panose="020B0604020202020204" pitchFamily="34" charset="0"/>
        <a:buChar char="–"/>
        <a:defRPr sz="12800" kern="1200">
          <a:solidFill>
            <a:schemeClr val="tx1"/>
          </a:solidFill>
          <a:latin typeface="+mn-lt"/>
          <a:ea typeface="+mn-ea"/>
          <a:cs typeface="+mn-cs"/>
        </a:defRPr>
      </a:lvl2pPr>
      <a:lvl3pPr marL="5220538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3pPr>
      <a:lvl4pPr marL="7308753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96969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5184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3399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1615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9830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215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431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646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861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1076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292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507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722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chart" Target="../charts/chart2.xml"/><Relationship Id="rId39" Type="http://schemas.openxmlformats.org/officeDocument/2006/relationships/image" Target="../media/image36.emf"/><Relationship Id="rId21" Type="http://schemas.openxmlformats.org/officeDocument/2006/relationships/image" Target="../media/image20.png"/><Relationship Id="rId34" Type="http://schemas.openxmlformats.org/officeDocument/2006/relationships/image" Target="../media/image31.jpeg"/><Relationship Id="rId42" Type="http://schemas.openxmlformats.org/officeDocument/2006/relationships/image" Target="../media/image39.png"/><Relationship Id="rId47" Type="http://schemas.openxmlformats.org/officeDocument/2006/relationships/image" Target="../media/image44.png"/><Relationship Id="rId50" Type="http://schemas.openxmlformats.org/officeDocument/2006/relationships/image" Target="../media/image47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9" Type="http://schemas.openxmlformats.org/officeDocument/2006/relationships/image" Target="../media/image26.png"/><Relationship Id="rId11" Type="http://schemas.openxmlformats.org/officeDocument/2006/relationships/image" Target="../media/image10.png"/><Relationship Id="rId24" Type="http://schemas.openxmlformats.org/officeDocument/2006/relationships/chart" Target="../charts/chart1.xml"/><Relationship Id="rId32" Type="http://schemas.openxmlformats.org/officeDocument/2006/relationships/image" Target="../media/image29.png"/><Relationship Id="rId37" Type="http://schemas.openxmlformats.org/officeDocument/2006/relationships/image" Target="../media/image34.png"/><Relationship Id="rId40" Type="http://schemas.openxmlformats.org/officeDocument/2006/relationships/image" Target="../media/image37.png"/><Relationship Id="rId45" Type="http://schemas.openxmlformats.org/officeDocument/2006/relationships/image" Target="../media/image42.png"/><Relationship Id="rId5" Type="http://schemas.openxmlformats.org/officeDocument/2006/relationships/image" Target="../media/image5.png"/><Relationship Id="rId15" Type="http://schemas.openxmlformats.org/officeDocument/2006/relationships/image" Target="../media/image14.png"/><Relationship Id="rId23" Type="http://schemas.openxmlformats.org/officeDocument/2006/relationships/image" Target="../media/image22.jpg"/><Relationship Id="rId28" Type="http://schemas.openxmlformats.org/officeDocument/2006/relationships/image" Target="../media/image25.png"/><Relationship Id="rId36" Type="http://schemas.openxmlformats.org/officeDocument/2006/relationships/image" Target="../media/image33.png"/><Relationship Id="rId49" Type="http://schemas.openxmlformats.org/officeDocument/2006/relationships/image" Target="../media/image46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28.png"/><Relationship Id="rId44" Type="http://schemas.openxmlformats.org/officeDocument/2006/relationships/image" Target="../media/image41.png"/><Relationship Id="rId4" Type="http://schemas.openxmlformats.org/officeDocument/2006/relationships/image" Target="../media/image4.jpeg"/><Relationship Id="rId9" Type="http://schemas.openxmlformats.org/officeDocument/2006/relationships/image" Target="../media/image8.png"/><Relationship Id="rId14" Type="http://schemas.openxmlformats.org/officeDocument/2006/relationships/image" Target="../media/image13.jpeg"/><Relationship Id="rId22" Type="http://schemas.openxmlformats.org/officeDocument/2006/relationships/image" Target="../media/image21.jpg"/><Relationship Id="rId27" Type="http://schemas.openxmlformats.org/officeDocument/2006/relationships/image" Target="../media/image24.png"/><Relationship Id="rId30" Type="http://schemas.openxmlformats.org/officeDocument/2006/relationships/image" Target="../media/image27.png"/><Relationship Id="rId35" Type="http://schemas.openxmlformats.org/officeDocument/2006/relationships/image" Target="../media/image32.tif"/><Relationship Id="rId43" Type="http://schemas.openxmlformats.org/officeDocument/2006/relationships/image" Target="../media/image40.png"/><Relationship Id="rId48" Type="http://schemas.openxmlformats.org/officeDocument/2006/relationships/image" Target="../media/image45.png"/><Relationship Id="rId8" Type="http://schemas.microsoft.com/office/2007/relationships/hdphoto" Target="../media/hdphoto1.wdp"/><Relationship Id="rId3" Type="http://schemas.openxmlformats.org/officeDocument/2006/relationships/image" Target="../media/image3.jpg"/><Relationship Id="rId12" Type="http://schemas.openxmlformats.org/officeDocument/2006/relationships/image" Target="../media/image11.jpeg"/><Relationship Id="rId17" Type="http://schemas.openxmlformats.org/officeDocument/2006/relationships/image" Target="../media/image16.png"/><Relationship Id="rId25" Type="http://schemas.openxmlformats.org/officeDocument/2006/relationships/image" Target="../media/image23.png"/><Relationship Id="rId33" Type="http://schemas.openxmlformats.org/officeDocument/2006/relationships/image" Target="../media/image30.png"/><Relationship Id="rId38" Type="http://schemas.openxmlformats.org/officeDocument/2006/relationships/image" Target="../media/image35.png"/><Relationship Id="rId46" Type="http://schemas.openxmlformats.org/officeDocument/2006/relationships/image" Target="../media/image43.png"/><Relationship Id="rId20" Type="http://schemas.openxmlformats.org/officeDocument/2006/relationships/image" Target="../media/image19.png"/><Relationship Id="rId41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Rechteck 142">
            <a:extLst>
              <a:ext uri="{FF2B5EF4-FFF2-40B4-BE49-F238E27FC236}">
                <a16:creationId xmlns:a16="http://schemas.microsoft.com/office/drawing/2014/main" id="{DEAB0B7D-2F5E-4198-A249-745A50708D08}"/>
              </a:ext>
            </a:extLst>
          </p:cNvPr>
          <p:cNvSpPr/>
          <p:nvPr/>
        </p:nvSpPr>
        <p:spPr>
          <a:xfrm>
            <a:off x="15112931" y="17443822"/>
            <a:ext cx="14407069" cy="1368000"/>
          </a:xfrm>
          <a:prstGeom prst="rect">
            <a:avLst/>
          </a:prstGeom>
          <a:solidFill>
            <a:srgbClr val="023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Post-test analysis</a:t>
            </a:r>
          </a:p>
        </p:txBody>
      </p:sp>
      <p:sp>
        <p:nvSpPr>
          <p:cNvPr id="3" name="Rechteck 2"/>
          <p:cNvSpPr/>
          <p:nvPr/>
        </p:nvSpPr>
        <p:spPr>
          <a:xfrm>
            <a:off x="698074" y="5107589"/>
            <a:ext cx="14112464" cy="1368000"/>
          </a:xfrm>
          <a:prstGeom prst="rect">
            <a:avLst/>
          </a:prstGeom>
          <a:solidFill>
            <a:srgbClr val="023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 preparation</a:t>
            </a: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2293703" y="927993"/>
            <a:ext cx="15913768" cy="3785652"/>
          </a:xfrm>
          <a:prstGeom prst="rect">
            <a:avLst/>
          </a:prstGeom>
          <a:noFill/>
          <a:ln w="50800">
            <a:noFill/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defPPr>
              <a:defRPr lang="de-DE"/>
            </a:defPPr>
            <a:lvl1pPr>
              <a:defRPr sz="7500" b="1">
                <a:ln w="28575">
                  <a:solidFill>
                    <a:schemeClr val="tx1"/>
                  </a:solidFill>
                </a:ln>
                <a:solidFill>
                  <a:srgbClr val="005B82"/>
                </a:solidFill>
                <a:latin typeface="Arial" charset="0"/>
              </a:defRPr>
            </a:lvl1pPr>
          </a:lstStyle>
          <a:p>
            <a:pPr algn="ctr"/>
            <a:r>
              <a:rPr lang="en-US" sz="8000" dirty="0">
                <a:ln w="28575">
                  <a:noFill/>
                </a:ln>
                <a:solidFill>
                  <a:srgbClr val="023D6B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Processing and durability of fuel electrode supported-cells with Ni-GDC electrode</a:t>
            </a:r>
            <a:endParaRPr lang="de-DE" sz="8000" dirty="0">
              <a:ln w="28575">
                <a:noFill/>
              </a:ln>
              <a:solidFill>
                <a:srgbClr val="023D6B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66378" y="6751523"/>
            <a:ext cx="14131955" cy="707886"/>
          </a:xfrm>
          <a:prstGeom prst="rect">
            <a:avLst/>
          </a:prstGeom>
          <a:solidFill>
            <a:srgbClr val="C6D9F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4000" b="1" dirty="0"/>
              <a:t>Ni-GDC electrodes in fuel electrode-supported cells (FESC)</a:t>
            </a:r>
          </a:p>
        </p:txBody>
      </p:sp>
      <p:sp>
        <p:nvSpPr>
          <p:cNvPr id="10" name="Rechteck 9"/>
          <p:cNvSpPr/>
          <p:nvPr/>
        </p:nvSpPr>
        <p:spPr>
          <a:xfrm>
            <a:off x="720000" y="17443822"/>
            <a:ext cx="14131954" cy="1368000"/>
          </a:xfrm>
          <a:prstGeom prst="rect">
            <a:avLst/>
          </a:prstGeom>
          <a:solidFill>
            <a:srgbClr val="023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Electrochemical testing</a:t>
            </a:r>
          </a:p>
        </p:txBody>
      </p:sp>
      <p:sp>
        <p:nvSpPr>
          <p:cNvPr id="16" name="Rechteck 15"/>
          <p:cNvSpPr/>
          <p:nvPr/>
        </p:nvSpPr>
        <p:spPr>
          <a:xfrm>
            <a:off x="720000" y="29829198"/>
            <a:ext cx="28800000" cy="1368000"/>
          </a:xfrm>
          <a:prstGeom prst="rect">
            <a:avLst/>
          </a:prstGeom>
          <a:solidFill>
            <a:srgbClr val="023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Modelling of stress distribution: synthetic microstructures</a:t>
            </a:r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A84D1BFC-8186-49E3-8E2A-4280865AD15E}"/>
              </a:ext>
            </a:extLst>
          </p:cNvPr>
          <p:cNvSpPr/>
          <p:nvPr/>
        </p:nvSpPr>
        <p:spPr>
          <a:xfrm>
            <a:off x="2649265" y="14793463"/>
            <a:ext cx="1080000" cy="1080000"/>
          </a:xfrm>
          <a:prstGeom prst="rect">
            <a:avLst/>
          </a:prstGeom>
          <a:solidFill>
            <a:srgbClr val="30A93B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isometricTopUp"/>
            <a:lightRig rig="threePt" dir="t"/>
          </a:scene3d>
          <a:sp3d extrusionH="254000"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F57D0309-F29A-4A94-978A-9D3164F6E5E9}"/>
              </a:ext>
            </a:extLst>
          </p:cNvPr>
          <p:cNvSpPr txBox="1"/>
          <p:nvPr/>
        </p:nvSpPr>
        <p:spPr>
          <a:xfrm>
            <a:off x="2218487" y="16066484"/>
            <a:ext cx="1941557" cy="6186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lnSpc>
                <a:spcPct val="95000"/>
              </a:lnSpc>
            </a:pPr>
            <a:r>
              <a:rPr lang="de-DE" sz="1800" kern="0" dirty="0" err="1">
                <a:solidFill>
                  <a:prstClr val="black"/>
                </a:solidFill>
                <a:latin typeface="Arial"/>
                <a:cs typeface="Arial"/>
              </a:rPr>
              <a:t>NiO</a:t>
            </a:r>
            <a:r>
              <a:rPr lang="de-DE" sz="1800" kern="0" dirty="0">
                <a:solidFill>
                  <a:prstClr val="black"/>
                </a:solidFill>
                <a:latin typeface="Arial"/>
                <a:cs typeface="Arial"/>
              </a:rPr>
              <a:t>-YSZ </a:t>
            </a:r>
            <a:r>
              <a:rPr lang="de-DE" sz="1800" kern="0" dirty="0" err="1">
                <a:solidFill>
                  <a:prstClr val="black"/>
                </a:solidFill>
                <a:latin typeface="Arial"/>
                <a:cs typeface="Arial"/>
              </a:rPr>
              <a:t>support</a:t>
            </a:r>
            <a:endParaRPr lang="de-DE" sz="1800" kern="0" dirty="0">
              <a:solidFill>
                <a:prstClr val="black"/>
              </a:solidFill>
              <a:latin typeface="Arial"/>
              <a:cs typeface="Arial"/>
            </a:endParaRPr>
          </a:p>
          <a:p>
            <a:pPr defTabSz="457200">
              <a:lnSpc>
                <a:spcPct val="95000"/>
              </a:lnSpc>
            </a:pPr>
            <a:r>
              <a:rPr lang="de-DE" sz="1800" kern="0" dirty="0">
                <a:solidFill>
                  <a:prstClr val="black"/>
                </a:solidFill>
                <a:latin typeface="Arial"/>
                <a:cs typeface="Arial"/>
              </a:rPr>
              <a:t>Tape </a:t>
            </a:r>
            <a:r>
              <a:rPr lang="de-DE" sz="1800" kern="0" dirty="0" err="1">
                <a:solidFill>
                  <a:prstClr val="black"/>
                </a:solidFill>
                <a:latin typeface="Arial"/>
                <a:cs typeface="Arial"/>
              </a:rPr>
              <a:t>casting</a:t>
            </a:r>
            <a:endParaRPr lang="en-US" sz="1800" kern="0" dirty="0" err="1">
              <a:solidFill>
                <a:prstClr val="black"/>
              </a:solidFill>
              <a:latin typeface="Arial"/>
              <a:cs typeface="Arial"/>
            </a:endParaRPr>
          </a:p>
        </p:txBody>
      </p: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888D35CC-4858-4402-8557-727958BE1B29}"/>
              </a:ext>
            </a:extLst>
          </p:cNvPr>
          <p:cNvGrpSpPr/>
          <p:nvPr/>
        </p:nvGrpSpPr>
        <p:grpSpPr>
          <a:xfrm>
            <a:off x="5708168" y="14734055"/>
            <a:ext cx="1080000" cy="1139408"/>
            <a:chOff x="3693885" y="3104975"/>
            <a:chExt cx="1080000" cy="1139408"/>
          </a:xfrm>
        </p:grpSpPr>
        <p:sp>
          <p:nvSpPr>
            <p:cNvPr id="46" name="Rechteck 45">
              <a:extLst>
                <a:ext uri="{FF2B5EF4-FFF2-40B4-BE49-F238E27FC236}">
                  <a16:creationId xmlns:a16="http://schemas.microsoft.com/office/drawing/2014/main" id="{660207DB-A565-41A6-9B48-989FF529F22B}"/>
                </a:ext>
              </a:extLst>
            </p:cNvPr>
            <p:cNvSpPr/>
            <p:nvPr/>
          </p:nvSpPr>
          <p:spPr>
            <a:xfrm>
              <a:off x="3693885" y="3164383"/>
              <a:ext cx="1080000" cy="1080000"/>
            </a:xfrm>
            <a:prstGeom prst="rect">
              <a:avLst/>
            </a:prstGeom>
            <a:solidFill>
              <a:srgbClr val="30A93B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isometricTopUp"/>
              <a:lightRig rig="threePt" dir="t"/>
            </a:scene3d>
            <a:sp3d extrusionH="254000"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47" name="Rechteck 46">
              <a:extLst>
                <a:ext uri="{FF2B5EF4-FFF2-40B4-BE49-F238E27FC236}">
                  <a16:creationId xmlns:a16="http://schemas.microsoft.com/office/drawing/2014/main" id="{CC3BA46B-CBE0-4C65-A299-E52E7E9AF730}"/>
                </a:ext>
              </a:extLst>
            </p:cNvPr>
            <p:cNvSpPr/>
            <p:nvPr/>
          </p:nvSpPr>
          <p:spPr>
            <a:xfrm>
              <a:off x="3693885" y="3104975"/>
              <a:ext cx="1080000" cy="1080000"/>
            </a:xfrm>
            <a:prstGeom prst="rect">
              <a:avLst/>
            </a:prstGeom>
            <a:pattFill prst="sphere">
              <a:fgClr>
                <a:srgbClr val="30A93B">
                  <a:lumMod val="40000"/>
                  <a:lumOff val="60000"/>
                </a:srgbClr>
              </a:fgClr>
              <a:bgClr>
                <a:srgbClr val="30A93B">
                  <a:lumMod val="20000"/>
                  <a:lumOff val="80000"/>
                </a:srgbClr>
              </a:bgClr>
            </a:pattFill>
            <a:ln w="12700" cap="flat" cmpd="sng" algn="ctr">
              <a:noFill/>
              <a:prstDash val="solid"/>
              <a:miter lim="800000"/>
            </a:ln>
            <a:effectLst/>
            <a:scene3d>
              <a:camera prst="isometricTopUp"/>
              <a:lightRig rig="threePt" dir="t"/>
            </a:scene3d>
            <a:sp3d extrusionH="63500"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sp>
        <p:nvSpPr>
          <p:cNvPr id="48" name="Textfeld 47">
            <a:extLst>
              <a:ext uri="{FF2B5EF4-FFF2-40B4-BE49-F238E27FC236}">
                <a16:creationId xmlns:a16="http://schemas.microsoft.com/office/drawing/2014/main" id="{FA6F61CB-F65D-49F1-8050-C2E5B9C4521F}"/>
              </a:ext>
            </a:extLst>
          </p:cNvPr>
          <p:cNvSpPr txBox="1"/>
          <p:nvPr/>
        </p:nvSpPr>
        <p:spPr>
          <a:xfrm>
            <a:off x="4990262" y="16066483"/>
            <a:ext cx="2621230" cy="6186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lnSpc>
                <a:spcPct val="95000"/>
              </a:lnSpc>
            </a:pPr>
            <a:r>
              <a:rPr lang="de-DE" sz="1800" kern="0" dirty="0" err="1">
                <a:solidFill>
                  <a:prstClr val="black"/>
                </a:solidFill>
                <a:latin typeface="Arial"/>
                <a:cs typeface="Arial"/>
              </a:rPr>
              <a:t>NiO</a:t>
            </a:r>
            <a:r>
              <a:rPr lang="de-DE" sz="1800" kern="0" dirty="0">
                <a:solidFill>
                  <a:prstClr val="black"/>
                </a:solidFill>
                <a:latin typeface="Arial"/>
                <a:cs typeface="Arial"/>
              </a:rPr>
              <a:t>-</a:t>
            </a:r>
            <a:r>
              <a:rPr lang="de-DE" sz="1800" b="1" kern="0" dirty="0">
                <a:solidFill>
                  <a:prstClr val="black"/>
                </a:solidFill>
                <a:latin typeface="Arial"/>
                <a:cs typeface="Arial"/>
              </a:rPr>
              <a:t>GDC</a:t>
            </a:r>
            <a:r>
              <a:rPr lang="de-DE" sz="18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de-DE" sz="1800" kern="0" dirty="0" err="1">
                <a:solidFill>
                  <a:prstClr val="black"/>
                </a:solidFill>
                <a:latin typeface="Arial"/>
                <a:cs typeface="Arial"/>
              </a:rPr>
              <a:t>fuel</a:t>
            </a:r>
            <a:r>
              <a:rPr lang="de-DE" sz="18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de-DE" sz="1800" kern="0" dirty="0" err="1">
                <a:solidFill>
                  <a:prstClr val="black"/>
                </a:solidFill>
                <a:latin typeface="Arial"/>
                <a:cs typeface="Arial"/>
              </a:rPr>
              <a:t>electrode</a:t>
            </a:r>
            <a:endParaRPr lang="de-DE" sz="1800" kern="0" dirty="0">
              <a:solidFill>
                <a:prstClr val="black"/>
              </a:solidFill>
              <a:latin typeface="Arial"/>
              <a:cs typeface="Arial"/>
            </a:endParaRPr>
          </a:p>
          <a:p>
            <a:pPr defTabSz="457200">
              <a:lnSpc>
                <a:spcPct val="95000"/>
              </a:lnSpc>
            </a:pPr>
            <a:r>
              <a:rPr lang="de-DE" sz="1800" kern="0" dirty="0">
                <a:solidFill>
                  <a:prstClr val="black"/>
                </a:solidFill>
                <a:latin typeface="Arial"/>
                <a:cs typeface="Arial"/>
              </a:rPr>
              <a:t>Screen </a:t>
            </a:r>
            <a:r>
              <a:rPr lang="de-DE" sz="1800" kern="0" dirty="0" err="1">
                <a:solidFill>
                  <a:prstClr val="black"/>
                </a:solidFill>
                <a:latin typeface="Arial"/>
                <a:cs typeface="Arial"/>
              </a:rPr>
              <a:t>printing</a:t>
            </a:r>
            <a:endParaRPr lang="en-US" sz="1800" kern="0" dirty="0" err="1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26A113FB-5B05-4260-9702-279007899D0A}"/>
              </a:ext>
            </a:extLst>
          </p:cNvPr>
          <p:cNvSpPr/>
          <p:nvPr/>
        </p:nvSpPr>
        <p:spPr>
          <a:xfrm>
            <a:off x="8767070" y="14852871"/>
            <a:ext cx="1080000" cy="1080000"/>
          </a:xfrm>
          <a:prstGeom prst="rect">
            <a:avLst/>
          </a:prstGeom>
          <a:solidFill>
            <a:srgbClr val="30A93B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isometricTopUp"/>
            <a:lightRig rig="threePt" dir="t"/>
          </a:scene3d>
          <a:sp3d extrusionH="254000"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0" name="Rechteck 49">
            <a:extLst>
              <a:ext uri="{FF2B5EF4-FFF2-40B4-BE49-F238E27FC236}">
                <a16:creationId xmlns:a16="http://schemas.microsoft.com/office/drawing/2014/main" id="{E1366F38-9AB2-4F1A-B68E-71EDBEFA87AB}"/>
              </a:ext>
            </a:extLst>
          </p:cNvPr>
          <p:cNvSpPr/>
          <p:nvPr/>
        </p:nvSpPr>
        <p:spPr>
          <a:xfrm>
            <a:off x="8767070" y="14793463"/>
            <a:ext cx="1080000" cy="1080000"/>
          </a:xfrm>
          <a:prstGeom prst="rect">
            <a:avLst/>
          </a:prstGeom>
          <a:solidFill>
            <a:srgbClr val="30A93B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isometricTopUp"/>
            <a:lightRig rig="threePt" dir="t"/>
          </a:scene3d>
          <a:sp3d extrusionH="63500"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15A343B1-CC2B-4460-9A16-E6FD1C79A401}"/>
              </a:ext>
            </a:extLst>
          </p:cNvPr>
          <p:cNvSpPr/>
          <p:nvPr/>
        </p:nvSpPr>
        <p:spPr>
          <a:xfrm>
            <a:off x="8767070" y="14750713"/>
            <a:ext cx="1080000" cy="1080000"/>
          </a:xfrm>
          <a:prstGeom prst="rect">
            <a:avLst/>
          </a:prstGeom>
          <a:pattFill prst="lgConfetti">
            <a:fgClr>
              <a:srgbClr val="FF8C0C">
                <a:lumMod val="40000"/>
                <a:lumOff val="60000"/>
              </a:srgbClr>
            </a:fgClr>
            <a:bgClr>
              <a:srgbClr val="FF8C0C">
                <a:lumMod val="75000"/>
              </a:srgbClr>
            </a:bgClr>
          </a:pattFill>
          <a:ln w="12700" cap="flat" cmpd="sng" algn="ctr">
            <a:noFill/>
            <a:prstDash val="solid"/>
            <a:miter lim="800000"/>
          </a:ln>
          <a:effectLst/>
          <a:scene3d>
            <a:camera prst="isometricTopUp"/>
            <a:lightRig rig="threePt" dir="t"/>
          </a:scene3d>
          <a:sp3d extrusionH="63500"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E33F7745-30E9-4DB2-82B1-B8885174AF0E}"/>
              </a:ext>
            </a:extLst>
          </p:cNvPr>
          <p:cNvSpPr txBox="1"/>
          <p:nvPr/>
        </p:nvSpPr>
        <p:spPr>
          <a:xfrm>
            <a:off x="8002784" y="16066483"/>
            <a:ext cx="3159839" cy="6186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lnSpc>
                <a:spcPct val="95000"/>
              </a:lnSpc>
            </a:pPr>
            <a:r>
              <a:rPr lang="de-DE" sz="1800" b="1" kern="0" dirty="0">
                <a:solidFill>
                  <a:prstClr val="black"/>
                </a:solidFill>
                <a:latin typeface="Arial"/>
                <a:cs typeface="Arial"/>
              </a:rPr>
              <a:t>GDC / YSZ / GDC</a:t>
            </a:r>
            <a:r>
              <a:rPr lang="de-DE" sz="18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de-DE" sz="1800" kern="0" dirty="0" err="1">
                <a:solidFill>
                  <a:prstClr val="black"/>
                </a:solidFill>
                <a:latin typeface="Arial"/>
                <a:cs typeface="Arial"/>
              </a:rPr>
              <a:t>electrolyte</a:t>
            </a:r>
            <a:endParaRPr lang="de-DE" sz="1800" kern="0" dirty="0">
              <a:solidFill>
                <a:prstClr val="black"/>
              </a:solidFill>
              <a:latin typeface="Arial"/>
              <a:cs typeface="Arial"/>
            </a:endParaRPr>
          </a:p>
          <a:p>
            <a:pPr defTabSz="457200">
              <a:lnSpc>
                <a:spcPct val="95000"/>
              </a:lnSpc>
            </a:pPr>
            <a:r>
              <a:rPr lang="de-DE" sz="1800" kern="0" dirty="0">
                <a:solidFill>
                  <a:prstClr val="black"/>
                </a:solidFill>
                <a:latin typeface="Arial"/>
                <a:cs typeface="Arial"/>
              </a:rPr>
              <a:t>Screen </a:t>
            </a:r>
            <a:r>
              <a:rPr lang="de-DE" sz="1800" kern="0" dirty="0" err="1">
                <a:solidFill>
                  <a:prstClr val="black"/>
                </a:solidFill>
                <a:latin typeface="Arial"/>
                <a:cs typeface="Arial"/>
              </a:rPr>
              <a:t>printing</a:t>
            </a:r>
            <a:endParaRPr lang="en-US" sz="1800" kern="0" dirty="0" err="1">
              <a:solidFill>
                <a:prstClr val="black"/>
              </a:solidFill>
              <a:latin typeface="Arial"/>
              <a:cs typeface="Arial"/>
            </a:endParaRPr>
          </a:p>
        </p:txBody>
      </p:sp>
      <p:grpSp>
        <p:nvGrpSpPr>
          <p:cNvPr id="53" name="Gruppieren 52">
            <a:extLst>
              <a:ext uri="{FF2B5EF4-FFF2-40B4-BE49-F238E27FC236}">
                <a16:creationId xmlns:a16="http://schemas.microsoft.com/office/drawing/2014/main" id="{C048FE3B-D280-47CE-813E-1EB3ADD47468}"/>
              </a:ext>
            </a:extLst>
          </p:cNvPr>
          <p:cNvGrpSpPr/>
          <p:nvPr/>
        </p:nvGrpSpPr>
        <p:grpSpPr>
          <a:xfrm>
            <a:off x="11825973" y="14848673"/>
            <a:ext cx="900000" cy="1002158"/>
            <a:chOff x="10207221" y="3219593"/>
            <a:chExt cx="900000" cy="1002158"/>
          </a:xfrm>
        </p:grpSpPr>
        <p:sp>
          <p:nvSpPr>
            <p:cNvPr id="54" name="Rechteck 53">
              <a:extLst>
                <a:ext uri="{FF2B5EF4-FFF2-40B4-BE49-F238E27FC236}">
                  <a16:creationId xmlns:a16="http://schemas.microsoft.com/office/drawing/2014/main" id="{EFE68F34-6C4F-46A0-8DF6-C0B67C4885CF}"/>
                </a:ext>
              </a:extLst>
            </p:cNvPr>
            <p:cNvSpPr/>
            <p:nvPr/>
          </p:nvSpPr>
          <p:spPr>
            <a:xfrm>
              <a:off x="10207221" y="3321751"/>
              <a:ext cx="900000" cy="900000"/>
            </a:xfrm>
            <a:prstGeom prst="rect">
              <a:avLst/>
            </a:prstGeom>
            <a:solidFill>
              <a:srgbClr val="30A93B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isometricTopUp"/>
              <a:lightRig rig="threePt" dir="t"/>
            </a:scene3d>
            <a:sp3d extrusionH="254000"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55" name="Rechteck 54">
              <a:extLst>
                <a:ext uri="{FF2B5EF4-FFF2-40B4-BE49-F238E27FC236}">
                  <a16:creationId xmlns:a16="http://schemas.microsoft.com/office/drawing/2014/main" id="{818C133E-5365-4C7E-8E01-DB0E6EE55AA7}"/>
                </a:ext>
              </a:extLst>
            </p:cNvPr>
            <p:cNvSpPr/>
            <p:nvPr/>
          </p:nvSpPr>
          <p:spPr>
            <a:xfrm>
              <a:off x="10207221" y="3262343"/>
              <a:ext cx="900000" cy="900000"/>
            </a:xfrm>
            <a:prstGeom prst="rect">
              <a:avLst/>
            </a:prstGeom>
            <a:solidFill>
              <a:srgbClr val="30A93B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isometricTopUp"/>
              <a:lightRig rig="threePt" dir="t"/>
            </a:scene3d>
            <a:sp3d extrusionH="63500"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56" name="Rechteck 55">
              <a:extLst>
                <a:ext uri="{FF2B5EF4-FFF2-40B4-BE49-F238E27FC236}">
                  <a16:creationId xmlns:a16="http://schemas.microsoft.com/office/drawing/2014/main" id="{8D2D29BA-224F-4AC8-A746-7F12910E1E56}"/>
                </a:ext>
              </a:extLst>
            </p:cNvPr>
            <p:cNvSpPr/>
            <p:nvPr/>
          </p:nvSpPr>
          <p:spPr>
            <a:xfrm>
              <a:off x="10207221" y="3219593"/>
              <a:ext cx="900000" cy="900000"/>
            </a:xfrm>
            <a:prstGeom prst="rect">
              <a:avLst/>
            </a:prstGeom>
            <a:solidFill>
              <a:srgbClr val="FF8C0C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isometricTopUp"/>
              <a:lightRig rig="threePt" dir="t"/>
            </a:scene3d>
            <a:sp3d extrusionH="63500"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sp>
        <p:nvSpPr>
          <p:cNvPr id="57" name="Textfeld 56">
            <a:extLst>
              <a:ext uri="{FF2B5EF4-FFF2-40B4-BE49-F238E27FC236}">
                <a16:creationId xmlns:a16="http://schemas.microsoft.com/office/drawing/2014/main" id="{D523018A-AA1D-469D-98AF-91CD0DD74B44}"/>
              </a:ext>
            </a:extLst>
          </p:cNvPr>
          <p:cNvSpPr txBox="1"/>
          <p:nvPr/>
        </p:nvSpPr>
        <p:spPr>
          <a:xfrm>
            <a:off x="11407786" y="16066483"/>
            <a:ext cx="1890261" cy="6186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lnSpc>
                <a:spcPct val="95000"/>
              </a:lnSpc>
            </a:pPr>
            <a:r>
              <a:rPr lang="de-DE" sz="1800" kern="0" dirty="0" err="1">
                <a:solidFill>
                  <a:prstClr val="black"/>
                </a:solidFill>
                <a:latin typeface="Arial"/>
                <a:cs typeface="Arial"/>
              </a:rPr>
              <a:t>Sintered</a:t>
            </a:r>
            <a:r>
              <a:rPr lang="de-DE" sz="1800" kern="0" dirty="0">
                <a:solidFill>
                  <a:prstClr val="black"/>
                </a:solidFill>
                <a:latin typeface="Arial"/>
                <a:cs typeface="Arial"/>
              </a:rPr>
              <a:t> half </a:t>
            </a:r>
            <a:r>
              <a:rPr lang="de-DE" sz="1800" kern="0" dirty="0" err="1">
                <a:solidFill>
                  <a:prstClr val="black"/>
                </a:solidFill>
                <a:latin typeface="Arial"/>
                <a:cs typeface="Arial"/>
              </a:rPr>
              <a:t>cell</a:t>
            </a:r>
            <a:endParaRPr lang="de-DE" sz="1800" kern="0" dirty="0">
              <a:solidFill>
                <a:prstClr val="black"/>
              </a:solidFill>
              <a:latin typeface="Arial"/>
              <a:cs typeface="Arial"/>
            </a:endParaRPr>
          </a:p>
          <a:p>
            <a:pPr defTabSz="457200">
              <a:lnSpc>
                <a:spcPct val="95000"/>
              </a:lnSpc>
            </a:pPr>
            <a:endParaRPr lang="en-US" sz="1800" kern="0" dirty="0" err="1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8" name="Pfeil nach rechts 28">
            <a:extLst>
              <a:ext uri="{FF2B5EF4-FFF2-40B4-BE49-F238E27FC236}">
                <a16:creationId xmlns:a16="http://schemas.microsoft.com/office/drawing/2014/main" id="{57FA6F8C-45B7-41AA-9FCD-F9F8EE83BB09}"/>
              </a:ext>
            </a:extLst>
          </p:cNvPr>
          <p:cNvSpPr/>
          <p:nvPr/>
        </p:nvSpPr>
        <p:spPr>
          <a:xfrm>
            <a:off x="4160044" y="15290713"/>
            <a:ext cx="1052808" cy="262667"/>
          </a:xfrm>
          <a:prstGeom prst="rightArrow">
            <a:avLst/>
          </a:prstGeom>
          <a:solidFill>
            <a:srgbClr val="023D6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9" name="Pfeil nach rechts 29">
            <a:extLst>
              <a:ext uri="{FF2B5EF4-FFF2-40B4-BE49-F238E27FC236}">
                <a16:creationId xmlns:a16="http://schemas.microsoft.com/office/drawing/2014/main" id="{996AAC59-799A-45D5-BA4A-811367048D26}"/>
              </a:ext>
            </a:extLst>
          </p:cNvPr>
          <p:cNvSpPr/>
          <p:nvPr/>
        </p:nvSpPr>
        <p:spPr>
          <a:xfrm>
            <a:off x="7379785" y="15290713"/>
            <a:ext cx="1052808" cy="262667"/>
          </a:xfrm>
          <a:prstGeom prst="rightArrow">
            <a:avLst/>
          </a:prstGeom>
          <a:solidFill>
            <a:srgbClr val="023D6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0" name="Pfeil nach rechts 30">
            <a:extLst>
              <a:ext uri="{FF2B5EF4-FFF2-40B4-BE49-F238E27FC236}">
                <a16:creationId xmlns:a16="http://schemas.microsoft.com/office/drawing/2014/main" id="{5608B96A-BB99-4056-B906-AA8C85F833DD}"/>
              </a:ext>
            </a:extLst>
          </p:cNvPr>
          <p:cNvSpPr/>
          <p:nvPr/>
        </p:nvSpPr>
        <p:spPr>
          <a:xfrm>
            <a:off x="10359852" y="15290713"/>
            <a:ext cx="1052808" cy="262667"/>
          </a:xfrm>
          <a:prstGeom prst="rightArrow">
            <a:avLst/>
          </a:prstGeom>
          <a:solidFill>
            <a:srgbClr val="023D6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01FB41E0-9E94-4B92-A3C7-64F04379EAC1}"/>
              </a:ext>
            </a:extLst>
          </p:cNvPr>
          <p:cNvSpPr txBox="1"/>
          <p:nvPr/>
        </p:nvSpPr>
        <p:spPr>
          <a:xfrm>
            <a:off x="4189694" y="14915979"/>
            <a:ext cx="926857" cy="3262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lnSpc>
                <a:spcPct val="95000"/>
              </a:lnSpc>
            </a:pPr>
            <a:r>
              <a:rPr lang="de-DE" sz="1600" kern="0" dirty="0">
                <a:solidFill>
                  <a:prstClr val="black"/>
                </a:solidFill>
                <a:latin typeface="Arial"/>
                <a:cs typeface="Arial"/>
              </a:rPr>
              <a:t>1230 °C</a:t>
            </a:r>
            <a:endParaRPr lang="en-US" sz="1600" kern="0" dirty="0" err="1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2" name="Textfeld 61">
            <a:extLst>
              <a:ext uri="{FF2B5EF4-FFF2-40B4-BE49-F238E27FC236}">
                <a16:creationId xmlns:a16="http://schemas.microsoft.com/office/drawing/2014/main" id="{C68E2ACA-062B-403B-B984-70DF15CE1511}"/>
              </a:ext>
            </a:extLst>
          </p:cNvPr>
          <p:cNvSpPr txBox="1"/>
          <p:nvPr/>
        </p:nvSpPr>
        <p:spPr>
          <a:xfrm>
            <a:off x="10373093" y="14915979"/>
            <a:ext cx="926857" cy="3262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lnSpc>
                <a:spcPct val="95000"/>
              </a:lnSpc>
            </a:pPr>
            <a:r>
              <a:rPr lang="de-DE" sz="1600" b="1" kern="0" dirty="0">
                <a:solidFill>
                  <a:srgbClr val="FF0000"/>
                </a:solidFill>
                <a:latin typeface="Arial"/>
                <a:cs typeface="Arial"/>
              </a:rPr>
              <a:t>1400 °C</a:t>
            </a:r>
            <a:endParaRPr lang="en-US" sz="1600" b="1" kern="0" dirty="0" err="1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id="{05432027-B517-4D2E-B577-C016275B5ACD}"/>
              </a:ext>
            </a:extLst>
          </p:cNvPr>
          <p:cNvSpPr txBox="1"/>
          <p:nvPr/>
        </p:nvSpPr>
        <p:spPr>
          <a:xfrm>
            <a:off x="7406775" y="14915979"/>
            <a:ext cx="926857" cy="3262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lnSpc>
                <a:spcPct val="95000"/>
              </a:lnSpc>
            </a:pPr>
            <a:r>
              <a:rPr lang="de-DE" sz="1600" kern="0" dirty="0">
                <a:solidFill>
                  <a:prstClr val="black"/>
                </a:solidFill>
                <a:latin typeface="Arial"/>
                <a:cs typeface="Arial"/>
              </a:rPr>
              <a:t>1000 °C</a:t>
            </a:r>
            <a:endParaRPr lang="en-US" sz="1600" kern="0" dirty="0" err="1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4" name="Rechteck 63">
            <a:extLst>
              <a:ext uri="{FF2B5EF4-FFF2-40B4-BE49-F238E27FC236}">
                <a16:creationId xmlns:a16="http://schemas.microsoft.com/office/drawing/2014/main" id="{00CCE4EB-E791-4E15-80B1-9538D1E27CC2}"/>
              </a:ext>
            </a:extLst>
          </p:cNvPr>
          <p:cNvSpPr/>
          <p:nvPr/>
        </p:nvSpPr>
        <p:spPr>
          <a:xfrm>
            <a:off x="2759172" y="8502230"/>
            <a:ext cx="1080000" cy="1080000"/>
          </a:xfrm>
          <a:prstGeom prst="rect">
            <a:avLst/>
          </a:prstGeom>
          <a:solidFill>
            <a:srgbClr val="30A93B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isometricTopUp"/>
            <a:lightRig rig="threePt" dir="t"/>
          </a:scene3d>
          <a:sp3d extrusionH="254000"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1F0F8636-06F1-49EB-B636-0CD3DFA2FEBC}"/>
              </a:ext>
            </a:extLst>
          </p:cNvPr>
          <p:cNvSpPr txBox="1"/>
          <p:nvPr/>
        </p:nvSpPr>
        <p:spPr>
          <a:xfrm>
            <a:off x="2328394" y="9775251"/>
            <a:ext cx="1941557" cy="6186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lnSpc>
                <a:spcPct val="95000"/>
              </a:lnSpc>
            </a:pPr>
            <a:r>
              <a:rPr lang="de-DE" sz="1800" kern="0" dirty="0" err="1">
                <a:solidFill>
                  <a:prstClr val="black"/>
                </a:solidFill>
                <a:latin typeface="Arial"/>
                <a:cs typeface="Arial"/>
              </a:rPr>
              <a:t>NiO</a:t>
            </a:r>
            <a:r>
              <a:rPr lang="de-DE" sz="1800" kern="0" dirty="0">
                <a:solidFill>
                  <a:prstClr val="black"/>
                </a:solidFill>
                <a:latin typeface="Arial"/>
                <a:cs typeface="Arial"/>
              </a:rPr>
              <a:t>-YSZ </a:t>
            </a:r>
            <a:r>
              <a:rPr lang="de-DE" sz="1800" kern="0" dirty="0" err="1">
                <a:solidFill>
                  <a:prstClr val="black"/>
                </a:solidFill>
                <a:latin typeface="Arial"/>
                <a:cs typeface="Arial"/>
              </a:rPr>
              <a:t>support</a:t>
            </a:r>
            <a:endParaRPr lang="de-DE" sz="1800" kern="0" dirty="0">
              <a:solidFill>
                <a:prstClr val="black"/>
              </a:solidFill>
              <a:latin typeface="Arial"/>
              <a:cs typeface="Arial"/>
            </a:endParaRPr>
          </a:p>
          <a:p>
            <a:pPr defTabSz="457200">
              <a:lnSpc>
                <a:spcPct val="95000"/>
              </a:lnSpc>
            </a:pPr>
            <a:r>
              <a:rPr lang="de-DE" sz="1800" kern="0" dirty="0">
                <a:solidFill>
                  <a:prstClr val="black"/>
                </a:solidFill>
                <a:latin typeface="Arial"/>
                <a:cs typeface="Arial"/>
              </a:rPr>
              <a:t>Tape </a:t>
            </a:r>
            <a:r>
              <a:rPr lang="de-DE" sz="1800" kern="0" dirty="0" err="1">
                <a:solidFill>
                  <a:prstClr val="black"/>
                </a:solidFill>
                <a:latin typeface="Arial"/>
                <a:cs typeface="Arial"/>
              </a:rPr>
              <a:t>casting</a:t>
            </a:r>
            <a:endParaRPr lang="en-US" sz="1800" kern="0" dirty="0" err="1">
              <a:solidFill>
                <a:prstClr val="black"/>
              </a:solidFill>
              <a:latin typeface="Arial"/>
              <a:cs typeface="Arial"/>
            </a:endParaRPr>
          </a:p>
        </p:txBody>
      </p:sp>
      <p:grpSp>
        <p:nvGrpSpPr>
          <p:cNvPr id="66" name="Gruppieren 65">
            <a:extLst>
              <a:ext uri="{FF2B5EF4-FFF2-40B4-BE49-F238E27FC236}">
                <a16:creationId xmlns:a16="http://schemas.microsoft.com/office/drawing/2014/main" id="{C29D061F-A028-43CA-A89D-1125AAE2C751}"/>
              </a:ext>
            </a:extLst>
          </p:cNvPr>
          <p:cNvGrpSpPr/>
          <p:nvPr/>
        </p:nvGrpSpPr>
        <p:grpSpPr>
          <a:xfrm>
            <a:off x="5818075" y="8442822"/>
            <a:ext cx="1080000" cy="1139408"/>
            <a:chOff x="3693885" y="3104975"/>
            <a:chExt cx="1080000" cy="1139408"/>
          </a:xfrm>
        </p:grpSpPr>
        <p:sp>
          <p:nvSpPr>
            <p:cNvPr id="67" name="Rechteck 66">
              <a:extLst>
                <a:ext uri="{FF2B5EF4-FFF2-40B4-BE49-F238E27FC236}">
                  <a16:creationId xmlns:a16="http://schemas.microsoft.com/office/drawing/2014/main" id="{E360E0A4-EF4F-462F-A3C6-2B1367FE0AE9}"/>
                </a:ext>
              </a:extLst>
            </p:cNvPr>
            <p:cNvSpPr/>
            <p:nvPr/>
          </p:nvSpPr>
          <p:spPr>
            <a:xfrm>
              <a:off x="3693885" y="3164383"/>
              <a:ext cx="1080000" cy="1080000"/>
            </a:xfrm>
            <a:prstGeom prst="rect">
              <a:avLst/>
            </a:prstGeom>
            <a:solidFill>
              <a:srgbClr val="30A93B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isometricTopUp"/>
              <a:lightRig rig="threePt" dir="t"/>
            </a:scene3d>
            <a:sp3d extrusionH="254000"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68" name="Rechteck 67">
              <a:extLst>
                <a:ext uri="{FF2B5EF4-FFF2-40B4-BE49-F238E27FC236}">
                  <a16:creationId xmlns:a16="http://schemas.microsoft.com/office/drawing/2014/main" id="{8FD77D4A-7AA0-4099-AA1E-ACBFB5FE7162}"/>
                </a:ext>
              </a:extLst>
            </p:cNvPr>
            <p:cNvSpPr/>
            <p:nvPr/>
          </p:nvSpPr>
          <p:spPr>
            <a:xfrm>
              <a:off x="3693885" y="3104975"/>
              <a:ext cx="1080000" cy="1080000"/>
            </a:xfrm>
            <a:prstGeom prst="rect">
              <a:avLst/>
            </a:prstGeom>
            <a:pattFill prst="sphere">
              <a:fgClr>
                <a:srgbClr val="30A93B">
                  <a:lumMod val="40000"/>
                  <a:lumOff val="60000"/>
                </a:srgbClr>
              </a:fgClr>
              <a:bgClr>
                <a:srgbClr val="30A93B">
                  <a:lumMod val="20000"/>
                  <a:lumOff val="80000"/>
                </a:srgbClr>
              </a:bgClr>
            </a:pattFill>
            <a:ln w="12700" cap="flat" cmpd="sng" algn="ctr">
              <a:noFill/>
              <a:prstDash val="solid"/>
              <a:miter lim="800000"/>
            </a:ln>
            <a:effectLst/>
            <a:scene3d>
              <a:camera prst="isometricTopUp"/>
              <a:lightRig rig="threePt" dir="t"/>
            </a:scene3d>
            <a:sp3d extrusionH="63500"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sp>
        <p:nvSpPr>
          <p:cNvPr id="69" name="Textfeld 68">
            <a:extLst>
              <a:ext uri="{FF2B5EF4-FFF2-40B4-BE49-F238E27FC236}">
                <a16:creationId xmlns:a16="http://schemas.microsoft.com/office/drawing/2014/main" id="{2D8D7DE9-4301-4CDE-A78D-A738737C6FBD}"/>
              </a:ext>
            </a:extLst>
          </p:cNvPr>
          <p:cNvSpPr txBox="1"/>
          <p:nvPr/>
        </p:nvSpPr>
        <p:spPr>
          <a:xfrm>
            <a:off x="5100169" y="9775250"/>
            <a:ext cx="2621230" cy="6186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lnSpc>
                <a:spcPct val="95000"/>
              </a:lnSpc>
            </a:pPr>
            <a:r>
              <a:rPr lang="de-DE" sz="1800" kern="0" dirty="0" err="1">
                <a:solidFill>
                  <a:prstClr val="black"/>
                </a:solidFill>
                <a:latin typeface="Arial"/>
                <a:cs typeface="Arial"/>
              </a:rPr>
              <a:t>NiO</a:t>
            </a:r>
            <a:r>
              <a:rPr lang="de-DE" sz="1800" kern="0" dirty="0">
                <a:solidFill>
                  <a:prstClr val="black"/>
                </a:solidFill>
                <a:latin typeface="Arial"/>
                <a:cs typeface="Arial"/>
              </a:rPr>
              <a:t>-</a:t>
            </a:r>
            <a:r>
              <a:rPr lang="de-DE" sz="1800" b="1" kern="0" dirty="0">
                <a:solidFill>
                  <a:prstClr val="black"/>
                </a:solidFill>
                <a:latin typeface="Arial"/>
                <a:cs typeface="Arial"/>
              </a:rPr>
              <a:t>GDC</a:t>
            </a:r>
            <a:r>
              <a:rPr lang="de-DE" sz="18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de-DE" sz="1800" kern="0" dirty="0" err="1">
                <a:solidFill>
                  <a:prstClr val="black"/>
                </a:solidFill>
                <a:latin typeface="Arial"/>
                <a:cs typeface="Arial"/>
              </a:rPr>
              <a:t>fuel</a:t>
            </a:r>
            <a:r>
              <a:rPr lang="de-DE" sz="18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de-DE" sz="1800" kern="0" dirty="0" err="1">
                <a:solidFill>
                  <a:prstClr val="black"/>
                </a:solidFill>
                <a:latin typeface="Arial"/>
                <a:cs typeface="Arial"/>
              </a:rPr>
              <a:t>electrode</a:t>
            </a:r>
            <a:endParaRPr lang="de-DE" sz="1800" kern="0" dirty="0">
              <a:solidFill>
                <a:prstClr val="black"/>
              </a:solidFill>
              <a:latin typeface="Arial"/>
              <a:cs typeface="Arial"/>
            </a:endParaRPr>
          </a:p>
          <a:p>
            <a:pPr defTabSz="457200">
              <a:lnSpc>
                <a:spcPct val="95000"/>
              </a:lnSpc>
            </a:pPr>
            <a:r>
              <a:rPr lang="de-DE" sz="1800" kern="0" dirty="0">
                <a:solidFill>
                  <a:prstClr val="black"/>
                </a:solidFill>
                <a:latin typeface="Arial"/>
                <a:cs typeface="Arial"/>
              </a:rPr>
              <a:t>Screen </a:t>
            </a:r>
            <a:r>
              <a:rPr lang="de-DE" sz="1800" kern="0" dirty="0" err="1">
                <a:solidFill>
                  <a:prstClr val="black"/>
                </a:solidFill>
                <a:latin typeface="Arial"/>
                <a:cs typeface="Arial"/>
              </a:rPr>
              <a:t>printing</a:t>
            </a:r>
            <a:endParaRPr lang="en-US" sz="1800" kern="0" dirty="0" err="1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0" name="Rechteck 69">
            <a:extLst>
              <a:ext uri="{FF2B5EF4-FFF2-40B4-BE49-F238E27FC236}">
                <a16:creationId xmlns:a16="http://schemas.microsoft.com/office/drawing/2014/main" id="{7E06B58A-7BD8-403A-BF12-EC156F1D212E}"/>
              </a:ext>
            </a:extLst>
          </p:cNvPr>
          <p:cNvSpPr/>
          <p:nvPr/>
        </p:nvSpPr>
        <p:spPr>
          <a:xfrm>
            <a:off x="8876977" y="8561638"/>
            <a:ext cx="1080000" cy="1080000"/>
          </a:xfrm>
          <a:prstGeom prst="rect">
            <a:avLst/>
          </a:prstGeom>
          <a:solidFill>
            <a:srgbClr val="30A93B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isometricTopUp"/>
            <a:lightRig rig="threePt" dir="t"/>
          </a:scene3d>
          <a:sp3d extrusionH="254000"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71" name="Rechteck 70">
            <a:extLst>
              <a:ext uri="{FF2B5EF4-FFF2-40B4-BE49-F238E27FC236}">
                <a16:creationId xmlns:a16="http://schemas.microsoft.com/office/drawing/2014/main" id="{5C2C416B-FA41-488E-9C02-6F71C3040A4F}"/>
              </a:ext>
            </a:extLst>
          </p:cNvPr>
          <p:cNvSpPr/>
          <p:nvPr/>
        </p:nvSpPr>
        <p:spPr>
          <a:xfrm>
            <a:off x="8876977" y="8502230"/>
            <a:ext cx="1080000" cy="1080000"/>
          </a:xfrm>
          <a:prstGeom prst="rect">
            <a:avLst/>
          </a:prstGeom>
          <a:solidFill>
            <a:srgbClr val="30A93B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isometricTopUp"/>
            <a:lightRig rig="threePt" dir="t"/>
          </a:scene3d>
          <a:sp3d extrusionH="63500"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72" name="Rechteck 71">
            <a:extLst>
              <a:ext uri="{FF2B5EF4-FFF2-40B4-BE49-F238E27FC236}">
                <a16:creationId xmlns:a16="http://schemas.microsoft.com/office/drawing/2014/main" id="{22DFECF1-3E80-4ADE-AA78-4207616D42C4}"/>
              </a:ext>
            </a:extLst>
          </p:cNvPr>
          <p:cNvSpPr/>
          <p:nvPr/>
        </p:nvSpPr>
        <p:spPr>
          <a:xfrm>
            <a:off x="8876977" y="8459480"/>
            <a:ext cx="1080000" cy="1080000"/>
          </a:xfrm>
          <a:prstGeom prst="rect">
            <a:avLst/>
          </a:prstGeom>
          <a:pattFill prst="lgConfetti">
            <a:fgClr>
              <a:srgbClr val="FF8C0C">
                <a:lumMod val="40000"/>
                <a:lumOff val="60000"/>
              </a:srgbClr>
            </a:fgClr>
            <a:bgClr>
              <a:srgbClr val="FF8C0C">
                <a:lumMod val="75000"/>
              </a:srgbClr>
            </a:bgClr>
          </a:pattFill>
          <a:ln w="12700" cap="flat" cmpd="sng" algn="ctr">
            <a:noFill/>
            <a:prstDash val="solid"/>
            <a:miter lim="800000"/>
          </a:ln>
          <a:effectLst/>
          <a:scene3d>
            <a:camera prst="isometricTopUp"/>
            <a:lightRig rig="threePt" dir="t"/>
          </a:scene3d>
          <a:sp3d extrusionH="63500"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73" name="Textfeld 72">
            <a:extLst>
              <a:ext uri="{FF2B5EF4-FFF2-40B4-BE49-F238E27FC236}">
                <a16:creationId xmlns:a16="http://schemas.microsoft.com/office/drawing/2014/main" id="{76A6D09C-2154-4CB4-B60B-ECCB90DE12E8}"/>
              </a:ext>
            </a:extLst>
          </p:cNvPr>
          <p:cNvSpPr txBox="1"/>
          <p:nvPr/>
        </p:nvSpPr>
        <p:spPr>
          <a:xfrm>
            <a:off x="8487497" y="9775250"/>
            <a:ext cx="1813317" cy="6186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lnSpc>
                <a:spcPct val="95000"/>
              </a:lnSpc>
            </a:pPr>
            <a:r>
              <a:rPr lang="de-DE" sz="1800" b="1" kern="0" dirty="0">
                <a:solidFill>
                  <a:prstClr val="black"/>
                </a:solidFill>
                <a:latin typeface="Arial"/>
                <a:cs typeface="Arial"/>
              </a:rPr>
              <a:t>GDC</a:t>
            </a:r>
            <a:r>
              <a:rPr lang="de-DE" sz="18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de-DE" sz="1800" kern="0" dirty="0" err="1">
                <a:solidFill>
                  <a:prstClr val="black"/>
                </a:solidFill>
                <a:latin typeface="Arial"/>
                <a:cs typeface="Arial"/>
              </a:rPr>
              <a:t>electrolyte</a:t>
            </a:r>
            <a:endParaRPr lang="de-DE" sz="1800" kern="0" dirty="0">
              <a:solidFill>
                <a:prstClr val="black"/>
              </a:solidFill>
              <a:latin typeface="Arial"/>
              <a:cs typeface="Arial"/>
            </a:endParaRPr>
          </a:p>
          <a:p>
            <a:pPr defTabSz="457200">
              <a:lnSpc>
                <a:spcPct val="95000"/>
              </a:lnSpc>
            </a:pPr>
            <a:r>
              <a:rPr lang="de-DE" sz="1800" kern="0" dirty="0">
                <a:solidFill>
                  <a:prstClr val="black"/>
                </a:solidFill>
                <a:latin typeface="Arial"/>
                <a:cs typeface="Arial"/>
              </a:rPr>
              <a:t>Screen </a:t>
            </a:r>
            <a:r>
              <a:rPr lang="de-DE" sz="1800" kern="0" dirty="0" err="1">
                <a:solidFill>
                  <a:prstClr val="black"/>
                </a:solidFill>
                <a:latin typeface="Arial"/>
                <a:cs typeface="Arial"/>
              </a:rPr>
              <a:t>printing</a:t>
            </a:r>
            <a:endParaRPr lang="en-US" sz="1800" kern="0" dirty="0" err="1">
              <a:solidFill>
                <a:prstClr val="black"/>
              </a:solidFill>
              <a:latin typeface="Arial"/>
              <a:cs typeface="Arial"/>
            </a:endParaRPr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24A8A628-B9B9-40CB-8885-D5CA492DEE75}"/>
              </a:ext>
            </a:extLst>
          </p:cNvPr>
          <p:cNvGrpSpPr/>
          <p:nvPr/>
        </p:nvGrpSpPr>
        <p:grpSpPr>
          <a:xfrm>
            <a:off x="11935880" y="8557440"/>
            <a:ext cx="900000" cy="1002158"/>
            <a:chOff x="10207221" y="3219593"/>
            <a:chExt cx="900000" cy="1002158"/>
          </a:xfrm>
        </p:grpSpPr>
        <p:sp>
          <p:nvSpPr>
            <p:cNvPr id="75" name="Rechteck 74">
              <a:extLst>
                <a:ext uri="{FF2B5EF4-FFF2-40B4-BE49-F238E27FC236}">
                  <a16:creationId xmlns:a16="http://schemas.microsoft.com/office/drawing/2014/main" id="{C6FC772F-D030-4C29-8543-232492B7E160}"/>
                </a:ext>
              </a:extLst>
            </p:cNvPr>
            <p:cNvSpPr/>
            <p:nvPr/>
          </p:nvSpPr>
          <p:spPr>
            <a:xfrm>
              <a:off x="10207221" y="3321751"/>
              <a:ext cx="900000" cy="900000"/>
            </a:xfrm>
            <a:prstGeom prst="rect">
              <a:avLst/>
            </a:prstGeom>
            <a:solidFill>
              <a:srgbClr val="30A93B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isometricTopUp"/>
              <a:lightRig rig="threePt" dir="t"/>
            </a:scene3d>
            <a:sp3d extrusionH="254000"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76" name="Rechteck 75">
              <a:extLst>
                <a:ext uri="{FF2B5EF4-FFF2-40B4-BE49-F238E27FC236}">
                  <a16:creationId xmlns:a16="http://schemas.microsoft.com/office/drawing/2014/main" id="{9D04C0F8-8FE0-4FA8-9048-DF24620F24BB}"/>
                </a:ext>
              </a:extLst>
            </p:cNvPr>
            <p:cNvSpPr/>
            <p:nvPr/>
          </p:nvSpPr>
          <p:spPr>
            <a:xfrm>
              <a:off x="10207221" y="3262343"/>
              <a:ext cx="900000" cy="900000"/>
            </a:xfrm>
            <a:prstGeom prst="rect">
              <a:avLst/>
            </a:prstGeom>
            <a:solidFill>
              <a:srgbClr val="30A93B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isometricTopUp"/>
              <a:lightRig rig="threePt" dir="t"/>
            </a:scene3d>
            <a:sp3d extrusionH="63500"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77" name="Rechteck 76">
              <a:extLst>
                <a:ext uri="{FF2B5EF4-FFF2-40B4-BE49-F238E27FC236}">
                  <a16:creationId xmlns:a16="http://schemas.microsoft.com/office/drawing/2014/main" id="{0B835858-3DDB-4547-A131-D0787E2EEAF4}"/>
                </a:ext>
              </a:extLst>
            </p:cNvPr>
            <p:cNvSpPr/>
            <p:nvPr/>
          </p:nvSpPr>
          <p:spPr>
            <a:xfrm>
              <a:off x="10207221" y="3219593"/>
              <a:ext cx="900000" cy="900000"/>
            </a:xfrm>
            <a:prstGeom prst="rect">
              <a:avLst/>
            </a:prstGeom>
            <a:solidFill>
              <a:srgbClr val="FF8C0C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isometricTopUp"/>
              <a:lightRig rig="threePt" dir="t"/>
            </a:scene3d>
            <a:sp3d extrusionH="63500"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sp>
        <p:nvSpPr>
          <p:cNvPr id="78" name="Textfeld 77">
            <a:extLst>
              <a:ext uri="{FF2B5EF4-FFF2-40B4-BE49-F238E27FC236}">
                <a16:creationId xmlns:a16="http://schemas.microsoft.com/office/drawing/2014/main" id="{44A9E6D8-6D50-43B4-B379-6D5F397744D9}"/>
              </a:ext>
            </a:extLst>
          </p:cNvPr>
          <p:cNvSpPr txBox="1"/>
          <p:nvPr/>
        </p:nvSpPr>
        <p:spPr>
          <a:xfrm>
            <a:off x="11517693" y="9775250"/>
            <a:ext cx="1890261" cy="6186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lnSpc>
                <a:spcPct val="95000"/>
              </a:lnSpc>
            </a:pPr>
            <a:r>
              <a:rPr lang="de-DE" sz="1800" kern="0" dirty="0" err="1">
                <a:solidFill>
                  <a:prstClr val="black"/>
                </a:solidFill>
                <a:latin typeface="Arial"/>
                <a:cs typeface="Arial"/>
              </a:rPr>
              <a:t>Sintered</a:t>
            </a:r>
            <a:r>
              <a:rPr lang="de-DE" sz="1800" kern="0" dirty="0">
                <a:solidFill>
                  <a:prstClr val="black"/>
                </a:solidFill>
                <a:latin typeface="Arial"/>
                <a:cs typeface="Arial"/>
              </a:rPr>
              <a:t> half </a:t>
            </a:r>
            <a:r>
              <a:rPr lang="de-DE" sz="1800" kern="0" dirty="0" err="1">
                <a:solidFill>
                  <a:prstClr val="black"/>
                </a:solidFill>
                <a:latin typeface="Arial"/>
                <a:cs typeface="Arial"/>
              </a:rPr>
              <a:t>cell</a:t>
            </a:r>
            <a:endParaRPr lang="de-DE" sz="1800" kern="0" dirty="0">
              <a:solidFill>
                <a:prstClr val="black"/>
              </a:solidFill>
              <a:latin typeface="Arial"/>
              <a:cs typeface="Arial"/>
            </a:endParaRPr>
          </a:p>
          <a:p>
            <a:pPr defTabSz="457200">
              <a:lnSpc>
                <a:spcPct val="95000"/>
              </a:lnSpc>
            </a:pPr>
            <a:endParaRPr lang="en-US" sz="1800" kern="0" dirty="0" err="1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9" name="Pfeil nach rechts 28">
            <a:extLst>
              <a:ext uri="{FF2B5EF4-FFF2-40B4-BE49-F238E27FC236}">
                <a16:creationId xmlns:a16="http://schemas.microsoft.com/office/drawing/2014/main" id="{9A34D222-C846-4DCE-912F-84C1F3FCD0B1}"/>
              </a:ext>
            </a:extLst>
          </p:cNvPr>
          <p:cNvSpPr/>
          <p:nvPr/>
        </p:nvSpPr>
        <p:spPr>
          <a:xfrm>
            <a:off x="4269951" y="8999480"/>
            <a:ext cx="1052808" cy="262667"/>
          </a:xfrm>
          <a:prstGeom prst="rightArrow">
            <a:avLst/>
          </a:prstGeom>
          <a:solidFill>
            <a:srgbClr val="023D6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80" name="Pfeil nach rechts 29">
            <a:extLst>
              <a:ext uri="{FF2B5EF4-FFF2-40B4-BE49-F238E27FC236}">
                <a16:creationId xmlns:a16="http://schemas.microsoft.com/office/drawing/2014/main" id="{393568DC-AA97-4E24-B44B-55C4E26252E1}"/>
              </a:ext>
            </a:extLst>
          </p:cNvPr>
          <p:cNvSpPr/>
          <p:nvPr/>
        </p:nvSpPr>
        <p:spPr>
          <a:xfrm>
            <a:off x="7489692" y="8999480"/>
            <a:ext cx="1052808" cy="262667"/>
          </a:xfrm>
          <a:prstGeom prst="rightArrow">
            <a:avLst/>
          </a:prstGeom>
          <a:solidFill>
            <a:srgbClr val="023D6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81" name="Pfeil nach rechts 30">
            <a:extLst>
              <a:ext uri="{FF2B5EF4-FFF2-40B4-BE49-F238E27FC236}">
                <a16:creationId xmlns:a16="http://schemas.microsoft.com/office/drawing/2014/main" id="{80891F15-C164-44D8-BF8A-0F0CB751D688}"/>
              </a:ext>
            </a:extLst>
          </p:cNvPr>
          <p:cNvSpPr/>
          <p:nvPr/>
        </p:nvSpPr>
        <p:spPr>
          <a:xfrm>
            <a:off x="10469759" y="8999480"/>
            <a:ext cx="1052808" cy="262667"/>
          </a:xfrm>
          <a:prstGeom prst="rightArrow">
            <a:avLst/>
          </a:prstGeom>
          <a:solidFill>
            <a:srgbClr val="023D6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82" name="Textfeld 81">
            <a:extLst>
              <a:ext uri="{FF2B5EF4-FFF2-40B4-BE49-F238E27FC236}">
                <a16:creationId xmlns:a16="http://schemas.microsoft.com/office/drawing/2014/main" id="{69CAC26A-16C1-496E-8E08-42E9CBE78E1C}"/>
              </a:ext>
            </a:extLst>
          </p:cNvPr>
          <p:cNvSpPr txBox="1"/>
          <p:nvPr/>
        </p:nvSpPr>
        <p:spPr>
          <a:xfrm>
            <a:off x="4299601" y="8624746"/>
            <a:ext cx="1021433" cy="3554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lnSpc>
                <a:spcPct val="95000"/>
              </a:lnSpc>
            </a:pPr>
            <a:r>
              <a:rPr lang="de-DE" sz="1800" kern="0" dirty="0">
                <a:solidFill>
                  <a:prstClr val="black"/>
                </a:solidFill>
                <a:latin typeface="Arial"/>
                <a:cs typeface="Arial"/>
              </a:rPr>
              <a:t>1230 °C</a:t>
            </a:r>
            <a:endParaRPr lang="en-US" sz="1800" kern="0" dirty="0" err="1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3" name="Textfeld 82">
            <a:extLst>
              <a:ext uri="{FF2B5EF4-FFF2-40B4-BE49-F238E27FC236}">
                <a16:creationId xmlns:a16="http://schemas.microsoft.com/office/drawing/2014/main" id="{48903A18-6044-456B-A977-91D75892DEDC}"/>
              </a:ext>
            </a:extLst>
          </p:cNvPr>
          <p:cNvSpPr txBox="1"/>
          <p:nvPr/>
        </p:nvSpPr>
        <p:spPr>
          <a:xfrm>
            <a:off x="7577427" y="11518303"/>
            <a:ext cx="893193" cy="3554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lnSpc>
                <a:spcPct val="95000"/>
              </a:lnSpc>
            </a:pPr>
            <a:r>
              <a:rPr lang="de-DE" sz="1800" kern="0" dirty="0">
                <a:solidFill>
                  <a:prstClr val="black"/>
                </a:solidFill>
                <a:latin typeface="Arial"/>
                <a:cs typeface="Arial"/>
              </a:rPr>
              <a:t>850 °C</a:t>
            </a:r>
            <a:endParaRPr lang="en-US" sz="1800" kern="0" dirty="0" err="1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4" name="Textfeld 83">
            <a:extLst>
              <a:ext uri="{FF2B5EF4-FFF2-40B4-BE49-F238E27FC236}">
                <a16:creationId xmlns:a16="http://schemas.microsoft.com/office/drawing/2014/main" id="{823A356B-4112-48C2-8174-7C43185C8E5D}"/>
              </a:ext>
            </a:extLst>
          </p:cNvPr>
          <p:cNvSpPr txBox="1"/>
          <p:nvPr/>
        </p:nvSpPr>
        <p:spPr>
          <a:xfrm>
            <a:off x="10483000" y="8624746"/>
            <a:ext cx="1021433" cy="3554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lnSpc>
                <a:spcPct val="95000"/>
              </a:lnSpc>
            </a:pPr>
            <a:r>
              <a:rPr lang="de-DE" sz="1800" b="1" kern="0" dirty="0">
                <a:solidFill>
                  <a:srgbClr val="FF0000"/>
                </a:solidFill>
                <a:latin typeface="Arial"/>
                <a:cs typeface="Arial"/>
              </a:rPr>
              <a:t>1400 °C</a:t>
            </a:r>
            <a:endParaRPr lang="en-US" sz="1800" b="1" kern="0" dirty="0" err="1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85" name="Pfeil nach rechts 34">
            <a:extLst>
              <a:ext uri="{FF2B5EF4-FFF2-40B4-BE49-F238E27FC236}">
                <a16:creationId xmlns:a16="http://schemas.microsoft.com/office/drawing/2014/main" id="{3AA16AA5-90B2-482D-A705-5C2431A7021A}"/>
              </a:ext>
            </a:extLst>
          </p:cNvPr>
          <p:cNvSpPr/>
          <p:nvPr/>
        </p:nvSpPr>
        <p:spPr>
          <a:xfrm rot="5400000">
            <a:off x="11873989" y="10678509"/>
            <a:ext cx="1052808" cy="262667"/>
          </a:xfrm>
          <a:prstGeom prst="rightArrow">
            <a:avLst/>
          </a:prstGeom>
          <a:solidFill>
            <a:srgbClr val="023D6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86" name="Textfeld 85">
            <a:extLst>
              <a:ext uri="{FF2B5EF4-FFF2-40B4-BE49-F238E27FC236}">
                <a16:creationId xmlns:a16="http://schemas.microsoft.com/office/drawing/2014/main" id="{F3E6DAE8-FBE6-45C1-AC93-17078AD16466}"/>
              </a:ext>
            </a:extLst>
          </p:cNvPr>
          <p:cNvSpPr txBox="1"/>
          <p:nvPr/>
        </p:nvSpPr>
        <p:spPr>
          <a:xfrm>
            <a:off x="11409857" y="12661403"/>
            <a:ext cx="2018501" cy="3554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lnSpc>
                <a:spcPct val="95000"/>
              </a:lnSpc>
            </a:pPr>
            <a:r>
              <a:rPr lang="de-DE" sz="1800" kern="0" dirty="0">
                <a:solidFill>
                  <a:prstClr val="black"/>
                </a:solidFill>
                <a:latin typeface="Arial"/>
                <a:cs typeface="Arial"/>
              </a:rPr>
              <a:t>8YSZ </a:t>
            </a:r>
            <a:r>
              <a:rPr lang="de-DE" sz="1800" kern="0" dirty="0" err="1">
                <a:solidFill>
                  <a:prstClr val="black"/>
                </a:solidFill>
                <a:latin typeface="Arial"/>
                <a:cs typeface="Arial"/>
              </a:rPr>
              <a:t>layer</a:t>
            </a:r>
            <a:r>
              <a:rPr lang="de-DE" sz="1800" kern="0" dirty="0">
                <a:solidFill>
                  <a:prstClr val="black"/>
                </a:solidFill>
                <a:latin typeface="Arial"/>
                <a:cs typeface="Arial"/>
              </a:rPr>
              <a:t> (PVD)</a:t>
            </a:r>
          </a:p>
        </p:txBody>
      </p:sp>
      <p:grpSp>
        <p:nvGrpSpPr>
          <p:cNvPr id="87" name="Gruppieren 86">
            <a:extLst>
              <a:ext uri="{FF2B5EF4-FFF2-40B4-BE49-F238E27FC236}">
                <a16:creationId xmlns:a16="http://schemas.microsoft.com/office/drawing/2014/main" id="{0DB4AC24-C528-438B-BCF3-C0DC6390B695}"/>
              </a:ext>
            </a:extLst>
          </p:cNvPr>
          <p:cNvGrpSpPr/>
          <p:nvPr/>
        </p:nvGrpSpPr>
        <p:grpSpPr>
          <a:xfrm>
            <a:off x="11964909" y="11317885"/>
            <a:ext cx="900000" cy="1055216"/>
            <a:chOff x="10236250" y="3977067"/>
            <a:chExt cx="900000" cy="1055216"/>
          </a:xfrm>
        </p:grpSpPr>
        <p:sp>
          <p:nvSpPr>
            <p:cNvPr id="88" name="Rechteck 87">
              <a:extLst>
                <a:ext uri="{FF2B5EF4-FFF2-40B4-BE49-F238E27FC236}">
                  <a16:creationId xmlns:a16="http://schemas.microsoft.com/office/drawing/2014/main" id="{AD6EE167-3DD7-49DC-A266-D916D7F28E6F}"/>
                </a:ext>
              </a:extLst>
            </p:cNvPr>
            <p:cNvSpPr/>
            <p:nvPr/>
          </p:nvSpPr>
          <p:spPr>
            <a:xfrm>
              <a:off x="10236250" y="4132283"/>
              <a:ext cx="900000" cy="900000"/>
            </a:xfrm>
            <a:prstGeom prst="rect">
              <a:avLst/>
            </a:prstGeom>
            <a:solidFill>
              <a:srgbClr val="30A93B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isometricTopUp"/>
              <a:lightRig rig="threePt" dir="t"/>
            </a:scene3d>
            <a:sp3d extrusionH="254000"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89" name="Rechteck 88">
              <a:extLst>
                <a:ext uri="{FF2B5EF4-FFF2-40B4-BE49-F238E27FC236}">
                  <a16:creationId xmlns:a16="http://schemas.microsoft.com/office/drawing/2014/main" id="{CA9EE88E-5F85-4B02-BB95-948748949036}"/>
                </a:ext>
              </a:extLst>
            </p:cNvPr>
            <p:cNvSpPr/>
            <p:nvPr/>
          </p:nvSpPr>
          <p:spPr>
            <a:xfrm>
              <a:off x="10236250" y="4072875"/>
              <a:ext cx="900000" cy="900000"/>
            </a:xfrm>
            <a:prstGeom prst="rect">
              <a:avLst/>
            </a:prstGeom>
            <a:solidFill>
              <a:srgbClr val="30A93B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isometricTopUp"/>
              <a:lightRig rig="threePt" dir="t"/>
            </a:scene3d>
            <a:sp3d extrusionH="63500"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90" name="Rechteck 89">
              <a:extLst>
                <a:ext uri="{FF2B5EF4-FFF2-40B4-BE49-F238E27FC236}">
                  <a16:creationId xmlns:a16="http://schemas.microsoft.com/office/drawing/2014/main" id="{ABB5495E-A89B-4267-9FB1-026DA98FB64F}"/>
                </a:ext>
              </a:extLst>
            </p:cNvPr>
            <p:cNvSpPr/>
            <p:nvPr/>
          </p:nvSpPr>
          <p:spPr>
            <a:xfrm>
              <a:off x="10236250" y="4030125"/>
              <a:ext cx="900000" cy="900000"/>
            </a:xfrm>
            <a:prstGeom prst="rect">
              <a:avLst/>
            </a:prstGeom>
            <a:solidFill>
              <a:srgbClr val="FF8C0C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isometricTopUp"/>
              <a:lightRig rig="threePt" dir="t"/>
            </a:scene3d>
            <a:sp3d extrusionH="63500"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91" name="Rechteck 90">
              <a:extLst>
                <a:ext uri="{FF2B5EF4-FFF2-40B4-BE49-F238E27FC236}">
                  <a16:creationId xmlns:a16="http://schemas.microsoft.com/office/drawing/2014/main" id="{B526958C-80C7-43DE-951F-66DFE54354C7}"/>
                </a:ext>
              </a:extLst>
            </p:cNvPr>
            <p:cNvSpPr/>
            <p:nvPr/>
          </p:nvSpPr>
          <p:spPr>
            <a:xfrm>
              <a:off x="10236250" y="3977067"/>
              <a:ext cx="900000" cy="900000"/>
            </a:xfrm>
            <a:prstGeom prst="rect">
              <a:avLst/>
            </a:prstGeom>
            <a:solidFill>
              <a:srgbClr val="FFE900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isometricTopUp"/>
              <a:lightRig rig="threePt" dir="t"/>
            </a:scene3d>
            <a:sp3d extrusionH="63500"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grpSp>
        <p:nvGrpSpPr>
          <p:cNvPr id="92" name="Gruppieren 91">
            <a:extLst>
              <a:ext uri="{FF2B5EF4-FFF2-40B4-BE49-F238E27FC236}">
                <a16:creationId xmlns:a16="http://schemas.microsoft.com/office/drawing/2014/main" id="{FA12D024-1AB8-4F27-91D2-BF44323D5832}"/>
              </a:ext>
            </a:extLst>
          </p:cNvPr>
          <p:cNvGrpSpPr/>
          <p:nvPr/>
        </p:nvGrpSpPr>
        <p:grpSpPr>
          <a:xfrm>
            <a:off x="9049095" y="11283030"/>
            <a:ext cx="900000" cy="1105098"/>
            <a:chOff x="7320436" y="3942212"/>
            <a:chExt cx="900000" cy="1105098"/>
          </a:xfrm>
        </p:grpSpPr>
        <p:sp>
          <p:nvSpPr>
            <p:cNvPr id="93" name="Rechteck 92">
              <a:extLst>
                <a:ext uri="{FF2B5EF4-FFF2-40B4-BE49-F238E27FC236}">
                  <a16:creationId xmlns:a16="http://schemas.microsoft.com/office/drawing/2014/main" id="{67CDB27C-5D38-41FE-9E0E-00915FF6A9AE}"/>
                </a:ext>
              </a:extLst>
            </p:cNvPr>
            <p:cNvSpPr/>
            <p:nvPr/>
          </p:nvSpPr>
          <p:spPr>
            <a:xfrm>
              <a:off x="7320436" y="4147310"/>
              <a:ext cx="900000" cy="900000"/>
            </a:xfrm>
            <a:prstGeom prst="rect">
              <a:avLst/>
            </a:prstGeom>
            <a:solidFill>
              <a:srgbClr val="30A93B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isometricTopUp"/>
              <a:lightRig rig="threePt" dir="t"/>
            </a:scene3d>
            <a:sp3d extrusionH="254000"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94" name="Rechteck 93">
              <a:extLst>
                <a:ext uri="{FF2B5EF4-FFF2-40B4-BE49-F238E27FC236}">
                  <a16:creationId xmlns:a16="http://schemas.microsoft.com/office/drawing/2014/main" id="{CB496A00-5658-478B-871E-707C193882FE}"/>
                </a:ext>
              </a:extLst>
            </p:cNvPr>
            <p:cNvSpPr/>
            <p:nvPr/>
          </p:nvSpPr>
          <p:spPr>
            <a:xfrm>
              <a:off x="7320436" y="4087902"/>
              <a:ext cx="900000" cy="900000"/>
            </a:xfrm>
            <a:prstGeom prst="rect">
              <a:avLst/>
            </a:prstGeom>
            <a:solidFill>
              <a:srgbClr val="30A93B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isometricTopUp"/>
              <a:lightRig rig="threePt" dir="t"/>
            </a:scene3d>
            <a:sp3d extrusionH="63500"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95" name="Rechteck 94">
              <a:extLst>
                <a:ext uri="{FF2B5EF4-FFF2-40B4-BE49-F238E27FC236}">
                  <a16:creationId xmlns:a16="http://schemas.microsoft.com/office/drawing/2014/main" id="{92761896-559C-4B03-AC81-974787757B23}"/>
                </a:ext>
              </a:extLst>
            </p:cNvPr>
            <p:cNvSpPr/>
            <p:nvPr/>
          </p:nvSpPr>
          <p:spPr>
            <a:xfrm>
              <a:off x="7320436" y="4045152"/>
              <a:ext cx="900000" cy="900000"/>
            </a:xfrm>
            <a:prstGeom prst="rect">
              <a:avLst/>
            </a:prstGeom>
            <a:solidFill>
              <a:srgbClr val="FF8C0C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isometricTopUp"/>
              <a:lightRig rig="threePt" dir="t"/>
            </a:scene3d>
            <a:sp3d extrusionH="63500"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96" name="Rechteck 95">
              <a:extLst>
                <a:ext uri="{FF2B5EF4-FFF2-40B4-BE49-F238E27FC236}">
                  <a16:creationId xmlns:a16="http://schemas.microsoft.com/office/drawing/2014/main" id="{6A53A0FC-749C-43B1-A325-3EB118CCE7AD}"/>
                </a:ext>
              </a:extLst>
            </p:cNvPr>
            <p:cNvSpPr/>
            <p:nvPr/>
          </p:nvSpPr>
          <p:spPr>
            <a:xfrm>
              <a:off x="7320436" y="3992094"/>
              <a:ext cx="900000" cy="900000"/>
            </a:xfrm>
            <a:prstGeom prst="rect">
              <a:avLst/>
            </a:prstGeom>
            <a:solidFill>
              <a:srgbClr val="FFE900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isometricTopUp"/>
              <a:lightRig rig="threePt" dir="t"/>
            </a:scene3d>
            <a:sp3d extrusionH="63500"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97" name="Rechteck 96">
              <a:extLst>
                <a:ext uri="{FF2B5EF4-FFF2-40B4-BE49-F238E27FC236}">
                  <a16:creationId xmlns:a16="http://schemas.microsoft.com/office/drawing/2014/main" id="{6FCA9FA6-5B01-4CCF-A9F6-DC69E2C22422}"/>
                </a:ext>
              </a:extLst>
            </p:cNvPr>
            <p:cNvSpPr/>
            <p:nvPr/>
          </p:nvSpPr>
          <p:spPr>
            <a:xfrm>
              <a:off x="7320436" y="3942212"/>
              <a:ext cx="900000" cy="900000"/>
            </a:xfrm>
            <a:prstGeom prst="rect">
              <a:avLst/>
            </a:prstGeom>
            <a:solidFill>
              <a:srgbClr val="FF8C0C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isometricTopUp"/>
              <a:lightRig rig="threePt" dir="t"/>
            </a:scene3d>
            <a:sp3d extrusionH="63500"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sp>
        <p:nvSpPr>
          <p:cNvPr id="98" name="Pfeil nach rechts 47">
            <a:extLst>
              <a:ext uri="{FF2B5EF4-FFF2-40B4-BE49-F238E27FC236}">
                <a16:creationId xmlns:a16="http://schemas.microsoft.com/office/drawing/2014/main" id="{5DD8DB81-A93A-4906-81EB-1713D92334A9}"/>
              </a:ext>
            </a:extLst>
          </p:cNvPr>
          <p:cNvSpPr/>
          <p:nvPr/>
        </p:nvSpPr>
        <p:spPr>
          <a:xfrm rot="10800000">
            <a:off x="10430598" y="11835970"/>
            <a:ext cx="1052808" cy="262667"/>
          </a:xfrm>
          <a:prstGeom prst="rightArrow">
            <a:avLst/>
          </a:prstGeom>
          <a:solidFill>
            <a:srgbClr val="023D6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99" name="Pfeil nach rechts 48">
            <a:extLst>
              <a:ext uri="{FF2B5EF4-FFF2-40B4-BE49-F238E27FC236}">
                <a16:creationId xmlns:a16="http://schemas.microsoft.com/office/drawing/2014/main" id="{0C02D73F-223C-44CE-98DD-7F017817EEC3}"/>
              </a:ext>
            </a:extLst>
          </p:cNvPr>
          <p:cNvSpPr/>
          <p:nvPr/>
        </p:nvSpPr>
        <p:spPr>
          <a:xfrm rot="10800000">
            <a:off x="7473832" y="11854505"/>
            <a:ext cx="1052808" cy="262667"/>
          </a:xfrm>
          <a:prstGeom prst="rightArrow">
            <a:avLst/>
          </a:prstGeom>
          <a:solidFill>
            <a:srgbClr val="023D6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grpSp>
        <p:nvGrpSpPr>
          <p:cNvPr id="100" name="Gruppieren 99">
            <a:extLst>
              <a:ext uri="{FF2B5EF4-FFF2-40B4-BE49-F238E27FC236}">
                <a16:creationId xmlns:a16="http://schemas.microsoft.com/office/drawing/2014/main" id="{F28FA91D-7098-496A-8A30-6646CFD1F79F}"/>
              </a:ext>
            </a:extLst>
          </p:cNvPr>
          <p:cNvGrpSpPr/>
          <p:nvPr/>
        </p:nvGrpSpPr>
        <p:grpSpPr>
          <a:xfrm>
            <a:off x="6198148" y="11155836"/>
            <a:ext cx="900000" cy="1262467"/>
            <a:chOff x="4469489" y="3815018"/>
            <a:chExt cx="900000" cy="1262467"/>
          </a:xfrm>
        </p:grpSpPr>
        <p:sp>
          <p:nvSpPr>
            <p:cNvPr id="101" name="Rechteck 100">
              <a:extLst>
                <a:ext uri="{FF2B5EF4-FFF2-40B4-BE49-F238E27FC236}">
                  <a16:creationId xmlns:a16="http://schemas.microsoft.com/office/drawing/2014/main" id="{8EB33830-25AD-4C86-AB4A-F97BD559B862}"/>
                </a:ext>
              </a:extLst>
            </p:cNvPr>
            <p:cNvSpPr/>
            <p:nvPr/>
          </p:nvSpPr>
          <p:spPr>
            <a:xfrm>
              <a:off x="4469489" y="4177485"/>
              <a:ext cx="900000" cy="900000"/>
            </a:xfrm>
            <a:prstGeom prst="rect">
              <a:avLst/>
            </a:prstGeom>
            <a:solidFill>
              <a:srgbClr val="30A93B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isometricTopUp"/>
              <a:lightRig rig="threePt" dir="t"/>
            </a:scene3d>
            <a:sp3d extrusionH="254000"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02" name="Rechteck 101">
              <a:extLst>
                <a:ext uri="{FF2B5EF4-FFF2-40B4-BE49-F238E27FC236}">
                  <a16:creationId xmlns:a16="http://schemas.microsoft.com/office/drawing/2014/main" id="{56F06FA7-79DB-4B4C-BFDD-21B0B3F42B70}"/>
                </a:ext>
              </a:extLst>
            </p:cNvPr>
            <p:cNvSpPr/>
            <p:nvPr/>
          </p:nvSpPr>
          <p:spPr>
            <a:xfrm>
              <a:off x="4469489" y="4118077"/>
              <a:ext cx="900000" cy="900000"/>
            </a:xfrm>
            <a:prstGeom prst="rect">
              <a:avLst/>
            </a:prstGeom>
            <a:solidFill>
              <a:srgbClr val="30A93B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isometricTopUp"/>
              <a:lightRig rig="threePt" dir="t"/>
            </a:scene3d>
            <a:sp3d extrusionH="63500"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03" name="Rechteck 102">
              <a:extLst>
                <a:ext uri="{FF2B5EF4-FFF2-40B4-BE49-F238E27FC236}">
                  <a16:creationId xmlns:a16="http://schemas.microsoft.com/office/drawing/2014/main" id="{CF8375B3-FDEC-4ADA-BD2A-F10EF4D05267}"/>
                </a:ext>
              </a:extLst>
            </p:cNvPr>
            <p:cNvSpPr/>
            <p:nvPr/>
          </p:nvSpPr>
          <p:spPr>
            <a:xfrm>
              <a:off x="4469489" y="4075327"/>
              <a:ext cx="900000" cy="900000"/>
            </a:xfrm>
            <a:prstGeom prst="rect">
              <a:avLst/>
            </a:prstGeom>
            <a:solidFill>
              <a:srgbClr val="FF8C0C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isometricTopUp"/>
              <a:lightRig rig="threePt" dir="t"/>
            </a:scene3d>
            <a:sp3d extrusionH="63500"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04" name="Rechteck 103">
              <a:extLst>
                <a:ext uri="{FF2B5EF4-FFF2-40B4-BE49-F238E27FC236}">
                  <a16:creationId xmlns:a16="http://schemas.microsoft.com/office/drawing/2014/main" id="{4CBF82AF-FC48-4F1B-BF12-5D4BB59552B1}"/>
                </a:ext>
              </a:extLst>
            </p:cNvPr>
            <p:cNvSpPr/>
            <p:nvPr/>
          </p:nvSpPr>
          <p:spPr>
            <a:xfrm>
              <a:off x="4469489" y="4022269"/>
              <a:ext cx="900000" cy="900000"/>
            </a:xfrm>
            <a:prstGeom prst="rect">
              <a:avLst/>
            </a:prstGeom>
            <a:solidFill>
              <a:srgbClr val="FFE900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isometricTopUp"/>
              <a:lightRig rig="threePt" dir="t"/>
            </a:scene3d>
            <a:sp3d extrusionH="63500"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05" name="Rechteck 104">
              <a:extLst>
                <a:ext uri="{FF2B5EF4-FFF2-40B4-BE49-F238E27FC236}">
                  <a16:creationId xmlns:a16="http://schemas.microsoft.com/office/drawing/2014/main" id="{03B97061-69A2-48F0-8F74-239277E13A8B}"/>
                </a:ext>
              </a:extLst>
            </p:cNvPr>
            <p:cNvSpPr/>
            <p:nvPr/>
          </p:nvSpPr>
          <p:spPr>
            <a:xfrm>
              <a:off x="4469489" y="3972387"/>
              <a:ext cx="900000" cy="900000"/>
            </a:xfrm>
            <a:prstGeom prst="rect">
              <a:avLst/>
            </a:prstGeom>
            <a:solidFill>
              <a:srgbClr val="FF8C0C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isometricTopUp"/>
              <a:lightRig rig="threePt" dir="t"/>
            </a:scene3d>
            <a:sp3d extrusionH="63500"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06" name="Rechteck 105">
              <a:extLst>
                <a:ext uri="{FF2B5EF4-FFF2-40B4-BE49-F238E27FC236}">
                  <a16:creationId xmlns:a16="http://schemas.microsoft.com/office/drawing/2014/main" id="{A18ADF74-9FEB-4CAC-A5CD-F585FF2CE792}"/>
                </a:ext>
              </a:extLst>
            </p:cNvPr>
            <p:cNvSpPr/>
            <p:nvPr/>
          </p:nvSpPr>
          <p:spPr>
            <a:xfrm>
              <a:off x="4469489" y="3815018"/>
              <a:ext cx="900000" cy="900000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isometricTopUp"/>
              <a:lightRig rig="threePt" dir="t"/>
            </a:scene3d>
            <a:sp3d extrusionH="190500"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sp>
        <p:nvSpPr>
          <p:cNvPr id="107" name="Textfeld 106">
            <a:extLst>
              <a:ext uri="{FF2B5EF4-FFF2-40B4-BE49-F238E27FC236}">
                <a16:creationId xmlns:a16="http://schemas.microsoft.com/office/drawing/2014/main" id="{8DD37CD0-BEDA-4B4B-98E8-2A165E3A0B73}"/>
              </a:ext>
            </a:extLst>
          </p:cNvPr>
          <p:cNvSpPr txBox="1"/>
          <p:nvPr/>
        </p:nvSpPr>
        <p:spPr>
          <a:xfrm>
            <a:off x="8652262" y="12661403"/>
            <a:ext cx="1954381" cy="3554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lnSpc>
                <a:spcPct val="95000"/>
              </a:lnSpc>
            </a:pPr>
            <a:r>
              <a:rPr lang="de-DE" sz="1800" kern="0" dirty="0">
                <a:solidFill>
                  <a:prstClr val="black"/>
                </a:solidFill>
                <a:latin typeface="Arial"/>
                <a:cs typeface="Arial"/>
              </a:rPr>
              <a:t>GDC </a:t>
            </a:r>
            <a:r>
              <a:rPr lang="de-DE" sz="1800" kern="0" dirty="0" err="1">
                <a:solidFill>
                  <a:prstClr val="black"/>
                </a:solidFill>
                <a:latin typeface="Arial"/>
                <a:cs typeface="Arial"/>
              </a:rPr>
              <a:t>layer</a:t>
            </a:r>
            <a:r>
              <a:rPr lang="de-DE" sz="1800" kern="0" dirty="0">
                <a:solidFill>
                  <a:prstClr val="black"/>
                </a:solidFill>
                <a:latin typeface="Arial"/>
                <a:cs typeface="Arial"/>
              </a:rPr>
              <a:t> (PVD)</a:t>
            </a:r>
          </a:p>
        </p:txBody>
      </p:sp>
      <p:sp>
        <p:nvSpPr>
          <p:cNvPr id="108" name="Textfeld 107">
            <a:extLst>
              <a:ext uri="{FF2B5EF4-FFF2-40B4-BE49-F238E27FC236}">
                <a16:creationId xmlns:a16="http://schemas.microsoft.com/office/drawing/2014/main" id="{4D2F03AD-B9A5-4523-96FB-41DBA1B20E59}"/>
              </a:ext>
            </a:extLst>
          </p:cNvPr>
          <p:cNvSpPr txBox="1"/>
          <p:nvPr/>
        </p:nvSpPr>
        <p:spPr>
          <a:xfrm>
            <a:off x="5714652" y="12661403"/>
            <a:ext cx="1967205" cy="6186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lnSpc>
                <a:spcPct val="95000"/>
              </a:lnSpc>
            </a:pPr>
            <a:r>
              <a:rPr lang="de-DE" sz="1800" kern="0" dirty="0">
                <a:solidFill>
                  <a:prstClr val="black"/>
                </a:solidFill>
                <a:latin typeface="Arial"/>
                <a:cs typeface="Arial"/>
              </a:rPr>
              <a:t>LSC </a:t>
            </a:r>
            <a:r>
              <a:rPr lang="de-DE" sz="1800" kern="0" dirty="0" err="1">
                <a:solidFill>
                  <a:prstClr val="black"/>
                </a:solidFill>
                <a:latin typeface="Arial"/>
                <a:cs typeface="Arial"/>
              </a:rPr>
              <a:t>air</a:t>
            </a:r>
            <a:r>
              <a:rPr lang="de-DE" sz="1800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de-DE" sz="1800" kern="0" dirty="0" err="1">
                <a:solidFill>
                  <a:prstClr val="black"/>
                </a:solidFill>
                <a:latin typeface="Arial"/>
                <a:cs typeface="Arial"/>
              </a:rPr>
              <a:t>electrode</a:t>
            </a:r>
            <a:endParaRPr lang="de-DE" sz="1800" kern="0" dirty="0">
              <a:solidFill>
                <a:prstClr val="black"/>
              </a:solidFill>
              <a:latin typeface="Arial"/>
              <a:cs typeface="Arial"/>
            </a:endParaRPr>
          </a:p>
          <a:p>
            <a:pPr defTabSz="457200">
              <a:lnSpc>
                <a:spcPct val="95000"/>
              </a:lnSpc>
            </a:pPr>
            <a:r>
              <a:rPr lang="de-DE" sz="1800" kern="0" dirty="0">
                <a:solidFill>
                  <a:prstClr val="black"/>
                </a:solidFill>
                <a:latin typeface="Arial"/>
                <a:cs typeface="Arial"/>
              </a:rPr>
              <a:t>Screen </a:t>
            </a:r>
            <a:r>
              <a:rPr lang="de-DE" sz="1800" kern="0" dirty="0" err="1">
                <a:solidFill>
                  <a:prstClr val="black"/>
                </a:solidFill>
                <a:latin typeface="Arial"/>
                <a:cs typeface="Arial"/>
              </a:rPr>
              <a:t>printing</a:t>
            </a:r>
            <a:endParaRPr lang="de-DE" sz="1800" kern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9" name="Textfeld 108">
            <a:extLst>
              <a:ext uri="{FF2B5EF4-FFF2-40B4-BE49-F238E27FC236}">
                <a16:creationId xmlns:a16="http://schemas.microsoft.com/office/drawing/2014/main" id="{37D43377-6823-4BEA-AEE4-D84D56797C78}"/>
              </a:ext>
            </a:extLst>
          </p:cNvPr>
          <p:cNvSpPr txBox="1"/>
          <p:nvPr/>
        </p:nvSpPr>
        <p:spPr>
          <a:xfrm>
            <a:off x="7516682" y="8624746"/>
            <a:ext cx="1021433" cy="3554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lnSpc>
                <a:spcPct val="95000"/>
              </a:lnSpc>
            </a:pPr>
            <a:r>
              <a:rPr lang="de-DE" sz="1800" kern="0" dirty="0">
                <a:solidFill>
                  <a:prstClr val="black"/>
                </a:solidFill>
                <a:latin typeface="Arial"/>
                <a:cs typeface="Arial"/>
              </a:rPr>
              <a:t>1000 °C</a:t>
            </a:r>
            <a:endParaRPr lang="en-US" sz="1800" kern="0" dirty="0" err="1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110" name="Inhaltsplatzhalter 6">
            <a:extLst>
              <a:ext uri="{FF2B5EF4-FFF2-40B4-BE49-F238E27FC236}">
                <a16:creationId xmlns:a16="http://schemas.microsoft.com/office/drawing/2014/main" id="{3086DD5D-BAEC-45D3-AC50-FCAE3640752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41"/>
          <a:stretch/>
        </p:blipFill>
        <p:spPr>
          <a:xfrm>
            <a:off x="1990631" y="10633862"/>
            <a:ext cx="3508263" cy="2489094"/>
          </a:xfrm>
          <a:prstGeom prst="rect">
            <a:avLst/>
          </a:prstGeom>
        </p:spPr>
      </p:pic>
      <p:pic>
        <p:nvPicPr>
          <p:cNvPr id="111" name="Picture 2" descr="O:\01 QM (Institut)\2_Vorlagen\06 IAM-KIT Logos\KIT\KIT-LOGO-eng\kit_logo_en_farbe_positiv.jpg">
            <a:extLst>
              <a:ext uri="{FF2B5EF4-FFF2-40B4-BE49-F238E27FC236}">
                <a16:creationId xmlns:a16="http://schemas.microsoft.com/office/drawing/2014/main" id="{7542ADA8-19FD-4549-9979-EA758081D1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3960" y="17617008"/>
            <a:ext cx="2175987" cy="1011624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14" name="Picture 29">
            <a:extLst>
              <a:ext uri="{FF2B5EF4-FFF2-40B4-BE49-F238E27FC236}">
                <a16:creationId xmlns:a16="http://schemas.microsoft.com/office/drawing/2014/main" id="{73F23F48-D6E5-461F-AF81-5653E81DE35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3" t="25136" r="7813" b="25136"/>
          <a:stretch/>
        </p:blipFill>
        <p:spPr>
          <a:xfrm>
            <a:off x="8033138" y="20415230"/>
            <a:ext cx="6480000" cy="1901610"/>
          </a:xfrm>
          <a:prstGeom prst="rect">
            <a:avLst/>
          </a:prstGeom>
        </p:spPr>
      </p:pic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99DC118B-E710-4BB4-A938-DEAB00C6E4CF}"/>
              </a:ext>
            </a:extLst>
          </p:cNvPr>
          <p:cNvGrpSpPr/>
          <p:nvPr/>
        </p:nvGrpSpPr>
        <p:grpSpPr>
          <a:xfrm>
            <a:off x="8436388" y="20252134"/>
            <a:ext cx="2527135" cy="517159"/>
            <a:chOff x="20793542" y="22533298"/>
            <a:chExt cx="2527135" cy="517159"/>
          </a:xfrm>
        </p:grpSpPr>
        <p:sp>
          <p:nvSpPr>
            <p:cNvPr id="115" name="Arrow: Right 17">
              <a:extLst>
                <a:ext uri="{FF2B5EF4-FFF2-40B4-BE49-F238E27FC236}">
                  <a16:creationId xmlns:a16="http://schemas.microsoft.com/office/drawing/2014/main" id="{B1E62408-EEA1-4D50-AF35-D3AFCC42E270}"/>
                </a:ext>
              </a:extLst>
            </p:cNvPr>
            <p:cNvSpPr/>
            <p:nvPr/>
          </p:nvSpPr>
          <p:spPr>
            <a:xfrm>
              <a:off x="20969117" y="22852984"/>
              <a:ext cx="2175986" cy="197473"/>
            </a:xfrm>
            <a:prstGeom prst="rightArrow">
              <a:avLst/>
            </a:prstGeom>
            <a:gradFill>
              <a:gsLst>
                <a:gs pos="0">
                  <a:srgbClr val="7AE0FF"/>
                </a:gs>
                <a:gs pos="100000">
                  <a:srgbClr val="F600FF"/>
                </a:gs>
              </a:gsLst>
              <a:lin ang="0" scaled="1"/>
            </a:gra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116" name="Rechteck 13">
              <a:extLst>
                <a:ext uri="{FF2B5EF4-FFF2-40B4-BE49-F238E27FC236}">
                  <a16:creationId xmlns:a16="http://schemas.microsoft.com/office/drawing/2014/main" id="{6067A669-8E60-4331-A048-EC2F242FE350}"/>
                </a:ext>
              </a:extLst>
            </p:cNvPr>
            <p:cNvSpPr/>
            <p:nvPr/>
          </p:nvSpPr>
          <p:spPr>
            <a:xfrm>
              <a:off x="20793542" y="22533298"/>
              <a:ext cx="252713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de-DE" sz="1800" i="1" dirty="0"/>
                <a:t>80%         pH</a:t>
              </a:r>
              <a:r>
                <a:rPr lang="de-DE" sz="1800" i="1" baseline="-25000" dirty="0"/>
                <a:t>2</a:t>
              </a:r>
              <a:r>
                <a:rPr lang="de-DE" sz="1800" i="1" dirty="0"/>
                <a:t>O         5%</a:t>
              </a:r>
            </a:p>
          </p:txBody>
        </p:sp>
      </p:grpSp>
      <p:pic>
        <p:nvPicPr>
          <p:cNvPr id="125" name="Picture 12">
            <a:extLst>
              <a:ext uri="{FF2B5EF4-FFF2-40B4-BE49-F238E27FC236}">
                <a16:creationId xmlns:a16="http://schemas.microsoft.com/office/drawing/2014/main" id="{EC09335C-2F5A-4B22-B3B8-0FCDB61A4A5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57915"/>
          <a:stretch/>
        </p:blipFill>
        <p:spPr>
          <a:xfrm>
            <a:off x="720137" y="24979909"/>
            <a:ext cx="3690658" cy="2329009"/>
          </a:xfrm>
          <a:prstGeom prst="rect">
            <a:avLst/>
          </a:prstGeom>
        </p:spPr>
      </p:pic>
      <p:pic>
        <p:nvPicPr>
          <p:cNvPr id="126" name="Picture 13">
            <a:extLst>
              <a:ext uri="{FF2B5EF4-FFF2-40B4-BE49-F238E27FC236}">
                <a16:creationId xmlns:a16="http://schemas.microsoft.com/office/drawing/2014/main" id="{223F9090-25DF-4DCC-A2C6-0E46A077141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43886" r="7655" b="15949"/>
          <a:stretch/>
        </p:blipFill>
        <p:spPr>
          <a:xfrm>
            <a:off x="3975842" y="25093082"/>
            <a:ext cx="3459289" cy="2256188"/>
          </a:xfrm>
          <a:prstGeom prst="rect">
            <a:avLst/>
          </a:prstGeom>
        </p:spPr>
      </p:pic>
      <p:grpSp>
        <p:nvGrpSpPr>
          <p:cNvPr id="129" name="Gruppieren 128">
            <a:extLst>
              <a:ext uri="{FF2B5EF4-FFF2-40B4-BE49-F238E27FC236}">
                <a16:creationId xmlns:a16="http://schemas.microsoft.com/office/drawing/2014/main" id="{E7F3A0C4-EEF8-4867-916F-7BCDEE5C65F8}"/>
              </a:ext>
            </a:extLst>
          </p:cNvPr>
          <p:cNvGrpSpPr>
            <a:grpSpLocks noChangeAspect="1"/>
          </p:cNvGrpSpPr>
          <p:nvPr/>
        </p:nvGrpSpPr>
        <p:grpSpPr>
          <a:xfrm>
            <a:off x="16286172" y="19625067"/>
            <a:ext cx="4248472" cy="2941334"/>
            <a:chOff x="551384" y="1647052"/>
            <a:chExt cx="5844684" cy="4046435"/>
          </a:xfrm>
        </p:grpSpPr>
        <p:grpSp>
          <p:nvGrpSpPr>
            <p:cNvPr id="130" name="Group 23">
              <a:extLst>
                <a:ext uri="{FF2B5EF4-FFF2-40B4-BE49-F238E27FC236}">
                  <a16:creationId xmlns:a16="http://schemas.microsoft.com/office/drawing/2014/main" id="{7F8266C0-4599-4573-BC89-24D3F59477E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51384" y="1647052"/>
              <a:ext cx="5844684" cy="4046435"/>
              <a:chOff x="474334" y="1519090"/>
              <a:chExt cx="4942861" cy="3422078"/>
            </a:xfrm>
          </p:grpSpPr>
          <p:pic>
            <p:nvPicPr>
              <p:cNvPr id="135" name="Picture 7">
                <a:extLst>
                  <a:ext uri="{FF2B5EF4-FFF2-40B4-BE49-F238E27FC236}">
                    <a16:creationId xmlns:a16="http://schemas.microsoft.com/office/drawing/2014/main" id="{BB025408-0490-4C97-B97A-5BE75D05C9E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" b="7690"/>
              <a:stretch/>
            </p:blipFill>
            <p:spPr>
              <a:xfrm>
                <a:off x="474334" y="1519090"/>
                <a:ext cx="4942861" cy="3422078"/>
              </a:xfrm>
              <a:prstGeom prst="rect">
                <a:avLst/>
              </a:prstGeom>
            </p:spPr>
          </p:pic>
          <p:sp>
            <p:nvSpPr>
              <p:cNvPr id="136" name="Rectangle 22">
                <a:extLst>
                  <a:ext uri="{FF2B5EF4-FFF2-40B4-BE49-F238E27FC236}">
                    <a16:creationId xmlns:a16="http://schemas.microsoft.com/office/drawing/2014/main" id="{8AC8C458-9143-457B-9A81-B813FF6587C7}"/>
                  </a:ext>
                </a:extLst>
              </p:cNvPr>
              <p:cNvSpPr/>
              <p:nvPr/>
            </p:nvSpPr>
            <p:spPr>
              <a:xfrm>
                <a:off x="4727848" y="4764255"/>
                <a:ext cx="655545" cy="144016"/>
              </a:xfrm>
              <a:prstGeom prst="rect">
                <a:avLst/>
              </a:prstGeom>
              <a:solidFill>
                <a:srgbClr val="FFFFFF">
                  <a:alpha val="69804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5000"/>
                  </a:lnSpc>
                </a:pPr>
                <a:r>
                  <a:rPr lang="en-US" sz="1000" dirty="0">
                    <a:solidFill>
                      <a:schemeClr val="tx1"/>
                    </a:solidFill>
                  </a:rPr>
                  <a:t>10 µm</a:t>
                </a:r>
              </a:p>
            </p:txBody>
          </p:sp>
        </p:grpSp>
        <p:sp>
          <p:nvSpPr>
            <p:cNvPr id="131" name="Textfeld 130">
              <a:extLst>
                <a:ext uri="{FF2B5EF4-FFF2-40B4-BE49-F238E27FC236}">
                  <a16:creationId xmlns:a16="http://schemas.microsoft.com/office/drawing/2014/main" id="{C23ED7AC-C9C8-4366-96F8-8893973ADD11}"/>
                </a:ext>
              </a:extLst>
            </p:cNvPr>
            <p:cNvSpPr txBox="1"/>
            <p:nvPr/>
          </p:nvSpPr>
          <p:spPr bwMode="auto">
            <a:xfrm>
              <a:off x="640766" y="2061253"/>
              <a:ext cx="703924" cy="5080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chemeClr val="bg1">
                      <a:lumMod val="95000"/>
                    </a:schemeClr>
                  </a:solidFill>
                </a:rPr>
                <a:t>LSC</a:t>
              </a:r>
            </a:p>
          </p:txBody>
        </p:sp>
        <p:sp>
          <p:nvSpPr>
            <p:cNvPr id="132" name="Textfeld 131">
              <a:extLst>
                <a:ext uri="{FF2B5EF4-FFF2-40B4-BE49-F238E27FC236}">
                  <a16:creationId xmlns:a16="http://schemas.microsoft.com/office/drawing/2014/main" id="{3B552301-F8EA-4475-843B-3A98D2AD1593}"/>
                </a:ext>
              </a:extLst>
            </p:cNvPr>
            <p:cNvSpPr txBox="1"/>
            <p:nvPr/>
          </p:nvSpPr>
          <p:spPr bwMode="auto">
            <a:xfrm>
              <a:off x="551384" y="3428208"/>
              <a:ext cx="820803" cy="508095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1800" dirty="0"/>
                <a:t>GDC</a:t>
              </a:r>
            </a:p>
          </p:txBody>
        </p:sp>
        <p:sp>
          <p:nvSpPr>
            <p:cNvPr id="133" name="Textfeld 132">
              <a:extLst>
                <a:ext uri="{FF2B5EF4-FFF2-40B4-BE49-F238E27FC236}">
                  <a16:creationId xmlns:a16="http://schemas.microsoft.com/office/drawing/2014/main" id="{7F27C231-A03B-4F06-B168-DAB41A71B7DD}"/>
                </a:ext>
              </a:extLst>
            </p:cNvPr>
            <p:cNvSpPr txBox="1"/>
            <p:nvPr/>
          </p:nvSpPr>
          <p:spPr bwMode="auto">
            <a:xfrm>
              <a:off x="551384" y="3993018"/>
              <a:ext cx="1195701" cy="508095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1800" dirty="0"/>
                <a:t>Ni-GDC</a:t>
              </a:r>
            </a:p>
          </p:txBody>
        </p:sp>
        <p:sp>
          <p:nvSpPr>
            <p:cNvPr id="134" name="Textfeld 133">
              <a:extLst>
                <a:ext uri="{FF2B5EF4-FFF2-40B4-BE49-F238E27FC236}">
                  <a16:creationId xmlns:a16="http://schemas.microsoft.com/office/drawing/2014/main" id="{EF4FD7C0-BFF6-4869-93AA-DCD290B9EECB}"/>
                </a:ext>
              </a:extLst>
            </p:cNvPr>
            <p:cNvSpPr txBox="1"/>
            <p:nvPr/>
          </p:nvSpPr>
          <p:spPr bwMode="auto">
            <a:xfrm>
              <a:off x="551384" y="4894234"/>
              <a:ext cx="1073969" cy="508095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1800" dirty="0"/>
                <a:t>Ni-YSZ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7" name="Table 8">
                <a:extLst>
                  <a:ext uri="{FF2B5EF4-FFF2-40B4-BE49-F238E27FC236}">
                    <a16:creationId xmlns:a16="http://schemas.microsoft.com/office/drawing/2014/main" id="{FE2C005F-A592-480C-9FC0-75D5D530234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8380369"/>
                  </p:ext>
                </p:extLst>
              </p:nvPr>
            </p:nvGraphicFramePr>
            <p:xfrm>
              <a:off x="15493154" y="25442512"/>
              <a:ext cx="6209537" cy="3885213"/>
            </p:xfrm>
            <a:graphic>
              <a:graphicData uri="http://schemas.openxmlformats.org/drawingml/2006/table">
                <a:tbl>
                  <a:tblPr>
                    <a:tableStyleId>{2D5ABB26-0587-4C30-8999-92F81FD0307C}</a:tableStyleId>
                  </a:tblPr>
                  <a:tblGrid>
                    <a:gridCol w="1916735">
                      <a:extLst>
                        <a:ext uri="{9D8B030D-6E8A-4147-A177-3AD203B41FA5}">
                          <a16:colId xmlns:a16="http://schemas.microsoft.com/office/drawing/2014/main" val="1070636917"/>
                        </a:ext>
                      </a:extLst>
                    </a:gridCol>
                    <a:gridCol w="1067640">
                      <a:extLst>
                        <a:ext uri="{9D8B030D-6E8A-4147-A177-3AD203B41FA5}">
                          <a16:colId xmlns:a16="http://schemas.microsoft.com/office/drawing/2014/main" val="288044223"/>
                        </a:ext>
                      </a:extLst>
                    </a:gridCol>
                    <a:gridCol w="1067640">
                      <a:extLst>
                        <a:ext uri="{9D8B030D-6E8A-4147-A177-3AD203B41FA5}">
                          <a16:colId xmlns:a16="http://schemas.microsoft.com/office/drawing/2014/main" val="2774581783"/>
                        </a:ext>
                      </a:extLst>
                    </a:gridCol>
                    <a:gridCol w="1067640">
                      <a:extLst>
                        <a:ext uri="{9D8B030D-6E8A-4147-A177-3AD203B41FA5}">
                          <a16:colId xmlns:a16="http://schemas.microsoft.com/office/drawing/2014/main" val="2462251059"/>
                        </a:ext>
                      </a:extLst>
                    </a:gridCol>
                    <a:gridCol w="1089882">
                      <a:extLst>
                        <a:ext uri="{9D8B030D-6E8A-4147-A177-3AD203B41FA5}">
                          <a16:colId xmlns:a16="http://schemas.microsoft.com/office/drawing/2014/main" val="2211408283"/>
                        </a:ext>
                      </a:extLst>
                    </a:gridCol>
                  </a:tblGrid>
                  <a:tr h="51038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Microstructural parameter</a:t>
                          </a:r>
                        </a:p>
                      </a:txBody>
                      <a:tcPr marL="6350" marR="6350" marT="6350" marB="0"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Material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0 h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1100 h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2000 h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592359616"/>
                      </a:ext>
                    </a:extLst>
                  </a:tr>
                  <a:tr h="257822">
                    <a:tc rowSpan="3"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Volume fraction FE </a:t>
                          </a:r>
                        </a:p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(%)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CGO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49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51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50</a:t>
                          </a:r>
                        </a:p>
                      </a:txBody>
                      <a:tcPr marL="6350" marR="6350" marT="6350" marB="0" anchor="ctr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182057802"/>
                      </a:ext>
                    </a:extLst>
                  </a:tr>
                  <a:tr h="257822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Pores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+mn-lt"/>
                            </a:rPr>
                            <a:t>22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>
                              <a:effectLst/>
                              <a:latin typeface="+mn-lt"/>
                            </a:rPr>
                            <a:t>21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21</a:t>
                          </a:r>
                        </a:p>
                      </a:txBody>
                      <a:tcPr marL="6350" marR="6350" marT="6350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37583796"/>
                      </a:ext>
                    </a:extLst>
                  </a:tr>
                  <a:tr h="257822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Ni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+mn-lt"/>
                            </a:rPr>
                            <a:t>29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28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29</a:t>
                          </a:r>
                        </a:p>
                      </a:txBody>
                      <a:tcPr marL="6350" marR="6350" marT="6350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991520231"/>
                      </a:ext>
                    </a:extLst>
                  </a:tr>
                  <a:tr h="792763">
                    <a:tc rowSpan="2"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Tortuosity</a:t>
                          </a:r>
                        </a:p>
                      </a:txBody>
                      <a:tcPr marL="6350" marR="6350" marT="6350" marB="0"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Pores (FE)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4.9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4.5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4.4</a:t>
                          </a:r>
                        </a:p>
                      </a:txBody>
                      <a:tcPr marL="6350" marR="6350" marT="635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2801983756"/>
                      </a:ext>
                    </a:extLst>
                  </a:tr>
                  <a:tr h="257822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Ni 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+mn-lt"/>
                            </a:rPr>
                            <a:t>4.5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5.7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4.8</a:t>
                          </a:r>
                        </a:p>
                      </a:txBody>
                      <a:tcPr marL="6350" marR="6350" marT="635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95123355"/>
                      </a:ext>
                    </a:extLst>
                  </a:tr>
                  <a:tr h="510383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Area/Volume (</a:t>
                          </a:r>
                          <a14:m>
                            <m:oMath xmlns:m="http://schemas.openxmlformats.org/officeDocument/2006/math">
                              <m:r>
                                <a:rPr lang="en-US" sz="2000" b="0" i="0" u="none" strike="noStrike" smtClean="0">
                                  <a:effectLst/>
                                  <a:latin typeface="Cambria Math" panose="02040503050406030204" pitchFamily="18" charset="0"/>
                                </a:rPr>
                                <m:t>µ</m:t>
                              </m:r>
                              <m:sSup>
                                <m:sSupPr>
                                  <m:ctrlPr>
                                    <a:rPr lang="en-US" sz="2000" b="0" i="1" u="none" strike="noStrike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000" b="0" i="0" u="none" strike="noStrike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m</m:t>
                                  </m:r>
                                </m:e>
                                <m:sup>
                                  <m:r>
                                    <a:rPr lang="en-US" sz="2000" b="0" i="0" u="none" strike="noStrike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)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Ni 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0.01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0.009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0.01</a:t>
                          </a:r>
                        </a:p>
                      </a:txBody>
                      <a:tcPr marL="6350" marR="6350" marT="635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50447638"/>
                      </a:ext>
                    </a:extLst>
                  </a:tr>
                  <a:tr h="51038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TPB/</a:t>
                          </a:r>
                          <a:r>
                            <a:rPr lang="en-US" sz="200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Vol Electrode</a:t>
                          </a:r>
                          <a:r>
                            <a:rPr lang="en-US" sz="200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r>
                                <a:rPr lang="en-US" sz="2000" b="0" i="0" u="none" strike="noStrike" smtClean="0">
                                  <a:effectLst/>
                                  <a:latin typeface="Cambria Math" panose="02040503050406030204" pitchFamily="18" charset="0"/>
                                </a:rPr>
                                <m:t>µ</m:t>
                              </m:r>
                              <m:sSup>
                                <m:sSupPr>
                                  <m:ctrlPr>
                                    <a:rPr lang="en-US" sz="2000" b="0" i="1" u="none" strike="noStrike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000" b="0" i="0" u="none" strike="noStrike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m</m:t>
                                  </m:r>
                                </m:e>
                                <m:sup>
                                  <m:r>
                                    <a:rPr lang="en-US" sz="2000" b="0" i="0" u="none" strike="noStrike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)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 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0.04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0.08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 0.05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161596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7" name="Table 8">
                <a:extLst>
                  <a:ext uri="{FF2B5EF4-FFF2-40B4-BE49-F238E27FC236}">
                    <a16:creationId xmlns:a16="http://schemas.microsoft.com/office/drawing/2014/main" id="{FE2C005F-A592-480C-9FC0-75D5D530234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8380369"/>
                  </p:ext>
                </p:extLst>
              </p:nvPr>
            </p:nvGraphicFramePr>
            <p:xfrm>
              <a:off x="15493154" y="25442512"/>
              <a:ext cx="6209537" cy="3885213"/>
            </p:xfrm>
            <a:graphic>
              <a:graphicData uri="http://schemas.openxmlformats.org/drawingml/2006/table">
                <a:tbl>
                  <a:tblPr>
                    <a:tableStyleId>{2D5ABB26-0587-4C30-8999-92F81FD0307C}</a:tableStyleId>
                  </a:tblPr>
                  <a:tblGrid>
                    <a:gridCol w="1916735">
                      <a:extLst>
                        <a:ext uri="{9D8B030D-6E8A-4147-A177-3AD203B41FA5}">
                          <a16:colId xmlns:a16="http://schemas.microsoft.com/office/drawing/2014/main" val="1070636917"/>
                        </a:ext>
                      </a:extLst>
                    </a:gridCol>
                    <a:gridCol w="1067640">
                      <a:extLst>
                        <a:ext uri="{9D8B030D-6E8A-4147-A177-3AD203B41FA5}">
                          <a16:colId xmlns:a16="http://schemas.microsoft.com/office/drawing/2014/main" val="288044223"/>
                        </a:ext>
                      </a:extLst>
                    </a:gridCol>
                    <a:gridCol w="1067640">
                      <a:extLst>
                        <a:ext uri="{9D8B030D-6E8A-4147-A177-3AD203B41FA5}">
                          <a16:colId xmlns:a16="http://schemas.microsoft.com/office/drawing/2014/main" val="2774581783"/>
                        </a:ext>
                      </a:extLst>
                    </a:gridCol>
                    <a:gridCol w="1067640">
                      <a:extLst>
                        <a:ext uri="{9D8B030D-6E8A-4147-A177-3AD203B41FA5}">
                          <a16:colId xmlns:a16="http://schemas.microsoft.com/office/drawing/2014/main" val="2462251059"/>
                        </a:ext>
                      </a:extLst>
                    </a:gridCol>
                    <a:gridCol w="1089882">
                      <a:extLst>
                        <a:ext uri="{9D8B030D-6E8A-4147-A177-3AD203B41FA5}">
                          <a16:colId xmlns:a16="http://schemas.microsoft.com/office/drawing/2014/main" val="2211408283"/>
                        </a:ext>
                      </a:extLst>
                    </a:gridCol>
                  </a:tblGrid>
                  <a:tr h="615950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Microstructural parameter</a:t>
                          </a:r>
                        </a:p>
                      </a:txBody>
                      <a:tcPr marL="6350" marR="6350" marT="6350" marB="0"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Material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0 h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1100 h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2000 h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592359616"/>
                      </a:ext>
                    </a:extLst>
                  </a:tr>
                  <a:tr h="311150">
                    <a:tc rowSpan="3"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Volume fraction FE </a:t>
                          </a:r>
                        </a:p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(%)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CGO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49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51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50</a:t>
                          </a:r>
                        </a:p>
                      </a:txBody>
                      <a:tcPr marL="6350" marR="6350" marT="6350" marB="0" anchor="ctr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182057802"/>
                      </a:ext>
                    </a:extLst>
                  </a:tr>
                  <a:tr h="311150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Pores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+mn-lt"/>
                            </a:rPr>
                            <a:t>22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>
                              <a:effectLst/>
                              <a:latin typeface="+mn-lt"/>
                            </a:rPr>
                            <a:t>21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21</a:t>
                          </a:r>
                        </a:p>
                      </a:txBody>
                      <a:tcPr marL="6350" marR="6350" marT="6350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37583796"/>
                      </a:ext>
                    </a:extLst>
                  </a:tr>
                  <a:tr h="311150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Ni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+mn-lt"/>
                            </a:rPr>
                            <a:t>29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28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29</a:t>
                          </a:r>
                        </a:p>
                      </a:txBody>
                      <a:tcPr marL="6350" marR="6350" marT="6350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991520231"/>
                      </a:ext>
                    </a:extLst>
                  </a:tr>
                  <a:tr h="792763">
                    <a:tc rowSpan="2"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Tortuosity</a:t>
                          </a:r>
                        </a:p>
                      </a:txBody>
                      <a:tcPr marL="6350" marR="6350" marT="6350" marB="0"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Pores (FE)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4.9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4.5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4.4</a:t>
                          </a:r>
                        </a:p>
                      </a:txBody>
                      <a:tcPr marL="6350" marR="6350" marT="635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2801983756"/>
                      </a:ext>
                    </a:extLst>
                  </a:tr>
                  <a:tr h="311150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Ni 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+mn-lt"/>
                            </a:rPr>
                            <a:t>4.5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5.7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4.8</a:t>
                          </a:r>
                        </a:p>
                      </a:txBody>
                      <a:tcPr marL="6350" marR="6350" marT="635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95123355"/>
                      </a:ext>
                    </a:extLst>
                  </a:tr>
                  <a:tr h="61595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marL="6350" marR="6350" marT="6350" marB="0"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t="-442574" r="-224127" b="-1247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Ni 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0.01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0.009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0.01</a:t>
                          </a:r>
                        </a:p>
                      </a:txBody>
                      <a:tcPr marL="6350" marR="6350" marT="635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50447638"/>
                      </a:ext>
                    </a:extLst>
                  </a:tr>
                  <a:tr h="61595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marL="6350" marR="6350" marT="6350" marB="0"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t="-542574" r="-224127" b="-247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 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0.04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0.08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 dirty="0">
                              <a:effectLst/>
                              <a:latin typeface="+mn-lt"/>
                            </a:rPr>
                            <a:t> 0.05</a:t>
                          </a:r>
                          <a:endParaRPr lang="en-US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6350" marR="6350" marT="635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1615964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39" name="Picture 12">
            <a:extLst>
              <a:ext uri="{FF2B5EF4-FFF2-40B4-BE49-F238E27FC236}">
                <a16:creationId xmlns:a16="http://schemas.microsoft.com/office/drawing/2014/main" id="{00620BDE-C715-4B89-9227-6DF2E2D895F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31" t="37400" r="12017" b="24218"/>
          <a:stretch/>
        </p:blipFill>
        <p:spPr>
          <a:xfrm>
            <a:off x="18759290" y="23943626"/>
            <a:ext cx="3286106" cy="1264446"/>
          </a:xfrm>
          <a:prstGeom prst="rect">
            <a:avLst/>
          </a:prstGeom>
        </p:spPr>
      </p:pic>
      <p:sp>
        <p:nvSpPr>
          <p:cNvPr id="146" name="Rechteck 145">
            <a:extLst>
              <a:ext uri="{FF2B5EF4-FFF2-40B4-BE49-F238E27FC236}">
                <a16:creationId xmlns:a16="http://schemas.microsoft.com/office/drawing/2014/main" id="{2996A94F-55C5-484A-9591-E60C1342830E}"/>
              </a:ext>
            </a:extLst>
          </p:cNvPr>
          <p:cNvSpPr/>
          <p:nvPr/>
        </p:nvSpPr>
        <p:spPr>
          <a:xfrm>
            <a:off x="15112931" y="5107589"/>
            <a:ext cx="13897544" cy="1368000"/>
          </a:xfrm>
          <a:prstGeom prst="rect">
            <a:avLst/>
          </a:prstGeom>
          <a:solidFill>
            <a:srgbClr val="023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Microstructure</a:t>
            </a:r>
          </a:p>
        </p:txBody>
      </p:sp>
      <p:pic>
        <p:nvPicPr>
          <p:cNvPr id="145" name="Grafik 144">
            <a:extLst>
              <a:ext uri="{FF2B5EF4-FFF2-40B4-BE49-F238E27FC236}">
                <a16:creationId xmlns:a16="http://schemas.microsoft.com/office/drawing/2014/main" id="{AA6A60DE-C7A0-4AFE-AEC6-00AEFC1FD57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6851" y="4043152"/>
            <a:ext cx="6513560" cy="2860569"/>
          </a:xfrm>
          <a:prstGeom prst="rect">
            <a:avLst/>
          </a:prstGeom>
        </p:spPr>
      </p:pic>
      <p:grpSp>
        <p:nvGrpSpPr>
          <p:cNvPr id="218" name="Gruppieren 217">
            <a:extLst>
              <a:ext uri="{FF2B5EF4-FFF2-40B4-BE49-F238E27FC236}">
                <a16:creationId xmlns:a16="http://schemas.microsoft.com/office/drawing/2014/main" id="{1A678B4A-5BDB-4BB6-8E40-412514E45839}"/>
              </a:ext>
            </a:extLst>
          </p:cNvPr>
          <p:cNvGrpSpPr/>
          <p:nvPr/>
        </p:nvGrpSpPr>
        <p:grpSpPr>
          <a:xfrm>
            <a:off x="15376199" y="8226798"/>
            <a:ext cx="4450982" cy="4752528"/>
            <a:chOff x="15376199" y="7821398"/>
            <a:chExt cx="4450982" cy="4752528"/>
          </a:xfrm>
        </p:grpSpPr>
        <p:grpSp>
          <p:nvGrpSpPr>
            <p:cNvPr id="206" name="Gruppieren 205">
              <a:extLst>
                <a:ext uri="{FF2B5EF4-FFF2-40B4-BE49-F238E27FC236}">
                  <a16:creationId xmlns:a16="http://schemas.microsoft.com/office/drawing/2014/main" id="{93623714-B75B-4671-8044-1A07450BBC7F}"/>
                </a:ext>
              </a:extLst>
            </p:cNvPr>
            <p:cNvGrpSpPr/>
            <p:nvPr/>
          </p:nvGrpSpPr>
          <p:grpSpPr>
            <a:xfrm>
              <a:off x="15376199" y="11565814"/>
              <a:ext cx="2137797" cy="388163"/>
              <a:chOff x="17295669" y="11482338"/>
              <a:chExt cx="2137797" cy="388163"/>
            </a:xfrm>
          </p:grpSpPr>
          <p:pic>
            <p:nvPicPr>
              <p:cNvPr id="148" name="Grafik 147">
                <a:extLst>
                  <a:ext uri="{FF2B5EF4-FFF2-40B4-BE49-F238E27FC236}">
                    <a16:creationId xmlns:a16="http://schemas.microsoft.com/office/drawing/2014/main" id="{B23DD785-FE75-4775-A969-D15A84891D0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1886" b="-741"/>
              <a:stretch/>
            </p:blipFill>
            <p:spPr>
              <a:xfrm>
                <a:off x="17295669" y="11482338"/>
                <a:ext cx="2137797" cy="388163"/>
              </a:xfrm>
              <a:prstGeom prst="rect">
                <a:avLst/>
              </a:prstGeom>
            </p:spPr>
          </p:pic>
          <p:sp>
            <p:nvSpPr>
              <p:cNvPr id="151" name="Rechteck 75">
                <a:extLst>
                  <a:ext uri="{FF2B5EF4-FFF2-40B4-BE49-F238E27FC236}">
                    <a16:creationId xmlns:a16="http://schemas.microsoft.com/office/drawing/2014/main" id="{724FB35A-489D-4C62-A63E-6C5BA07A57CB}"/>
                  </a:ext>
                </a:extLst>
              </p:cNvPr>
              <p:cNvSpPr/>
              <p:nvPr/>
            </p:nvSpPr>
            <p:spPr bwMode="auto">
              <a:xfrm>
                <a:off x="17295669" y="11482338"/>
                <a:ext cx="131988" cy="386321"/>
              </a:xfrm>
              <a:prstGeom prst="rect">
                <a:avLst/>
              </a:prstGeom>
              <a:solidFill>
                <a:srgbClr val="ED7D31">
                  <a:alpha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vert="vert27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9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07" name="Gruppieren 206">
              <a:extLst>
                <a:ext uri="{FF2B5EF4-FFF2-40B4-BE49-F238E27FC236}">
                  <a16:creationId xmlns:a16="http://schemas.microsoft.com/office/drawing/2014/main" id="{87558786-256D-4064-8F75-46E413FE7DCC}"/>
                </a:ext>
              </a:extLst>
            </p:cNvPr>
            <p:cNvGrpSpPr/>
            <p:nvPr/>
          </p:nvGrpSpPr>
          <p:grpSpPr>
            <a:xfrm>
              <a:off x="15376199" y="12188124"/>
              <a:ext cx="2137797" cy="385802"/>
              <a:chOff x="17295669" y="11990037"/>
              <a:chExt cx="2137797" cy="385802"/>
            </a:xfrm>
          </p:grpSpPr>
          <p:pic>
            <p:nvPicPr>
              <p:cNvPr id="149" name="Grafik 148">
                <a:extLst>
                  <a:ext uri="{FF2B5EF4-FFF2-40B4-BE49-F238E27FC236}">
                    <a16:creationId xmlns:a16="http://schemas.microsoft.com/office/drawing/2014/main" id="{BC5DA44C-9C29-4555-BB0C-9C2DD2013B6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1886"/>
              <a:stretch/>
            </p:blipFill>
            <p:spPr>
              <a:xfrm>
                <a:off x="17295669" y="11990532"/>
                <a:ext cx="2137797" cy="385306"/>
              </a:xfrm>
              <a:prstGeom prst="rect">
                <a:avLst/>
              </a:prstGeom>
            </p:spPr>
          </p:pic>
          <p:sp>
            <p:nvSpPr>
              <p:cNvPr id="152" name="Rechteck 75">
                <a:extLst>
                  <a:ext uri="{FF2B5EF4-FFF2-40B4-BE49-F238E27FC236}">
                    <a16:creationId xmlns:a16="http://schemas.microsoft.com/office/drawing/2014/main" id="{F52DABCA-6A75-4CE8-8CEB-F86A5CB6F9FB}"/>
                  </a:ext>
                </a:extLst>
              </p:cNvPr>
              <p:cNvSpPr/>
              <p:nvPr/>
            </p:nvSpPr>
            <p:spPr bwMode="auto">
              <a:xfrm>
                <a:off x="17295669" y="11990037"/>
                <a:ext cx="131988" cy="385802"/>
              </a:xfrm>
              <a:prstGeom prst="rect">
                <a:avLst/>
              </a:prstGeom>
              <a:solidFill>
                <a:srgbClr val="ED7D31">
                  <a:alpha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vert="vert27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9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03" name="Gruppieren 202">
              <a:extLst>
                <a:ext uri="{FF2B5EF4-FFF2-40B4-BE49-F238E27FC236}">
                  <a16:creationId xmlns:a16="http://schemas.microsoft.com/office/drawing/2014/main" id="{A0657871-F1FF-4AC6-83BE-DCC7D286E3CB}"/>
                </a:ext>
              </a:extLst>
            </p:cNvPr>
            <p:cNvGrpSpPr/>
            <p:nvPr/>
          </p:nvGrpSpPr>
          <p:grpSpPr>
            <a:xfrm>
              <a:off x="15376199" y="8283478"/>
              <a:ext cx="2137796" cy="3052304"/>
              <a:chOff x="17306668" y="8328838"/>
              <a:chExt cx="2137796" cy="3052304"/>
            </a:xfrm>
          </p:grpSpPr>
          <p:grpSp>
            <p:nvGrpSpPr>
              <p:cNvPr id="201" name="Gruppieren 200">
                <a:extLst>
                  <a:ext uri="{FF2B5EF4-FFF2-40B4-BE49-F238E27FC236}">
                    <a16:creationId xmlns:a16="http://schemas.microsoft.com/office/drawing/2014/main" id="{F55FDEF0-BA99-4126-89CB-2CC7D7E4C406}"/>
                  </a:ext>
                </a:extLst>
              </p:cNvPr>
              <p:cNvGrpSpPr/>
              <p:nvPr/>
            </p:nvGrpSpPr>
            <p:grpSpPr>
              <a:xfrm>
                <a:off x="17306668" y="8328838"/>
                <a:ext cx="2137796" cy="3052304"/>
                <a:chOff x="17306668" y="8328838"/>
                <a:chExt cx="2137796" cy="3052304"/>
              </a:xfrm>
            </p:grpSpPr>
            <p:pic>
              <p:nvPicPr>
                <p:cNvPr id="150" name="Grafik 149">
                  <a:extLst>
                    <a:ext uri="{FF2B5EF4-FFF2-40B4-BE49-F238E27FC236}">
                      <a16:creationId xmlns:a16="http://schemas.microsoft.com/office/drawing/2014/main" id="{901CDD99-715F-44B3-B5F5-B5D0F937C98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8578" r="51886"/>
                <a:stretch/>
              </p:blipFill>
              <p:spPr>
                <a:xfrm>
                  <a:off x="17306668" y="8328838"/>
                  <a:ext cx="2137796" cy="3046531"/>
                </a:xfrm>
                <a:prstGeom prst="rect">
                  <a:avLst/>
                </a:prstGeom>
              </p:spPr>
            </p:pic>
            <p:grpSp>
              <p:nvGrpSpPr>
                <p:cNvPr id="153" name="Gruppieren 152">
                  <a:extLst>
                    <a:ext uri="{FF2B5EF4-FFF2-40B4-BE49-F238E27FC236}">
                      <a16:creationId xmlns:a16="http://schemas.microsoft.com/office/drawing/2014/main" id="{FA5BAFD2-4A26-44FC-B767-72F17510B849}"/>
                    </a:ext>
                  </a:extLst>
                </p:cNvPr>
                <p:cNvGrpSpPr/>
                <p:nvPr/>
              </p:nvGrpSpPr>
              <p:grpSpPr>
                <a:xfrm>
                  <a:off x="17306668" y="8717453"/>
                  <a:ext cx="897170" cy="2663689"/>
                  <a:chOff x="1175640" y="1158586"/>
                  <a:chExt cx="1065619" cy="3163813"/>
                </a:xfrm>
              </p:grpSpPr>
              <p:sp>
                <p:nvSpPr>
                  <p:cNvPr id="154" name="Rechteck 78">
                    <a:extLst>
                      <a:ext uri="{FF2B5EF4-FFF2-40B4-BE49-F238E27FC236}">
                        <a16:creationId xmlns:a16="http://schemas.microsoft.com/office/drawing/2014/main" id="{2D07708F-61F9-40FB-8FE3-F1D38E05A630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1175642" y="2540577"/>
                    <a:ext cx="156769" cy="1781822"/>
                  </a:xfrm>
                  <a:prstGeom prst="rect">
                    <a:avLst/>
                  </a:prstGeom>
                  <a:solidFill>
                    <a:srgbClr val="548235">
                      <a:alpha val="80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vert="vert270"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95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5" name="Rechteck 76">
                    <a:extLst>
                      <a:ext uri="{FF2B5EF4-FFF2-40B4-BE49-F238E27FC236}">
                        <a16:creationId xmlns:a16="http://schemas.microsoft.com/office/drawing/2014/main" id="{BB7B20C1-596C-4D29-B6E3-0D0949F5CCE1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1175642" y="2123552"/>
                    <a:ext cx="156769" cy="417023"/>
                  </a:xfrm>
                  <a:prstGeom prst="rect">
                    <a:avLst/>
                  </a:prstGeom>
                  <a:solidFill>
                    <a:srgbClr val="70AD47">
                      <a:alpha val="80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vert="vert270"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95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6" name="Rechteck 75">
                    <a:extLst>
                      <a:ext uri="{FF2B5EF4-FFF2-40B4-BE49-F238E27FC236}">
                        <a16:creationId xmlns:a16="http://schemas.microsoft.com/office/drawing/2014/main" id="{8E07B26F-DE4F-41D5-99AF-6B0B86FCBDC4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1175642" y="1626177"/>
                    <a:ext cx="156769" cy="497374"/>
                  </a:xfrm>
                  <a:prstGeom prst="rect">
                    <a:avLst/>
                  </a:prstGeom>
                  <a:solidFill>
                    <a:srgbClr val="ED7D31">
                      <a:alpha val="80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vert="vert270"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95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7" name="Rechteck 75">
                    <a:extLst>
                      <a:ext uri="{FF2B5EF4-FFF2-40B4-BE49-F238E27FC236}">
                        <a16:creationId xmlns:a16="http://schemas.microsoft.com/office/drawing/2014/main" id="{AF92FF52-736D-49E8-883F-923431F719D4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1175641" y="1158586"/>
                    <a:ext cx="156769" cy="275359"/>
                  </a:xfrm>
                  <a:prstGeom prst="rect">
                    <a:avLst/>
                  </a:prstGeom>
                  <a:solidFill>
                    <a:srgbClr val="ED7D31">
                      <a:alpha val="80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vert="vert270"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95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8" name="Rechteck 75">
                    <a:extLst>
                      <a:ext uri="{FF2B5EF4-FFF2-40B4-BE49-F238E27FC236}">
                        <a16:creationId xmlns:a16="http://schemas.microsoft.com/office/drawing/2014/main" id="{33322501-F3CA-4ED3-B72B-C205A118B89C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1175640" y="1434461"/>
                    <a:ext cx="156769" cy="192231"/>
                  </a:xfrm>
                  <a:prstGeom prst="rect">
                    <a:avLst/>
                  </a:prstGeom>
                  <a:solidFill>
                    <a:srgbClr val="F8CBAD">
                      <a:alpha val="80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vert="vert270"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95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9" name="Rechteck 158">
                    <a:extLst>
                      <a:ext uri="{FF2B5EF4-FFF2-40B4-BE49-F238E27FC236}">
                        <a16:creationId xmlns:a16="http://schemas.microsoft.com/office/drawing/2014/main" id="{A693E08E-2BEA-4731-A6A0-1455CC590A0E}"/>
                      </a:ext>
                    </a:extLst>
                  </p:cNvPr>
                  <p:cNvSpPr/>
                  <p:nvPr/>
                </p:nvSpPr>
                <p:spPr>
                  <a:xfrm>
                    <a:off x="1360448" y="1205852"/>
                    <a:ext cx="533906" cy="180826"/>
                  </a:xfrm>
                  <a:prstGeom prst="rect">
                    <a:avLst/>
                  </a:prstGeom>
                  <a:solidFill>
                    <a:sysClr val="windowText" lastClr="000000"/>
                  </a:solidFill>
                  <a:ln w="12700" cap="flat" cmpd="sng" algn="ctr">
                    <a:solidFill>
                      <a:sysClr val="windowText" lastClr="000000">
                        <a:shade val="50000"/>
                      </a:sys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de-DE" sz="11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E58B4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GDC</a:t>
                    </a:r>
                  </a:p>
                </p:txBody>
              </p:sp>
              <p:sp>
                <p:nvSpPr>
                  <p:cNvPr id="160" name="Rechteck 159">
                    <a:extLst>
                      <a:ext uri="{FF2B5EF4-FFF2-40B4-BE49-F238E27FC236}">
                        <a16:creationId xmlns:a16="http://schemas.microsoft.com/office/drawing/2014/main" id="{4B8B7191-0A48-45AE-8ECF-23C34F4447B6}"/>
                      </a:ext>
                    </a:extLst>
                  </p:cNvPr>
                  <p:cNvSpPr/>
                  <p:nvPr/>
                </p:nvSpPr>
                <p:spPr>
                  <a:xfrm>
                    <a:off x="1360448" y="1784451"/>
                    <a:ext cx="533906" cy="180826"/>
                  </a:xfrm>
                  <a:prstGeom prst="rect">
                    <a:avLst/>
                  </a:prstGeom>
                  <a:solidFill>
                    <a:sysClr val="windowText" lastClr="000000"/>
                  </a:solidFill>
                  <a:ln w="12700" cap="flat" cmpd="sng" algn="ctr">
                    <a:solidFill>
                      <a:sysClr val="windowText" lastClr="000000">
                        <a:shade val="50000"/>
                      </a:sys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de-DE" sz="11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E58B4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GDC</a:t>
                    </a:r>
                  </a:p>
                </p:txBody>
              </p:sp>
              <p:sp>
                <p:nvSpPr>
                  <p:cNvPr id="161" name="Rechteck 160">
                    <a:extLst>
                      <a:ext uri="{FF2B5EF4-FFF2-40B4-BE49-F238E27FC236}">
                        <a16:creationId xmlns:a16="http://schemas.microsoft.com/office/drawing/2014/main" id="{BCDB5C87-271E-462E-A3E2-6B03A51D67FD}"/>
                      </a:ext>
                    </a:extLst>
                  </p:cNvPr>
                  <p:cNvSpPr/>
                  <p:nvPr/>
                </p:nvSpPr>
                <p:spPr>
                  <a:xfrm>
                    <a:off x="1360448" y="1440163"/>
                    <a:ext cx="457200" cy="180826"/>
                  </a:xfrm>
                  <a:prstGeom prst="rect">
                    <a:avLst/>
                  </a:prstGeom>
                  <a:solidFill>
                    <a:sysClr val="windowText" lastClr="000000"/>
                  </a:solidFill>
                  <a:ln w="12700" cap="flat" cmpd="sng" algn="ctr">
                    <a:solidFill>
                      <a:sysClr val="windowText" lastClr="000000">
                        <a:shade val="50000"/>
                      </a:sys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de-DE" sz="11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E8C4AC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YSZ</a:t>
                    </a:r>
                  </a:p>
                </p:txBody>
              </p:sp>
              <p:sp>
                <p:nvSpPr>
                  <p:cNvPr id="162" name="Rechteck 161">
                    <a:extLst>
                      <a:ext uri="{FF2B5EF4-FFF2-40B4-BE49-F238E27FC236}">
                        <a16:creationId xmlns:a16="http://schemas.microsoft.com/office/drawing/2014/main" id="{887721B6-B21E-4BAF-8783-E9571787D1C7}"/>
                      </a:ext>
                    </a:extLst>
                  </p:cNvPr>
                  <p:cNvSpPr/>
                  <p:nvPr/>
                </p:nvSpPr>
                <p:spPr>
                  <a:xfrm>
                    <a:off x="1360448" y="2241650"/>
                    <a:ext cx="880811" cy="180826"/>
                  </a:xfrm>
                  <a:prstGeom prst="rect">
                    <a:avLst/>
                  </a:prstGeom>
                  <a:solidFill>
                    <a:sysClr val="windowText" lastClr="000000"/>
                  </a:solidFill>
                  <a:ln w="12700" cap="flat" cmpd="sng" algn="ctr">
                    <a:solidFill>
                      <a:sysClr val="windowText" lastClr="000000">
                        <a:shade val="50000"/>
                      </a:sys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de-DE" sz="11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78A85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NiO GDC</a:t>
                    </a:r>
                  </a:p>
                </p:txBody>
              </p:sp>
              <p:sp>
                <p:nvSpPr>
                  <p:cNvPr id="163" name="Rechteck 162">
                    <a:extLst>
                      <a:ext uri="{FF2B5EF4-FFF2-40B4-BE49-F238E27FC236}">
                        <a16:creationId xmlns:a16="http://schemas.microsoft.com/office/drawing/2014/main" id="{5B206223-32CA-4AD1-B577-9FF29AEF5099}"/>
                      </a:ext>
                    </a:extLst>
                  </p:cNvPr>
                  <p:cNvSpPr/>
                  <p:nvPr/>
                </p:nvSpPr>
                <p:spPr>
                  <a:xfrm>
                    <a:off x="1360448" y="3341075"/>
                    <a:ext cx="795283" cy="180826"/>
                  </a:xfrm>
                  <a:prstGeom prst="rect">
                    <a:avLst/>
                  </a:prstGeom>
                  <a:solidFill>
                    <a:sysClr val="windowText" lastClr="000000"/>
                  </a:solidFill>
                  <a:ln w="12700" cap="flat" cmpd="sng" algn="ctr">
                    <a:solidFill>
                      <a:sysClr val="windowText" lastClr="000000">
                        <a:shade val="50000"/>
                      </a:sys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de-DE" sz="11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44692B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NiO YSZ</a:t>
                    </a:r>
                  </a:p>
                </p:txBody>
              </p:sp>
            </p:grpSp>
            <p:sp>
              <p:nvSpPr>
                <p:cNvPr id="184" name="Textfeld 183">
                  <a:extLst>
                    <a:ext uri="{FF2B5EF4-FFF2-40B4-BE49-F238E27FC236}">
                      <a16:creationId xmlns:a16="http://schemas.microsoft.com/office/drawing/2014/main" id="{A60D179C-1F8F-496C-ADCD-EC2112EB403A}"/>
                    </a:ext>
                  </a:extLst>
                </p:cNvPr>
                <p:cNvSpPr txBox="1"/>
                <p:nvPr/>
              </p:nvSpPr>
              <p:spPr>
                <a:xfrm>
                  <a:off x="17571500" y="8375372"/>
                  <a:ext cx="1608133" cy="35548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457200" eaLnBrk="1" fontAlgn="auto" latinLnBrk="0" hangingPunct="1">
                    <a:lnSpc>
                      <a:spcPct val="95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8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</a:rPr>
                    <a:t>Porosity</a:t>
                  </a:r>
                  <a:r>
                    <a:rPr kumimoji="0" lang="de-DE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</a:rPr>
                    <a:t> 14 %</a:t>
                  </a:r>
                </a:p>
              </p:txBody>
            </p:sp>
          </p:grpSp>
          <p:grpSp>
            <p:nvGrpSpPr>
              <p:cNvPr id="191" name="Gruppieren 190">
                <a:extLst>
                  <a:ext uri="{FF2B5EF4-FFF2-40B4-BE49-F238E27FC236}">
                    <a16:creationId xmlns:a16="http://schemas.microsoft.com/office/drawing/2014/main" id="{3935D75B-4714-46B1-BCCB-775655B5979A}"/>
                  </a:ext>
                </a:extLst>
              </p:cNvPr>
              <p:cNvGrpSpPr/>
              <p:nvPr/>
            </p:nvGrpSpPr>
            <p:grpSpPr>
              <a:xfrm>
                <a:off x="18661877" y="11011810"/>
                <a:ext cx="782587" cy="369332"/>
                <a:chOff x="18485661" y="10495057"/>
                <a:chExt cx="782587" cy="369332"/>
              </a:xfrm>
            </p:grpSpPr>
            <p:sp>
              <p:nvSpPr>
                <p:cNvPr id="190" name="Textfeld 189">
                  <a:extLst>
                    <a:ext uri="{FF2B5EF4-FFF2-40B4-BE49-F238E27FC236}">
                      <a16:creationId xmlns:a16="http://schemas.microsoft.com/office/drawing/2014/main" id="{42261EEB-B42A-41A3-89CF-8C115D8E0FA5}"/>
                    </a:ext>
                  </a:extLst>
                </p:cNvPr>
                <p:cNvSpPr txBox="1"/>
                <p:nvPr/>
              </p:nvSpPr>
              <p:spPr>
                <a:xfrm>
                  <a:off x="18485661" y="10495057"/>
                  <a:ext cx="782587" cy="369332"/>
                </a:xfrm>
                <a:prstGeom prst="rect">
                  <a:avLst/>
                </a:prstGeom>
                <a:solidFill>
                  <a:schemeClr val="bg1">
                    <a:alpha val="71000"/>
                  </a:schemeClr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800" dirty="0"/>
                    <a:t>10 µm</a:t>
                  </a:r>
                </a:p>
              </p:txBody>
            </p:sp>
            <p:cxnSp>
              <p:nvCxnSpPr>
                <p:cNvPr id="189" name="Gerader Verbinder 188">
                  <a:extLst>
                    <a:ext uri="{FF2B5EF4-FFF2-40B4-BE49-F238E27FC236}">
                      <a16:creationId xmlns:a16="http://schemas.microsoft.com/office/drawing/2014/main" id="{B24F633A-0ABB-4998-A3E4-93F12A95CA4C}"/>
                    </a:ext>
                  </a:extLst>
                </p:cNvPr>
                <p:cNvCxnSpPr/>
                <p:nvPr/>
              </p:nvCxnSpPr>
              <p:spPr>
                <a:xfrm>
                  <a:off x="18665824" y="10531054"/>
                  <a:ext cx="432000" cy="0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4" name="Gruppieren 203">
              <a:extLst>
                <a:ext uri="{FF2B5EF4-FFF2-40B4-BE49-F238E27FC236}">
                  <a16:creationId xmlns:a16="http://schemas.microsoft.com/office/drawing/2014/main" id="{27E8038B-2D7C-4689-BBDF-DBA28B8F44A0}"/>
                </a:ext>
              </a:extLst>
            </p:cNvPr>
            <p:cNvGrpSpPr/>
            <p:nvPr/>
          </p:nvGrpSpPr>
          <p:grpSpPr>
            <a:xfrm>
              <a:off x="17702270" y="11565814"/>
              <a:ext cx="2124911" cy="389134"/>
              <a:chOff x="19969322" y="11531266"/>
              <a:chExt cx="2124911" cy="389134"/>
            </a:xfrm>
          </p:grpSpPr>
          <p:pic>
            <p:nvPicPr>
              <p:cNvPr id="165" name="Grafik 164">
                <a:extLst>
                  <a:ext uri="{FF2B5EF4-FFF2-40B4-BE49-F238E27FC236}">
                    <a16:creationId xmlns:a16="http://schemas.microsoft.com/office/drawing/2014/main" id="{5E7AA2B1-F0AF-4CA3-BAA6-466EB032978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" r="52176" b="22013"/>
              <a:stretch/>
            </p:blipFill>
            <p:spPr>
              <a:xfrm>
                <a:off x="19969327" y="11535093"/>
                <a:ext cx="2124906" cy="385307"/>
              </a:xfrm>
              <a:prstGeom prst="rect">
                <a:avLst/>
              </a:prstGeom>
            </p:spPr>
          </p:pic>
          <p:sp>
            <p:nvSpPr>
              <p:cNvPr id="192" name="Rechteck 75">
                <a:extLst>
                  <a:ext uri="{FF2B5EF4-FFF2-40B4-BE49-F238E27FC236}">
                    <a16:creationId xmlns:a16="http://schemas.microsoft.com/office/drawing/2014/main" id="{7D1B9532-E380-4D7F-A24D-2A465034F4EC}"/>
                  </a:ext>
                </a:extLst>
              </p:cNvPr>
              <p:cNvSpPr/>
              <p:nvPr/>
            </p:nvSpPr>
            <p:spPr bwMode="auto">
              <a:xfrm>
                <a:off x="19969322" y="11531266"/>
                <a:ext cx="131988" cy="386321"/>
              </a:xfrm>
              <a:prstGeom prst="rect">
                <a:avLst/>
              </a:prstGeom>
              <a:solidFill>
                <a:srgbClr val="ED7D31">
                  <a:alpha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vert="vert27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9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05" name="Gruppieren 204">
              <a:extLst>
                <a:ext uri="{FF2B5EF4-FFF2-40B4-BE49-F238E27FC236}">
                  <a16:creationId xmlns:a16="http://schemas.microsoft.com/office/drawing/2014/main" id="{1170D6C3-2CB8-4807-9E00-4901C8CB85C5}"/>
                </a:ext>
              </a:extLst>
            </p:cNvPr>
            <p:cNvGrpSpPr/>
            <p:nvPr/>
          </p:nvGrpSpPr>
          <p:grpSpPr>
            <a:xfrm>
              <a:off x="17702270" y="12188619"/>
              <a:ext cx="2124911" cy="382704"/>
              <a:chOff x="19969322" y="12032256"/>
              <a:chExt cx="2124911" cy="382704"/>
            </a:xfrm>
          </p:grpSpPr>
          <p:pic>
            <p:nvPicPr>
              <p:cNvPr id="166" name="Grafik 165">
                <a:extLst>
                  <a:ext uri="{FF2B5EF4-FFF2-40B4-BE49-F238E27FC236}">
                    <a16:creationId xmlns:a16="http://schemas.microsoft.com/office/drawing/2014/main" id="{838B202D-473A-49FE-9E9C-18C1FA6E706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2176" b="22576"/>
              <a:stretch/>
            </p:blipFill>
            <p:spPr>
              <a:xfrm>
                <a:off x="19969327" y="12032256"/>
                <a:ext cx="2124906" cy="382531"/>
              </a:xfrm>
              <a:prstGeom prst="rect">
                <a:avLst/>
              </a:prstGeom>
            </p:spPr>
          </p:pic>
          <p:sp>
            <p:nvSpPr>
              <p:cNvPr id="193" name="Rechteck 75">
                <a:extLst>
                  <a:ext uri="{FF2B5EF4-FFF2-40B4-BE49-F238E27FC236}">
                    <a16:creationId xmlns:a16="http://schemas.microsoft.com/office/drawing/2014/main" id="{C1ACBC03-1357-455C-8F1E-1DF7DC57BB6D}"/>
                  </a:ext>
                </a:extLst>
              </p:cNvPr>
              <p:cNvSpPr/>
              <p:nvPr/>
            </p:nvSpPr>
            <p:spPr bwMode="auto">
              <a:xfrm>
                <a:off x="19969322" y="12032256"/>
                <a:ext cx="131988" cy="382704"/>
              </a:xfrm>
              <a:prstGeom prst="rect">
                <a:avLst/>
              </a:prstGeom>
              <a:solidFill>
                <a:srgbClr val="ED7D31">
                  <a:alpha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vert="vert27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9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95" name="Textfeld 194">
              <a:extLst>
                <a:ext uri="{FF2B5EF4-FFF2-40B4-BE49-F238E27FC236}">
                  <a16:creationId xmlns:a16="http://schemas.microsoft.com/office/drawing/2014/main" id="{EC80AD83-6428-4D02-83C1-251072BCB3B8}"/>
                </a:ext>
              </a:extLst>
            </p:cNvPr>
            <p:cNvSpPr txBox="1"/>
            <p:nvPr/>
          </p:nvSpPr>
          <p:spPr>
            <a:xfrm>
              <a:off x="15883084" y="7821398"/>
              <a:ext cx="112402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/>
                <a:t>Bimodal</a:t>
              </a:r>
            </a:p>
          </p:txBody>
        </p:sp>
        <p:sp>
          <p:nvSpPr>
            <p:cNvPr id="196" name="Textfeld 195">
              <a:extLst>
                <a:ext uri="{FF2B5EF4-FFF2-40B4-BE49-F238E27FC236}">
                  <a16:creationId xmlns:a16="http://schemas.microsoft.com/office/drawing/2014/main" id="{148351A1-10F7-4ED5-A4C0-81FEA4CFFFE4}"/>
                </a:ext>
              </a:extLst>
            </p:cNvPr>
            <p:cNvSpPr txBox="1"/>
            <p:nvPr/>
          </p:nvSpPr>
          <p:spPr>
            <a:xfrm>
              <a:off x="18109914" y="7821398"/>
              <a:ext cx="1298753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/>
                <a:t>Unimodal</a:t>
              </a:r>
            </a:p>
          </p:txBody>
        </p:sp>
        <p:grpSp>
          <p:nvGrpSpPr>
            <p:cNvPr id="202" name="Gruppieren 201">
              <a:extLst>
                <a:ext uri="{FF2B5EF4-FFF2-40B4-BE49-F238E27FC236}">
                  <a16:creationId xmlns:a16="http://schemas.microsoft.com/office/drawing/2014/main" id="{4AC4FCB6-2301-4E14-8FF0-DFB7007CE9D4}"/>
                </a:ext>
              </a:extLst>
            </p:cNvPr>
            <p:cNvGrpSpPr/>
            <p:nvPr/>
          </p:nvGrpSpPr>
          <p:grpSpPr>
            <a:xfrm>
              <a:off x="17702270" y="8283478"/>
              <a:ext cx="2124910" cy="3057354"/>
              <a:chOff x="19627239" y="8328838"/>
              <a:chExt cx="2124910" cy="3057354"/>
            </a:xfrm>
          </p:grpSpPr>
          <p:grpSp>
            <p:nvGrpSpPr>
              <p:cNvPr id="197" name="Gruppieren 196">
                <a:extLst>
                  <a:ext uri="{FF2B5EF4-FFF2-40B4-BE49-F238E27FC236}">
                    <a16:creationId xmlns:a16="http://schemas.microsoft.com/office/drawing/2014/main" id="{450BB9D1-48C3-4F28-A5D7-5BB2408A22B3}"/>
                  </a:ext>
                </a:extLst>
              </p:cNvPr>
              <p:cNvGrpSpPr/>
              <p:nvPr/>
            </p:nvGrpSpPr>
            <p:grpSpPr>
              <a:xfrm>
                <a:off x="19627239" y="8328838"/>
                <a:ext cx="2124910" cy="3057354"/>
                <a:chOff x="19969323" y="8082782"/>
                <a:chExt cx="2124910" cy="3057354"/>
              </a:xfrm>
            </p:grpSpPr>
            <p:pic>
              <p:nvPicPr>
                <p:cNvPr id="167" name="Grafik 166">
                  <a:extLst>
                    <a:ext uri="{FF2B5EF4-FFF2-40B4-BE49-F238E27FC236}">
                      <a16:creationId xmlns:a16="http://schemas.microsoft.com/office/drawing/2014/main" id="{5BF11885-7C6E-4C3E-9084-2FDAA9FE12F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2176" b="8601"/>
                <a:stretch/>
              </p:blipFill>
              <p:spPr>
                <a:xfrm>
                  <a:off x="19969326" y="8094389"/>
                  <a:ext cx="2124907" cy="3045747"/>
                </a:xfrm>
                <a:prstGeom prst="rect">
                  <a:avLst/>
                </a:prstGeom>
              </p:spPr>
            </p:pic>
            <p:sp>
              <p:nvSpPr>
                <p:cNvPr id="168" name="Rechteck 78">
                  <a:extLst>
                    <a:ext uri="{FF2B5EF4-FFF2-40B4-BE49-F238E27FC236}">
                      <a16:creationId xmlns:a16="http://schemas.microsoft.com/office/drawing/2014/main" id="{6E7D4E1F-EA3C-4540-9EE7-39B0DEA83C43}"/>
                    </a:ext>
                  </a:extLst>
                </p:cNvPr>
                <p:cNvSpPr/>
                <p:nvPr/>
              </p:nvSpPr>
              <p:spPr bwMode="auto">
                <a:xfrm>
                  <a:off x="19969323" y="9542040"/>
                  <a:ext cx="131987" cy="1589129"/>
                </a:xfrm>
                <a:prstGeom prst="rect">
                  <a:avLst/>
                </a:prstGeom>
                <a:solidFill>
                  <a:srgbClr val="548235">
                    <a:alpha val="8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vert="vert270"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95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9" name="Rechteck 76">
                  <a:extLst>
                    <a:ext uri="{FF2B5EF4-FFF2-40B4-BE49-F238E27FC236}">
                      <a16:creationId xmlns:a16="http://schemas.microsoft.com/office/drawing/2014/main" id="{907C718D-B06E-434F-86E9-FAA13C2F8E23}"/>
                    </a:ext>
                  </a:extLst>
                </p:cNvPr>
                <p:cNvSpPr/>
                <p:nvPr/>
              </p:nvSpPr>
              <p:spPr bwMode="auto">
                <a:xfrm>
                  <a:off x="19969324" y="9180118"/>
                  <a:ext cx="131987" cy="361924"/>
                </a:xfrm>
                <a:prstGeom prst="rect">
                  <a:avLst/>
                </a:prstGeom>
                <a:solidFill>
                  <a:srgbClr val="70AD47">
                    <a:alpha val="8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vert="vert270"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95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0" name="Rechteck 75">
                  <a:extLst>
                    <a:ext uri="{FF2B5EF4-FFF2-40B4-BE49-F238E27FC236}">
                      <a16:creationId xmlns:a16="http://schemas.microsoft.com/office/drawing/2014/main" id="{BF0A01A3-E202-434D-A97E-5B94BC1EF1D6}"/>
                    </a:ext>
                  </a:extLst>
                </p:cNvPr>
                <p:cNvSpPr/>
                <p:nvPr/>
              </p:nvSpPr>
              <p:spPr bwMode="auto">
                <a:xfrm>
                  <a:off x="19969324" y="8722564"/>
                  <a:ext cx="131987" cy="457553"/>
                </a:xfrm>
                <a:prstGeom prst="rect">
                  <a:avLst/>
                </a:prstGeom>
                <a:solidFill>
                  <a:srgbClr val="ED7D31">
                    <a:alpha val="8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vert="vert270"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95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1" name="Rechteck 75">
                  <a:extLst>
                    <a:ext uri="{FF2B5EF4-FFF2-40B4-BE49-F238E27FC236}">
                      <a16:creationId xmlns:a16="http://schemas.microsoft.com/office/drawing/2014/main" id="{ED775D88-CD0B-4504-8DDE-71C2ADD2F347}"/>
                    </a:ext>
                  </a:extLst>
                </p:cNvPr>
                <p:cNvSpPr/>
                <p:nvPr/>
              </p:nvSpPr>
              <p:spPr bwMode="auto">
                <a:xfrm>
                  <a:off x="19969326" y="8439693"/>
                  <a:ext cx="131987" cy="141436"/>
                </a:xfrm>
                <a:prstGeom prst="rect">
                  <a:avLst/>
                </a:prstGeom>
                <a:solidFill>
                  <a:srgbClr val="ED7D31">
                    <a:alpha val="8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vert="vert270"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95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2" name="Rechteck 75">
                  <a:extLst>
                    <a:ext uri="{FF2B5EF4-FFF2-40B4-BE49-F238E27FC236}">
                      <a16:creationId xmlns:a16="http://schemas.microsoft.com/office/drawing/2014/main" id="{571BE5FE-5620-4363-ADFB-EE20589623C7}"/>
                    </a:ext>
                  </a:extLst>
                </p:cNvPr>
                <p:cNvSpPr/>
                <p:nvPr/>
              </p:nvSpPr>
              <p:spPr bwMode="auto">
                <a:xfrm>
                  <a:off x="19969326" y="8581129"/>
                  <a:ext cx="131987" cy="141436"/>
                </a:xfrm>
                <a:prstGeom prst="rect">
                  <a:avLst/>
                </a:prstGeom>
                <a:solidFill>
                  <a:srgbClr val="F8CBAD">
                    <a:alpha val="8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vert="vert270"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95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5" name="Rechteck 174">
                  <a:extLst>
                    <a:ext uri="{FF2B5EF4-FFF2-40B4-BE49-F238E27FC236}">
                      <a16:creationId xmlns:a16="http://schemas.microsoft.com/office/drawing/2014/main" id="{18725BD0-D789-49BE-B509-029F4B33A015}"/>
                    </a:ext>
                  </a:extLst>
                </p:cNvPr>
                <p:cNvSpPr/>
                <p:nvPr/>
              </p:nvSpPr>
              <p:spPr>
                <a:xfrm>
                  <a:off x="20138331" y="8439693"/>
                  <a:ext cx="456871" cy="152242"/>
                </a:xfrm>
                <a:prstGeom prst="rect">
                  <a:avLst/>
                </a:prstGeom>
                <a:solidFill>
                  <a:sysClr val="windowText" lastClr="000000"/>
                </a:solidFill>
                <a:ln w="12700" cap="flat" cmpd="sng" algn="ctr">
                  <a:solidFill>
                    <a:sysClr val="windowText" lastClr="000000">
                      <a:shade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1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E58B4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GDC</a:t>
                  </a:r>
                </a:p>
              </p:txBody>
            </p:sp>
            <p:sp>
              <p:nvSpPr>
                <p:cNvPr id="176" name="Rechteck 175">
                  <a:extLst>
                    <a:ext uri="{FF2B5EF4-FFF2-40B4-BE49-F238E27FC236}">
                      <a16:creationId xmlns:a16="http://schemas.microsoft.com/office/drawing/2014/main" id="{7605E9AF-DACA-4477-B730-88E853A0FD6F}"/>
                    </a:ext>
                  </a:extLst>
                </p:cNvPr>
                <p:cNvSpPr/>
                <p:nvPr/>
              </p:nvSpPr>
              <p:spPr>
                <a:xfrm>
                  <a:off x="20138331" y="8628814"/>
                  <a:ext cx="384927" cy="152242"/>
                </a:xfrm>
                <a:prstGeom prst="rect">
                  <a:avLst/>
                </a:prstGeom>
                <a:solidFill>
                  <a:sysClr val="windowText" lastClr="000000"/>
                </a:solidFill>
                <a:ln w="12700" cap="flat" cmpd="sng" algn="ctr">
                  <a:solidFill>
                    <a:sysClr val="windowText" lastClr="000000">
                      <a:shade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1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E8C4AC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YSZ</a:t>
                  </a:r>
                </a:p>
              </p:txBody>
            </p:sp>
            <p:sp>
              <p:nvSpPr>
                <p:cNvPr id="177" name="Rechteck 176">
                  <a:extLst>
                    <a:ext uri="{FF2B5EF4-FFF2-40B4-BE49-F238E27FC236}">
                      <a16:creationId xmlns:a16="http://schemas.microsoft.com/office/drawing/2014/main" id="{75C98E25-1553-43E6-A5CC-AE2F06A48601}"/>
                    </a:ext>
                  </a:extLst>
                </p:cNvPr>
                <p:cNvSpPr/>
                <p:nvPr/>
              </p:nvSpPr>
              <p:spPr>
                <a:xfrm>
                  <a:off x="20138331" y="8875220"/>
                  <a:ext cx="456871" cy="152242"/>
                </a:xfrm>
                <a:prstGeom prst="rect">
                  <a:avLst/>
                </a:prstGeom>
                <a:solidFill>
                  <a:sysClr val="windowText" lastClr="000000"/>
                </a:solidFill>
                <a:ln w="12700" cap="flat" cmpd="sng" algn="ctr">
                  <a:solidFill>
                    <a:sysClr val="windowText" lastClr="000000">
                      <a:shade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1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E58B4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GDC</a:t>
                  </a:r>
                </a:p>
              </p:txBody>
            </p:sp>
            <p:sp>
              <p:nvSpPr>
                <p:cNvPr id="178" name="Rechteck 177">
                  <a:extLst>
                    <a:ext uri="{FF2B5EF4-FFF2-40B4-BE49-F238E27FC236}">
                      <a16:creationId xmlns:a16="http://schemas.microsoft.com/office/drawing/2014/main" id="{69074429-77C5-4149-8593-D29452DF02E1}"/>
                    </a:ext>
                  </a:extLst>
                </p:cNvPr>
                <p:cNvSpPr/>
                <p:nvPr/>
              </p:nvSpPr>
              <p:spPr>
                <a:xfrm>
                  <a:off x="20138331" y="9284958"/>
                  <a:ext cx="726645" cy="152242"/>
                </a:xfrm>
                <a:prstGeom prst="rect">
                  <a:avLst/>
                </a:prstGeom>
                <a:solidFill>
                  <a:sysClr val="windowText" lastClr="000000"/>
                </a:solidFill>
                <a:ln w="12700" cap="flat" cmpd="sng" algn="ctr">
                  <a:solidFill>
                    <a:sysClr val="windowText" lastClr="000000">
                      <a:shade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1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78A857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NiO GDC</a:t>
                  </a:r>
                </a:p>
              </p:txBody>
            </p:sp>
            <p:sp>
              <p:nvSpPr>
                <p:cNvPr id="179" name="Rechteck 178">
                  <a:extLst>
                    <a:ext uri="{FF2B5EF4-FFF2-40B4-BE49-F238E27FC236}">
                      <a16:creationId xmlns:a16="http://schemas.microsoft.com/office/drawing/2014/main" id="{85DB4BE5-666C-4745-A2FB-C54878B17685}"/>
                    </a:ext>
                  </a:extLst>
                </p:cNvPr>
                <p:cNvSpPr/>
                <p:nvPr/>
              </p:nvSpPr>
              <p:spPr>
                <a:xfrm>
                  <a:off x="20138330" y="10408279"/>
                  <a:ext cx="655359" cy="152242"/>
                </a:xfrm>
                <a:prstGeom prst="rect">
                  <a:avLst/>
                </a:prstGeom>
                <a:solidFill>
                  <a:sysClr val="windowText" lastClr="000000"/>
                </a:solidFill>
                <a:ln w="12700" cap="flat" cmpd="sng" algn="ctr">
                  <a:solidFill>
                    <a:sysClr val="windowText" lastClr="000000">
                      <a:shade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1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44692B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NiO YSZ</a:t>
                  </a:r>
                </a:p>
              </p:txBody>
            </p:sp>
            <p:sp>
              <p:nvSpPr>
                <p:cNvPr id="186" name="Textfeld 185">
                  <a:extLst>
                    <a:ext uri="{FF2B5EF4-FFF2-40B4-BE49-F238E27FC236}">
                      <a16:creationId xmlns:a16="http://schemas.microsoft.com/office/drawing/2014/main" id="{0DBECCBD-6D68-4E2B-8F19-D9397E4F622B}"/>
                    </a:ext>
                  </a:extLst>
                </p:cNvPr>
                <p:cNvSpPr txBox="1"/>
                <p:nvPr/>
              </p:nvSpPr>
              <p:spPr>
                <a:xfrm>
                  <a:off x="20291833" y="8082782"/>
                  <a:ext cx="1479892" cy="35548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457200" eaLnBrk="1" fontAlgn="auto" latinLnBrk="0" hangingPunct="1">
                    <a:lnSpc>
                      <a:spcPct val="95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8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</a:rPr>
                    <a:t>Porosity</a:t>
                  </a:r>
                  <a:r>
                    <a:rPr kumimoji="0" lang="de-DE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</a:rPr>
                    <a:t> 5 %</a:t>
                  </a:r>
                </a:p>
              </p:txBody>
            </p:sp>
          </p:grpSp>
          <p:grpSp>
            <p:nvGrpSpPr>
              <p:cNvPr id="198" name="Gruppieren 197">
                <a:extLst>
                  <a:ext uri="{FF2B5EF4-FFF2-40B4-BE49-F238E27FC236}">
                    <a16:creationId xmlns:a16="http://schemas.microsoft.com/office/drawing/2014/main" id="{5E389727-B1B1-4C7C-B241-6AF2BE25547A}"/>
                  </a:ext>
                </a:extLst>
              </p:cNvPr>
              <p:cNvGrpSpPr/>
              <p:nvPr/>
            </p:nvGrpSpPr>
            <p:grpSpPr>
              <a:xfrm>
                <a:off x="20969562" y="11016860"/>
                <a:ext cx="782587" cy="369332"/>
                <a:chOff x="18485661" y="10495057"/>
                <a:chExt cx="782587" cy="369332"/>
              </a:xfrm>
            </p:grpSpPr>
            <p:sp>
              <p:nvSpPr>
                <p:cNvPr id="199" name="Textfeld 198">
                  <a:extLst>
                    <a:ext uri="{FF2B5EF4-FFF2-40B4-BE49-F238E27FC236}">
                      <a16:creationId xmlns:a16="http://schemas.microsoft.com/office/drawing/2014/main" id="{9BFAA60E-7F64-4B17-8229-40859BFC3C7A}"/>
                    </a:ext>
                  </a:extLst>
                </p:cNvPr>
                <p:cNvSpPr txBox="1"/>
                <p:nvPr/>
              </p:nvSpPr>
              <p:spPr>
                <a:xfrm>
                  <a:off x="18485661" y="10495057"/>
                  <a:ext cx="782587" cy="369332"/>
                </a:xfrm>
                <a:prstGeom prst="rect">
                  <a:avLst/>
                </a:prstGeom>
                <a:solidFill>
                  <a:schemeClr val="bg1">
                    <a:alpha val="71000"/>
                  </a:schemeClr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800" dirty="0"/>
                    <a:t>10 µm</a:t>
                  </a:r>
                </a:p>
              </p:txBody>
            </p:sp>
            <p:cxnSp>
              <p:nvCxnSpPr>
                <p:cNvPr id="200" name="Gerader Verbinder 199">
                  <a:extLst>
                    <a:ext uri="{FF2B5EF4-FFF2-40B4-BE49-F238E27FC236}">
                      <a16:creationId xmlns:a16="http://schemas.microsoft.com/office/drawing/2014/main" id="{425A5211-0E8B-4350-927E-A4B568D61DCB}"/>
                    </a:ext>
                  </a:extLst>
                </p:cNvPr>
                <p:cNvCxnSpPr/>
                <p:nvPr/>
              </p:nvCxnSpPr>
              <p:spPr>
                <a:xfrm>
                  <a:off x="18665824" y="10531054"/>
                  <a:ext cx="432000" cy="0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08" name="Textfeld 207">
              <a:extLst>
                <a:ext uri="{FF2B5EF4-FFF2-40B4-BE49-F238E27FC236}">
                  <a16:creationId xmlns:a16="http://schemas.microsoft.com/office/drawing/2014/main" id="{BB58EB6A-FD37-4B0E-A828-02754F59FB37}"/>
                </a:ext>
              </a:extLst>
            </p:cNvPr>
            <p:cNvSpPr txBox="1"/>
            <p:nvPr/>
          </p:nvSpPr>
          <p:spPr>
            <a:xfrm>
              <a:off x="17097160" y="11255328"/>
              <a:ext cx="10219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/>
                <a:t>Interface</a:t>
              </a:r>
            </a:p>
          </p:txBody>
        </p:sp>
        <p:sp>
          <p:nvSpPr>
            <p:cNvPr id="209" name="Textfeld 208">
              <a:extLst>
                <a:ext uri="{FF2B5EF4-FFF2-40B4-BE49-F238E27FC236}">
                  <a16:creationId xmlns:a16="http://schemas.microsoft.com/office/drawing/2014/main" id="{D9C5A978-9768-4CA0-8158-2FF6F543FD96}"/>
                </a:ext>
              </a:extLst>
            </p:cNvPr>
            <p:cNvSpPr txBox="1"/>
            <p:nvPr/>
          </p:nvSpPr>
          <p:spPr>
            <a:xfrm>
              <a:off x="16703270" y="11872712"/>
              <a:ext cx="18097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/>
                <a:t>Contrast inverted</a:t>
              </a:r>
            </a:p>
          </p:txBody>
        </p:sp>
      </p:grpSp>
      <p:sp>
        <p:nvSpPr>
          <p:cNvPr id="212" name="Textfeld 211">
            <a:extLst>
              <a:ext uri="{FF2B5EF4-FFF2-40B4-BE49-F238E27FC236}">
                <a16:creationId xmlns:a16="http://schemas.microsoft.com/office/drawing/2014/main" id="{2B8F3FD8-56AA-4B50-946A-131801F56406}"/>
              </a:ext>
            </a:extLst>
          </p:cNvPr>
          <p:cNvSpPr txBox="1"/>
          <p:nvPr/>
        </p:nvSpPr>
        <p:spPr>
          <a:xfrm>
            <a:off x="15139988" y="6727430"/>
            <a:ext cx="14290424" cy="707886"/>
          </a:xfrm>
          <a:prstGeom prst="rect">
            <a:avLst/>
          </a:prstGeom>
          <a:solidFill>
            <a:srgbClr val="C6D9F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4000" b="1" dirty="0"/>
              <a:t>Powder processing and interdiffusion</a:t>
            </a:r>
          </a:p>
        </p:txBody>
      </p:sp>
      <p:sp>
        <p:nvSpPr>
          <p:cNvPr id="214" name="Rechteck: abgerundete Ecken 213">
            <a:extLst>
              <a:ext uri="{FF2B5EF4-FFF2-40B4-BE49-F238E27FC236}">
                <a16:creationId xmlns:a16="http://schemas.microsoft.com/office/drawing/2014/main" id="{13818F25-0531-4485-B07C-73E91828A7FC}"/>
              </a:ext>
            </a:extLst>
          </p:cNvPr>
          <p:cNvSpPr/>
          <p:nvPr/>
        </p:nvSpPr>
        <p:spPr>
          <a:xfrm>
            <a:off x="960887" y="7794316"/>
            <a:ext cx="13843175" cy="5931545"/>
          </a:xfrm>
          <a:prstGeom prst="roundRect">
            <a:avLst>
              <a:gd name="adj" fmla="val 13134"/>
            </a:avLst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Rechteck: abgerundete Ecken 214">
            <a:extLst>
              <a:ext uri="{FF2B5EF4-FFF2-40B4-BE49-F238E27FC236}">
                <a16:creationId xmlns:a16="http://schemas.microsoft.com/office/drawing/2014/main" id="{8E3ECF86-438E-4F5F-9FD5-53842C908E81}"/>
              </a:ext>
            </a:extLst>
          </p:cNvPr>
          <p:cNvSpPr/>
          <p:nvPr/>
        </p:nvSpPr>
        <p:spPr>
          <a:xfrm>
            <a:off x="960887" y="14455673"/>
            <a:ext cx="13843174" cy="2754117"/>
          </a:xfrm>
          <a:prstGeom prst="round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Textfeld 215">
            <a:extLst>
              <a:ext uri="{FF2B5EF4-FFF2-40B4-BE49-F238E27FC236}">
                <a16:creationId xmlns:a16="http://schemas.microsoft.com/office/drawing/2014/main" id="{2EA96FD3-51AE-463F-9AB6-3C07E010425C}"/>
              </a:ext>
            </a:extLst>
          </p:cNvPr>
          <p:cNvSpPr txBox="1"/>
          <p:nvPr/>
        </p:nvSpPr>
        <p:spPr>
          <a:xfrm>
            <a:off x="4941092" y="7528784"/>
            <a:ext cx="5882764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dirty="0"/>
              <a:t>Physical vapor deposition (PVD) cells</a:t>
            </a:r>
          </a:p>
        </p:txBody>
      </p:sp>
      <p:sp>
        <p:nvSpPr>
          <p:cNvPr id="217" name="Textfeld 216">
            <a:extLst>
              <a:ext uri="{FF2B5EF4-FFF2-40B4-BE49-F238E27FC236}">
                <a16:creationId xmlns:a16="http://schemas.microsoft.com/office/drawing/2014/main" id="{F53E81F7-0ACE-48F3-8F64-DD31989B14D8}"/>
              </a:ext>
            </a:extLst>
          </p:cNvPr>
          <p:cNvSpPr txBox="1"/>
          <p:nvPr/>
        </p:nvSpPr>
        <p:spPr>
          <a:xfrm>
            <a:off x="5878881" y="14099352"/>
            <a:ext cx="4007187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dirty="0"/>
              <a:t>Screen printing (SP) cells</a:t>
            </a:r>
          </a:p>
        </p:txBody>
      </p:sp>
      <p:grpSp>
        <p:nvGrpSpPr>
          <p:cNvPr id="219" name="Group 10">
            <a:extLst>
              <a:ext uri="{FF2B5EF4-FFF2-40B4-BE49-F238E27FC236}">
                <a16:creationId xmlns:a16="http://schemas.microsoft.com/office/drawing/2014/main" id="{177C89A0-4475-48CF-9DDB-033214A5522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1149292" y="10554187"/>
            <a:ext cx="3338245" cy="2135441"/>
            <a:chOff x="8468527" y="3349658"/>
            <a:chExt cx="2978269" cy="1905168"/>
          </a:xfrm>
        </p:grpSpPr>
        <p:grpSp>
          <p:nvGrpSpPr>
            <p:cNvPr id="220" name="Group 6">
              <a:extLst>
                <a:ext uri="{FF2B5EF4-FFF2-40B4-BE49-F238E27FC236}">
                  <a16:creationId xmlns:a16="http://schemas.microsoft.com/office/drawing/2014/main" id="{B32B1615-CE55-4485-8D07-8F85D149FCE8}"/>
                </a:ext>
              </a:extLst>
            </p:cNvPr>
            <p:cNvGrpSpPr/>
            <p:nvPr/>
          </p:nvGrpSpPr>
          <p:grpSpPr bwMode="auto">
            <a:xfrm>
              <a:off x="8468527" y="3349658"/>
              <a:ext cx="2978269" cy="1710038"/>
              <a:chOff x="8468527" y="3349658"/>
              <a:chExt cx="2978269" cy="1710038"/>
            </a:xfrm>
          </p:grpSpPr>
          <p:pic>
            <p:nvPicPr>
              <p:cNvPr id="222" name="Picture 39">
                <a:extLst>
                  <a:ext uri="{FF2B5EF4-FFF2-40B4-BE49-F238E27FC236}">
                    <a16:creationId xmlns:a16="http://schemas.microsoft.com/office/drawing/2014/main" id="{100E3459-D90D-4F41-BCC4-887B44F311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 t="18000" b="21003"/>
              <a:stretch/>
            </p:blipFill>
            <p:spPr bwMode="auto">
              <a:xfrm>
                <a:off x="8478584" y="3389247"/>
                <a:ext cx="1504587" cy="8232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23" name="Picture 32">
                <a:extLst>
                  <a:ext uri="{FF2B5EF4-FFF2-40B4-BE49-F238E27FC236}">
                    <a16:creationId xmlns:a16="http://schemas.microsoft.com/office/drawing/2014/main" id="{05B1D326-8617-41D3-B48F-0BE75117D1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rcRect t="18310" b="20656"/>
              <a:stretch/>
            </p:blipFill>
            <p:spPr bwMode="auto">
              <a:xfrm>
                <a:off x="9942209" y="3389247"/>
                <a:ext cx="1504587" cy="8232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24" name="Picture 34">
                <a:extLst>
                  <a:ext uri="{FF2B5EF4-FFF2-40B4-BE49-F238E27FC236}">
                    <a16:creationId xmlns:a16="http://schemas.microsoft.com/office/drawing/2014/main" id="{C599ABFD-C9BA-481C-962F-97EE7D95EA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rcRect t="19128" b="19839"/>
              <a:stretch/>
            </p:blipFill>
            <p:spPr bwMode="auto">
              <a:xfrm>
                <a:off x="9942209" y="4236450"/>
                <a:ext cx="1504587" cy="8232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25" name="Picture 35">
                <a:extLst>
                  <a:ext uri="{FF2B5EF4-FFF2-40B4-BE49-F238E27FC236}">
                    <a16:creationId xmlns:a16="http://schemas.microsoft.com/office/drawing/2014/main" id="{74A712F3-A8D8-4B6F-8E48-61B3707C06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/>
              <a:srcRect t="18310" b="20658"/>
              <a:stretch/>
            </p:blipFill>
            <p:spPr bwMode="auto">
              <a:xfrm>
                <a:off x="8478584" y="4236450"/>
                <a:ext cx="1504587" cy="8232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26" name="TextBox 5">
                <a:extLst>
                  <a:ext uri="{FF2B5EF4-FFF2-40B4-BE49-F238E27FC236}">
                    <a16:creationId xmlns:a16="http://schemas.microsoft.com/office/drawing/2014/main" id="{D9DDB755-7D08-4854-AF97-3871B33658B9}"/>
                  </a:ext>
                </a:extLst>
              </p:cNvPr>
              <p:cNvSpPr txBox="1"/>
              <p:nvPr/>
            </p:nvSpPr>
            <p:spPr bwMode="auto">
              <a:xfrm>
                <a:off x="9929171" y="4195836"/>
                <a:ext cx="357790" cy="2531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>
                  <a:lnSpc>
                    <a:spcPct val="95000"/>
                  </a:lnSpc>
                  <a:defRPr/>
                </a:pPr>
                <a:r>
                  <a:rPr lang="en-US" sz="1100">
                    <a:solidFill>
                      <a:schemeClr val="bg1"/>
                    </a:solidFill>
                    <a:latin typeface="Times New Roman"/>
                    <a:cs typeface="Times New Roman"/>
                  </a:rPr>
                  <a:t>Gd</a:t>
                </a:r>
                <a:endParaRPr/>
              </a:p>
            </p:txBody>
          </p:sp>
          <p:sp>
            <p:nvSpPr>
              <p:cNvPr id="227" name="TextBox 36">
                <a:extLst>
                  <a:ext uri="{FF2B5EF4-FFF2-40B4-BE49-F238E27FC236}">
                    <a16:creationId xmlns:a16="http://schemas.microsoft.com/office/drawing/2014/main" id="{499A2F09-72E8-48AA-ACD2-9C1CA4593BE5}"/>
                  </a:ext>
                </a:extLst>
              </p:cNvPr>
              <p:cNvSpPr txBox="1"/>
              <p:nvPr/>
            </p:nvSpPr>
            <p:spPr bwMode="auto">
              <a:xfrm>
                <a:off x="8468527" y="4203136"/>
                <a:ext cx="341760" cy="2531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>
                  <a:lnSpc>
                    <a:spcPct val="95000"/>
                  </a:lnSpc>
                  <a:defRPr/>
                </a:pPr>
                <a:r>
                  <a:rPr lang="en-US" sz="1100">
                    <a:solidFill>
                      <a:schemeClr val="bg1"/>
                    </a:solidFill>
                    <a:latin typeface="Times New Roman"/>
                    <a:cs typeface="Times New Roman"/>
                  </a:rPr>
                  <a:t>Ce</a:t>
                </a:r>
                <a:endParaRPr/>
              </a:p>
            </p:txBody>
          </p:sp>
          <p:sp>
            <p:nvSpPr>
              <p:cNvPr id="228" name="TextBox 37">
                <a:extLst>
                  <a:ext uri="{FF2B5EF4-FFF2-40B4-BE49-F238E27FC236}">
                    <a16:creationId xmlns:a16="http://schemas.microsoft.com/office/drawing/2014/main" id="{E0184350-6F2C-43DA-87E1-CE8E1C581178}"/>
                  </a:ext>
                </a:extLst>
              </p:cNvPr>
              <p:cNvSpPr txBox="1"/>
              <p:nvPr/>
            </p:nvSpPr>
            <p:spPr bwMode="auto">
              <a:xfrm>
                <a:off x="9942209" y="3351400"/>
                <a:ext cx="287258" cy="2531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>
                  <a:lnSpc>
                    <a:spcPct val="95000"/>
                  </a:lnSpc>
                  <a:defRPr/>
                </a:pPr>
                <a:r>
                  <a:rPr lang="en-US" sz="1100">
                    <a:solidFill>
                      <a:schemeClr val="bg1"/>
                    </a:solidFill>
                    <a:latin typeface="Times New Roman"/>
                    <a:cs typeface="Times New Roman"/>
                  </a:rPr>
                  <a:t>Y</a:t>
                </a:r>
                <a:endParaRPr/>
              </a:p>
            </p:txBody>
          </p:sp>
          <p:sp>
            <p:nvSpPr>
              <p:cNvPr id="229" name="TextBox 38">
                <a:extLst>
                  <a:ext uri="{FF2B5EF4-FFF2-40B4-BE49-F238E27FC236}">
                    <a16:creationId xmlns:a16="http://schemas.microsoft.com/office/drawing/2014/main" id="{C559FA4E-9146-430F-A619-1AEAB21425E5}"/>
                  </a:ext>
                </a:extLst>
              </p:cNvPr>
              <p:cNvSpPr txBox="1"/>
              <p:nvPr/>
            </p:nvSpPr>
            <p:spPr bwMode="auto">
              <a:xfrm>
                <a:off x="8480549" y="3349658"/>
                <a:ext cx="317716" cy="2531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>
                  <a:lnSpc>
                    <a:spcPct val="95000"/>
                  </a:lnSpc>
                  <a:defRPr/>
                </a:pPr>
                <a:r>
                  <a:rPr lang="en-US" sz="1100">
                    <a:solidFill>
                      <a:schemeClr val="bg1"/>
                    </a:solidFill>
                    <a:latin typeface="Times New Roman"/>
                    <a:cs typeface="Times New Roman"/>
                  </a:rPr>
                  <a:t>Zr</a:t>
                </a:r>
              </a:p>
            </p:txBody>
          </p:sp>
        </p:grpSp>
        <p:sp>
          <p:nvSpPr>
            <p:cNvPr id="221" name="Rectangle 8">
              <a:extLst>
                <a:ext uri="{FF2B5EF4-FFF2-40B4-BE49-F238E27FC236}">
                  <a16:creationId xmlns:a16="http://schemas.microsoft.com/office/drawing/2014/main" id="{4340962C-C426-49C7-A4CF-83BF1E874246}"/>
                </a:ext>
              </a:extLst>
            </p:cNvPr>
            <p:cNvSpPr/>
            <p:nvPr/>
          </p:nvSpPr>
          <p:spPr bwMode="auto">
            <a:xfrm>
              <a:off x="10360152" y="5078912"/>
              <a:ext cx="1042416" cy="17591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5000"/>
                </a:lnSpc>
                <a:defRPr/>
              </a:pPr>
              <a:r>
                <a:rPr lang="en-US" sz="1200">
                  <a:solidFill>
                    <a:schemeClr val="tx1"/>
                  </a:solidFill>
                  <a:latin typeface="Times New Roman"/>
                  <a:cs typeface="Times New Roman"/>
                </a:rPr>
                <a:t>20 µm</a:t>
              </a:r>
              <a:endParaRPr/>
            </a:p>
          </p:txBody>
        </p:sp>
      </p:grpSp>
      <p:grpSp>
        <p:nvGrpSpPr>
          <p:cNvPr id="230" name="Group 12">
            <a:extLst>
              <a:ext uri="{FF2B5EF4-FFF2-40B4-BE49-F238E27FC236}">
                <a16:creationId xmlns:a16="http://schemas.microsoft.com/office/drawing/2014/main" id="{B13C3614-6C3C-400D-9A63-DDD8194FFCEC}"/>
              </a:ext>
            </a:extLst>
          </p:cNvPr>
          <p:cNvGrpSpPr/>
          <p:nvPr/>
        </p:nvGrpSpPr>
        <p:grpSpPr bwMode="auto">
          <a:xfrm>
            <a:off x="21207023" y="8529990"/>
            <a:ext cx="3224717" cy="1916387"/>
            <a:chOff x="8316813" y="1335889"/>
            <a:chExt cx="3224717" cy="1916387"/>
          </a:xfrm>
        </p:grpSpPr>
        <p:pic>
          <p:nvPicPr>
            <p:cNvPr id="231" name="Picture 31">
              <a:extLst>
                <a:ext uri="{FF2B5EF4-FFF2-40B4-BE49-F238E27FC236}">
                  <a16:creationId xmlns:a16="http://schemas.microsoft.com/office/drawing/2014/main" id="{F8565150-C016-4510-9F03-7A63774617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rcRect t="10501" r="2390" b="12262"/>
            <a:stretch/>
          </p:blipFill>
          <p:spPr bwMode="auto">
            <a:xfrm>
              <a:off x="8316813" y="1335889"/>
              <a:ext cx="3224717" cy="1916387"/>
            </a:xfrm>
            <a:prstGeom prst="rect">
              <a:avLst/>
            </a:prstGeom>
          </p:spPr>
        </p:pic>
        <p:sp>
          <p:nvSpPr>
            <p:cNvPr id="232" name="Rectangle 42">
              <a:extLst>
                <a:ext uri="{FF2B5EF4-FFF2-40B4-BE49-F238E27FC236}">
                  <a16:creationId xmlns:a16="http://schemas.microsoft.com/office/drawing/2014/main" id="{EE4AFDE7-E24D-4B7E-821F-DE442553673F}"/>
                </a:ext>
              </a:extLst>
            </p:cNvPr>
            <p:cNvSpPr/>
            <p:nvPr/>
          </p:nvSpPr>
          <p:spPr bwMode="auto">
            <a:xfrm>
              <a:off x="10940822" y="3064080"/>
              <a:ext cx="576072" cy="175914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5000"/>
                </a:lnSpc>
                <a:defRPr/>
              </a:pPr>
              <a:r>
                <a:rPr lang="en-US" sz="1200">
                  <a:solidFill>
                    <a:schemeClr val="tx1"/>
                  </a:solidFill>
                  <a:latin typeface="Times New Roman"/>
                  <a:cs typeface="Times New Roman"/>
                </a:rPr>
                <a:t>5 µm</a:t>
              </a:r>
              <a:endParaRPr/>
            </a:p>
          </p:txBody>
        </p:sp>
      </p:grpSp>
      <p:grpSp>
        <p:nvGrpSpPr>
          <p:cNvPr id="233" name="Group 24">
            <a:extLst>
              <a:ext uri="{FF2B5EF4-FFF2-40B4-BE49-F238E27FC236}">
                <a16:creationId xmlns:a16="http://schemas.microsoft.com/office/drawing/2014/main" id="{59D35F33-E323-4455-AB13-F4E887F2E9C9}"/>
              </a:ext>
            </a:extLst>
          </p:cNvPr>
          <p:cNvGrpSpPr/>
          <p:nvPr/>
        </p:nvGrpSpPr>
        <p:grpSpPr bwMode="auto">
          <a:xfrm>
            <a:off x="24964291" y="8080271"/>
            <a:ext cx="4017804" cy="4287813"/>
            <a:chOff x="839416" y="1142833"/>
            <a:chExt cx="4017804" cy="4287813"/>
          </a:xfrm>
        </p:grpSpPr>
        <p:pic>
          <p:nvPicPr>
            <p:cNvPr id="234" name="Picture 22">
              <a:extLst>
                <a:ext uri="{FF2B5EF4-FFF2-40B4-BE49-F238E27FC236}">
                  <a16:creationId xmlns:a16="http://schemas.microsoft.com/office/drawing/2014/main" id="{5424601C-8123-4899-84F2-05139F1CA8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rcRect t="17791" r="10548" b="45071"/>
            <a:stretch/>
          </p:blipFill>
          <p:spPr bwMode="auto">
            <a:xfrm>
              <a:off x="1691113" y="1643829"/>
              <a:ext cx="2966100" cy="1224136"/>
            </a:xfrm>
            <a:prstGeom prst="rect">
              <a:avLst/>
            </a:prstGeom>
          </p:spPr>
        </p:pic>
        <p:grpSp>
          <p:nvGrpSpPr>
            <p:cNvPr id="235" name="Group 8">
              <a:extLst>
                <a:ext uri="{FF2B5EF4-FFF2-40B4-BE49-F238E27FC236}">
                  <a16:creationId xmlns:a16="http://schemas.microsoft.com/office/drawing/2014/main" id="{04B9899E-6123-405A-BE8E-8CBBD6C79ED9}"/>
                </a:ext>
              </a:extLst>
            </p:cNvPr>
            <p:cNvGrpSpPr/>
            <p:nvPr/>
          </p:nvGrpSpPr>
          <p:grpSpPr bwMode="auto">
            <a:xfrm>
              <a:off x="839416" y="2708920"/>
              <a:ext cx="3960769" cy="2721726"/>
              <a:chOff x="839416" y="2492896"/>
              <a:chExt cx="3960769" cy="2721726"/>
            </a:xfrm>
          </p:grpSpPr>
          <p:graphicFrame>
            <p:nvGraphicFramePr>
              <p:cNvPr id="237" name="Chart 13">
                <a:extLst>
                  <a:ext uri="{FF2B5EF4-FFF2-40B4-BE49-F238E27FC236}">
                    <a16:creationId xmlns:a16="http://schemas.microsoft.com/office/drawing/2014/main" id="{A2DE86CE-7FF0-4522-8A83-14527C13050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39416" y="2492896"/>
              <a:ext cx="3960769" cy="272172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4"/>
              </a:graphicData>
            </a:graphic>
          </p:graphicFrame>
          <p:sp>
            <p:nvSpPr>
              <p:cNvPr id="238" name="Rectangle 14">
                <a:extLst>
                  <a:ext uri="{FF2B5EF4-FFF2-40B4-BE49-F238E27FC236}">
                    <a16:creationId xmlns:a16="http://schemas.microsoft.com/office/drawing/2014/main" id="{7C119DE1-6D5B-4F21-A607-A8F0B3DA0E20}"/>
                  </a:ext>
                </a:extLst>
              </p:cNvPr>
              <p:cNvSpPr/>
              <p:nvPr/>
            </p:nvSpPr>
            <p:spPr bwMode="auto">
              <a:xfrm>
                <a:off x="4035421" y="2687069"/>
                <a:ext cx="621792" cy="17776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5000"/>
                  </a:lnSpc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2 µm</a:t>
                </a:r>
                <a:endParaRPr dirty="0"/>
              </a:p>
            </p:txBody>
          </p:sp>
        </p:grpSp>
        <p:sp>
          <p:nvSpPr>
            <p:cNvPr id="236" name="TextBox 17">
              <a:extLst>
                <a:ext uri="{FF2B5EF4-FFF2-40B4-BE49-F238E27FC236}">
                  <a16:creationId xmlns:a16="http://schemas.microsoft.com/office/drawing/2014/main" id="{67530E79-E54C-458F-91FB-FBACE67ED6A5}"/>
                </a:ext>
              </a:extLst>
            </p:cNvPr>
            <p:cNvSpPr txBox="1"/>
            <p:nvPr/>
          </p:nvSpPr>
          <p:spPr bwMode="auto">
            <a:xfrm>
              <a:off x="1491106" y="1142833"/>
              <a:ext cx="3366114" cy="4139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lnSpc>
                  <a:spcPct val="95000"/>
                </a:lnSpc>
                <a:defRPr/>
              </a:pPr>
              <a:r>
                <a:rPr lang="en-US" sz="2200" dirty="0"/>
                <a:t>EDX analysis of TEM lamella</a:t>
              </a:r>
              <a:endParaRPr sz="2200" dirty="0"/>
            </a:p>
          </p:txBody>
        </p:sp>
      </p:grpSp>
      <p:grpSp>
        <p:nvGrpSpPr>
          <p:cNvPr id="244" name="Group 19">
            <a:extLst>
              <a:ext uri="{FF2B5EF4-FFF2-40B4-BE49-F238E27FC236}">
                <a16:creationId xmlns:a16="http://schemas.microsoft.com/office/drawing/2014/main" id="{37E449C7-01B1-4875-AC21-2E7CB9D08F3F}"/>
              </a:ext>
            </a:extLst>
          </p:cNvPr>
          <p:cNvGrpSpPr/>
          <p:nvPr/>
        </p:nvGrpSpPr>
        <p:grpSpPr bwMode="auto">
          <a:xfrm>
            <a:off x="20694942" y="13267358"/>
            <a:ext cx="4269349" cy="3816424"/>
            <a:chOff x="479376" y="1864109"/>
            <a:chExt cx="4269349" cy="3816424"/>
          </a:xfrm>
        </p:grpSpPr>
        <p:pic>
          <p:nvPicPr>
            <p:cNvPr id="245" name="Picture 31">
              <a:extLst>
                <a:ext uri="{FF2B5EF4-FFF2-40B4-BE49-F238E27FC236}">
                  <a16:creationId xmlns:a16="http://schemas.microsoft.com/office/drawing/2014/main" id="{3E9352F4-8598-4D82-B8E4-3CF7B34302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/>
          </p:blipFill>
          <p:spPr bwMode="auto">
            <a:xfrm>
              <a:off x="952372" y="1864109"/>
              <a:ext cx="3270914" cy="12069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46" name="Group 6">
              <a:extLst>
                <a:ext uri="{FF2B5EF4-FFF2-40B4-BE49-F238E27FC236}">
                  <a16:creationId xmlns:a16="http://schemas.microsoft.com/office/drawing/2014/main" id="{1C9B1362-F12D-4FC3-A80E-D0B8D4B54707}"/>
                </a:ext>
              </a:extLst>
            </p:cNvPr>
            <p:cNvGrpSpPr/>
            <p:nvPr/>
          </p:nvGrpSpPr>
          <p:grpSpPr bwMode="auto">
            <a:xfrm>
              <a:off x="479376" y="3016238"/>
              <a:ext cx="4269349" cy="2664295"/>
              <a:chOff x="479376" y="3016238"/>
              <a:chExt cx="4269349" cy="2664295"/>
            </a:xfrm>
          </p:grpSpPr>
          <p:graphicFrame>
            <p:nvGraphicFramePr>
              <p:cNvPr id="247" name="Chart 25">
                <a:extLst>
                  <a:ext uri="{FF2B5EF4-FFF2-40B4-BE49-F238E27FC236}">
                    <a16:creationId xmlns:a16="http://schemas.microsoft.com/office/drawing/2014/main" id="{DCACE199-4C35-4E26-A2F4-EA4228BDC67C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133541814"/>
                  </p:ext>
                </p:extLst>
              </p:nvPr>
            </p:nvGraphicFramePr>
            <p:xfrm>
              <a:off x="479376" y="3016238"/>
              <a:ext cx="4269349" cy="266429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6"/>
              </a:graphicData>
            </a:graphic>
          </p:graphicFrame>
          <p:sp>
            <p:nvSpPr>
              <p:cNvPr id="249" name="Rectangle 15">
                <a:extLst>
                  <a:ext uri="{FF2B5EF4-FFF2-40B4-BE49-F238E27FC236}">
                    <a16:creationId xmlns:a16="http://schemas.microsoft.com/office/drawing/2014/main" id="{FD56472B-0EF0-430B-A37D-7DEDB43CA8BF}"/>
                  </a:ext>
                </a:extLst>
              </p:cNvPr>
              <p:cNvSpPr/>
              <p:nvPr/>
            </p:nvSpPr>
            <p:spPr bwMode="auto">
              <a:xfrm>
                <a:off x="3522465" y="3093426"/>
                <a:ext cx="669073" cy="1859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5000"/>
                  </a:lnSpc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5 µm</a:t>
                </a:r>
                <a:endParaRPr dirty="0"/>
              </a:p>
            </p:txBody>
          </p:sp>
        </p:grpSp>
      </p:grpSp>
      <p:sp>
        <p:nvSpPr>
          <p:cNvPr id="251" name="TextBox 28">
            <a:extLst>
              <a:ext uri="{FF2B5EF4-FFF2-40B4-BE49-F238E27FC236}">
                <a16:creationId xmlns:a16="http://schemas.microsoft.com/office/drawing/2014/main" id="{1B944C27-07C8-4D5C-BBD7-3B4114542AD9}"/>
              </a:ext>
            </a:extLst>
          </p:cNvPr>
          <p:cNvSpPr txBox="1"/>
          <p:nvPr/>
        </p:nvSpPr>
        <p:spPr bwMode="auto">
          <a:xfrm>
            <a:off x="22706607" y="14962043"/>
            <a:ext cx="387165" cy="9694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>
              <a:lnSpc>
                <a:spcPct val="95000"/>
              </a:lnSpc>
              <a:defRPr/>
            </a:pPr>
            <a:r>
              <a:rPr lang="en-US" sz="1200" dirty="0">
                <a:solidFill>
                  <a:srgbClr val="00FFFF"/>
                </a:solidFill>
              </a:rPr>
              <a:t>O</a:t>
            </a:r>
            <a:endParaRPr dirty="0"/>
          </a:p>
          <a:p>
            <a:pPr algn="l">
              <a:lnSpc>
                <a:spcPct val="95000"/>
              </a:lnSpc>
              <a:defRPr/>
            </a:pPr>
            <a:r>
              <a:rPr lang="en-US" sz="1200" dirty="0">
                <a:solidFill>
                  <a:srgbClr val="FF00FF"/>
                </a:solidFill>
              </a:rPr>
              <a:t>Ce</a:t>
            </a:r>
            <a:endParaRPr dirty="0"/>
          </a:p>
          <a:p>
            <a:pPr algn="l">
              <a:lnSpc>
                <a:spcPct val="95000"/>
              </a:lnSpc>
              <a:defRPr/>
            </a:pPr>
            <a:r>
              <a:rPr lang="en-US" sz="1200" dirty="0">
                <a:solidFill>
                  <a:srgbClr val="1DFF1D"/>
                </a:solidFill>
              </a:rPr>
              <a:t>Gd</a:t>
            </a:r>
            <a:endParaRPr dirty="0"/>
          </a:p>
          <a:p>
            <a:pPr algn="l">
              <a:lnSpc>
                <a:spcPct val="95000"/>
              </a:lnSpc>
              <a:defRPr/>
            </a:pPr>
            <a:r>
              <a:rPr lang="en-US" sz="1200" dirty="0">
                <a:solidFill>
                  <a:srgbClr val="801FB1"/>
                </a:solidFill>
              </a:rPr>
              <a:t>Zr</a:t>
            </a:r>
          </a:p>
          <a:p>
            <a:pPr algn="l">
              <a:lnSpc>
                <a:spcPct val="95000"/>
              </a:lnSpc>
              <a:defRPr/>
            </a:pPr>
            <a:r>
              <a:rPr lang="en-US" sz="1200" dirty="0">
                <a:solidFill>
                  <a:srgbClr val="FF0000"/>
                </a:solidFill>
              </a:rPr>
              <a:t>Y</a:t>
            </a:r>
            <a:endParaRPr dirty="0"/>
          </a:p>
        </p:txBody>
      </p:sp>
      <p:sp>
        <p:nvSpPr>
          <p:cNvPr id="252" name="TextBox 28">
            <a:extLst>
              <a:ext uri="{FF2B5EF4-FFF2-40B4-BE49-F238E27FC236}">
                <a16:creationId xmlns:a16="http://schemas.microsoft.com/office/drawing/2014/main" id="{BE08B529-501A-4956-960A-50F2EBA61B05}"/>
              </a:ext>
            </a:extLst>
          </p:cNvPr>
          <p:cNvSpPr txBox="1"/>
          <p:nvPr/>
        </p:nvSpPr>
        <p:spPr bwMode="auto">
          <a:xfrm>
            <a:off x="27215944" y="9849590"/>
            <a:ext cx="387165" cy="9694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>
              <a:lnSpc>
                <a:spcPct val="95000"/>
              </a:lnSpc>
              <a:defRPr/>
            </a:pPr>
            <a:r>
              <a:rPr lang="en-US" sz="1200" dirty="0">
                <a:solidFill>
                  <a:srgbClr val="00FFFF"/>
                </a:solidFill>
              </a:rPr>
              <a:t>O</a:t>
            </a:r>
            <a:endParaRPr dirty="0"/>
          </a:p>
          <a:p>
            <a:pPr algn="l">
              <a:lnSpc>
                <a:spcPct val="95000"/>
              </a:lnSpc>
              <a:defRPr/>
            </a:pPr>
            <a:r>
              <a:rPr lang="en-US" sz="1200" dirty="0">
                <a:solidFill>
                  <a:srgbClr val="FF00FF"/>
                </a:solidFill>
              </a:rPr>
              <a:t>Ce</a:t>
            </a:r>
            <a:endParaRPr dirty="0"/>
          </a:p>
          <a:p>
            <a:pPr algn="l">
              <a:lnSpc>
                <a:spcPct val="95000"/>
              </a:lnSpc>
              <a:defRPr/>
            </a:pPr>
            <a:r>
              <a:rPr lang="en-US" sz="1200" dirty="0">
                <a:solidFill>
                  <a:srgbClr val="1DFF1D"/>
                </a:solidFill>
              </a:rPr>
              <a:t>Gd</a:t>
            </a:r>
            <a:endParaRPr dirty="0"/>
          </a:p>
          <a:p>
            <a:pPr algn="l">
              <a:lnSpc>
                <a:spcPct val="95000"/>
              </a:lnSpc>
              <a:defRPr/>
            </a:pPr>
            <a:r>
              <a:rPr lang="en-US" sz="1200" dirty="0">
                <a:solidFill>
                  <a:srgbClr val="801FB1"/>
                </a:solidFill>
              </a:rPr>
              <a:t>Zr</a:t>
            </a:r>
          </a:p>
          <a:p>
            <a:pPr algn="l">
              <a:lnSpc>
                <a:spcPct val="95000"/>
              </a:lnSpc>
              <a:defRPr/>
            </a:pPr>
            <a:r>
              <a:rPr lang="en-US" sz="1200" dirty="0">
                <a:solidFill>
                  <a:srgbClr val="FF0000"/>
                </a:solidFill>
              </a:rPr>
              <a:t>Y</a:t>
            </a:r>
            <a:endParaRPr dirty="0"/>
          </a:p>
        </p:txBody>
      </p:sp>
      <p:pic>
        <p:nvPicPr>
          <p:cNvPr id="279" name="Grafik 278">
            <a:extLst>
              <a:ext uri="{FF2B5EF4-FFF2-40B4-BE49-F238E27FC236}">
                <a16:creationId xmlns:a16="http://schemas.microsoft.com/office/drawing/2014/main" id="{4BA06DE6-289B-4961-97AF-6329D9FF7B44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1303" y="13266950"/>
            <a:ext cx="4943423" cy="3784424"/>
          </a:xfrm>
          <a:prstGeom prst="rect">
            <a:avLst/>
          </a:prstGeom>
        </p:spPr>
      </p:pic>
      <p:grpSp>
        <p:nvGrpSpPr>
          <p:cNvPr id="280" name="Gruppieren 279">
            <a:extLst>
              <a:ext uri="{FF2B5EF4-FFF2-40B4-BE49-F238E27FC236}">
                <a16:creationId xmlns:a16="http://schemas.microsoft.com/office/drawing/2014/main" id="{23F1E8BB-15E3-493D-9FD9-6AD976B6C93F}"/>
              </a:ext>
            </a:extLst>
          </p:cNvPr>
          <p:cNvGrpSpPr/>
          <p:nvPr/>
        </p:nvGrpSpPr>
        <p:grpSpPr>
          <a:xfrm>
            <a:off x="25744486" y="15848498"/>
            <a:ext cx="652863" cy="648072"/>
            <a:chOff x="2207568" y="4797152"/>
            <a:chExt cx="1224136" cy="648072"/>
          </a:xfrm>
        </p:grpSpPr>
        <p:sp>
          <p:nvSpPr>
            <p:cNvPr id="281" name="Rechteck 280">
              <a:extLst>
                <a:ext uri="{FF2B5EF4-FFF2-40B4-BE49-F238E27FC236}">
                  <a16:creationId xmlns:a16="http://schemas.microsoft.com/office/drawing/2014/main" id="{FF3C70B0-8D6B-4305-85BD-23C39EADDC57}"/>
                </a:ext>
              </a:extLst>
            </p:cNvPr>
            <p:cNvSpPr/>
            <p:nvPr/>
          </p:nvSpPr>
          <p:spPr bwMode="auto">
            <a:xfrm>
              <a:off x="2207568" y="5229200"/>
              <a:ext cx="1224136" cy="216024"/>
            </a:xfrm>
            <a:prstGeom prst="rect">
              <a:avLst/>
            </a:prstGeom>
            <a:solidFill>
              <a:srgbClr val="FF8C0C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Arial"/>
                </a:rPr>
                <a:t>GDC</a:t>
              </a:r>
            </a:p>
          </p:txBody>
        </p:sp>
        <p:sp>
          <p:nvSpPr>
            <p:cNvPr id="282" name="Rechteck 281">
              <a:extLst>
                <a:ext uri="{FF2B5EF4-FFF2-40B4-BE49-F238E27FC236}">
                  <a16:creationId xmlns:a16="http://schemas.microsoft.com/office/drawing/2014/main" id="{0FC55F68-71D3-4CC8-A391-CDA2F8B7E3D4}"/>
                </a:ext>
              </a:extLst>
            </p:cNvPr>
            <p:cNvSpPr/>
            <p:nvPr/>
          </p:nvSpPr>
          <p:spPr bwMode="auto">
            <a:xfrm>
              <a:off x="2207568" y="5013176"/>
              <a:ext cx="1224136" cy="216024"/>
            </a:xfrm>
            <a:prstGeom prst="rect">
              <a:avLst/>
            </a:prstGeom>
            <a:solidFill>
              <a:srgbClr val="FF8C0C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Arial"/>
                </a:rPr>
                <a:t>YSZ</a:t>
              </a:r>
            </a:p>
          </p:txBody>
        </p:sp>
        <p:sp>
          <p:nvSpPr>
            <p:cNvPr id="283" name="Rechteck 282">
              <a:extLst>
                <a:ext uri="{FF2B5EF4-FFF2-40B4-BE49-F238E27FC236}">
                  <a16:creationId xmlns:a16="http://schemas.microsoft.com/office/drawing/2014/main" id="{8954FB70-F997-4BFC-90CF-DEAE95E2DFCC}"/>
                </a:ext>
              </a:extLst>
            </p:cNvPr>
            <p:cNvSpPr/>
            <p:nvPr/>
          </p:nvSpPr>
          <p:spPr bwMode="auto">
            <a:xfrm>
              <a:off x="2207568" y="4797152"/>
              <a:ext cx="1224136" cy="216024"/>
            </a:xfrm>
            <a:prstGeom prst="rect">
              <a:avLst/>
            </a:prstGeom>
            <a:solidFill>
              <a:srgbClr val="FF8C0C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Arial"/>
                </a:rPr>
                <a:t>GDC</a:t>
              </a:r>
            </a:p>
          </p:txBody>
        </p:sp>
      </p:grpSp>
      <p:grpSp>
        <p:nvGrpSpPr>
          <p:cNvPr id="284" name="Gruppieren 283">
            <a:extLst>
              <a:ext uri="{FF2B5EF4-FFF2-40B4-BE49-F238E27FC236}">
                <a16:creationId xmlns:a16="http://schemas.microsoft.com/office/drawing/2014/main" id="{FEF68039-F7A9-41EF-B5D4-B8EBEE65D5CF}"/>
              </a:ext>
            </a:extLst>
          </p:cNvPr>
          <p:cNvGrpSpPr/>
          <p:nvPr/>
        </p:nvGrpSpPr>
        <p:grpSpPr>
          <a:xfrm>
            <a:off x="26726408" y="15244894"/>
            <a:ext cx="652863" cy="792089"/>
            <a:chOff x="2207568" y="4653135"/>
            <a:chExt cx="1224136" cy="792089"/>
          </a:xfrm>
        </p:grpSpPr>
        <p:sp>
          <p:nvSpPr>
            <p:cNvPr id="285" name="Rechteck 284">
              <a:extLst>
                <a:ext uri="{FF2B5EF4-FFF2-40B4-BE49-F238E27FC236}">
                  <a16:creationId xmlns:a16="http://schemas.microsoft.com/office/drawing/2014/main" id="{4CDA4F6B-5B9A-4D1A-B802-61948279EF99}"/>
                </a:ext>
              </a:extLst>
            </p:cNvPr>
            <p:cNvSpPr/>
            <p:nvPr/>
          </p:nvSpPr>
          <p:spPr bwMode="auto">
            <a:xfrm>
              <a:off x="2207568" y="5229200"/>
              <a:ext cx="1224136" cy="216024"/>
            </a:xfrm>
            <a:prstGeom prst="rect">
              <a:avLst/>
            </a:prstGeom>
            <a:solidFill>
              <a:srgbClr val="FF8C0C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Arial"/>
                </a:rPr>
                <a:t>GDC</a:t>
              </a:r>
            </a:p>
          </p:txBody>
        </p:sp>
        <p:sp>
          <p:nvSpPr>
            <p:cNvPr id="286" name="Rechteck 285">
              <a:extLst>
                <a:ext uri="{FF2B5EF4-FFF2-40B4-BE49-F238E27FC236}">
                  <a16:creationId xmlns:a16="http://schemas.microsoft.com/office/drawing/2014/main" id="{36A8E20C-2C22-44F7-91D4-5DC98974D6A9}"/>
                </a:ext>
              </a:extLst>
            </p:cNvPr>
            <p:cNvSpPr/>
            <p:nvPr/>
          </p:nvSpPr>
          <p:spPr bwMode="auto">
            <a:xfrm>
              <a:off x="2207568" y="4869159"/>
              <a:ext cx="1224136" cy="360041"/>
            </a:xfrm>
            <a:prstGeom prst="rect">
              <a:avLst/>
            </a:prstGeom>
            <a:solidFill>
              <a:srgbClr val="FF8C0C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Arial"/>
                </a:rPr>
                <a:t>YSZ</a:t>
              </a:r>
            </a:p>
          </p:txBody>
        </p:sp>
        <p:sp>
          <p:nvSpPr>
            <p:cNvPr id="287" name="Rechteck 286">
              <a:extLst>
                <a:ext uri="{FF2B5EF4-FFF2-40B4-BE49-F238E27FC236}">
                  <a16:creationId xmlns:a16="http://schemas.microsoft.com/office/drawing/2014/main" id="{6DB5A15F-AFDE-4457-9FF6-5ABCC5686BD2}"/>
                </a:ext>
              </a:extLst>
            </p:cNvPr>
            <p:cNvSpPr/>
            <p:nvPr/>
          </p:nvSpPr>
          <p:spPr bwMode="auto">
            <a:xfrm>
              <a:off x="2207568" y="4653135"/>
              <a:ext cx="1224136" cy="216024"/>
            </a:xfrm>
            <a:prstGeom prst="rect">
              <a:avLst/>
            </a:prstGeom>
            <a:solidFill>
              <a:srgbClr val="FF8C0C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Arial"/>
                </a:rPr>
                <a:t>GDC</a:t>
              </a:r>
            </a:p>
          </p:txBody>
        </p:sp>
      </p:grpSp>
      <p:grpSp>
        <p:nvGrpSpPr>
          <p:cNvPr id="288" name="Gruppieren 287">
            <a:extLst>
              <a:ext uri="{FF2B5EF4-FFF2-40B4-BE49-F238E27FC236}">
                <a16:creationId xmlns:a16="http://schemas.microsoft.com/office/drawing/2014/main" id="{A5E47452-904B-4680-8979-2ED526391AFE}"/>
              </a:ext>
            </a:extLst>
          </p:cNvPr>
          <p:cNvGrpSpPr/>
          <p:nvPr/>
        </p:nvGrpSpPr>
        <p:grpSpPr>
          <a:xfrm>
            <a:off x="28583667" y="14169599"/>
            <a:ext cx="652863" cy="677080"/>
            <a:chOff x="2207568" y="4725144"/>
            <a:chExt cx="1224136" cy="720080"/>
          </a:xfrm>
        </p:grpSpPr>
        <p:sp>
          <p:nvSpPr>
            <p:cNvPr id="289" name="Rechteck 288">
              <a:extLst>
                <a:ext uri="{FF2B5EF4-FFF2-40B4-BE49-F238E27FC236}">
                  <a16:creationId xmlns:a16="http://schemas.microsoft.com/office/drawing/2014/main" id="{5CD18BFA-5B22-402A-BBB4-CDD4A8456FD6}"/>
                </a:ext>
              </a:extLst>
            </p:cNvPr>
            <p:cNvSpPr/>
            <p:nvPr/>
          </p:nvSpPr>
          <p:spPr bwMode="auto">
            <a:xfrm>
              <a:off x="2207568" y="5229200"/>
              <a:ext cx="1224136" cy="216024"/>
            </a:xfrm>
            <a:prstGeom prst="rect">
              <a:avLst/>
            </a:prstGeom>
            <a:solidFill>
              <a:srgbClr val="FF8C0C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Arial"/>
                </a:rPr>
                <a:t>GDC</a:t>
              </a:r>
            </a:p>
          </p:txBody>
        </p:sp>
        <p:sp>
          <p:nvSpPr>
            <p:cNvPr id="290" name="Rechteck 289">
              <a:extLst>
                <a:ext uri="{FF2B5EF4-FFF2-40B4-BE49-F238E27FC236}">
                  <a16:creationId xmlns:a16="http://schemas.microsoft.com/office/drawing/2014/main" id="{EAF94E86-3238-474E-BD6D-5ED9BD7BFB87}"/>
                </a:ext>
              </a:extLst>
            </p:cNvPr>
            <p:cNvSpPr/>
            <p:nvPr/>
          </p:nvSpPr>
          <p:spPr bwMode="auto">
            <a:xfrm>
              <a:off x="2207568" y="5013176"/>
              <a:ext cx="1224136" cy="216024"/>
            </a:xfrm>
            <a:prstGeom prst="rect">
              <a:avLst/>
            </a:prstGeom>
            <a:solidFill>
              <a:srgbClr val="FF8C0C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Arial"/>
                </a:rPr>
                <a:t>YSZ</a:t>
              </a:r>
            </a:p>
          </p:txBody>
        </p:sp>
        <p:sp>
          <p:nvSpPr>
            <p:cNvPr id="291" name="Rechteck 290">
              <a:extLst>
                <a:ext uri="{FF2B5EF4-FFF2-40B4-BE49-F238E27FC236}">
                  <a16:creationId xmlns:a16="http://schemas.microsoft.com/office/drawing/2014/main" id="{91395D84-9E98-4C3F-AF80-B0C46FEF9707}"/>
                </a:ext>
              </a:extLst>
            </p:cNvPr>
            <p:cNvSpPr/>
            <p:nvPr/>
          </p:nvSpPr>
          <p:spPr bwMode="auto">
            <a:xfrm>
              <a:off x="2207568" y="4725144"/>
              <a:ext cx="1224136" cy="216024"/>
            </a:xfrm>
            <a:prstGeom prst="rect">
              <a:avLst/>
            </a:prstGeom>
            <a:solidFill>
              <a:srgbClr val="FF8C0C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Arial"/>
                </a:rPr>
                <a:t>GDC</a:t>
              </a:r>
            </a:p>
          </p:txBody>
        </p:sp>
      </p:grpSp>
      <p:grpSp>
        <p:nvGrpSpPr>
          <p:cNvPr id="292" name="Gruppieren 291">
            <a:extLst>
              <a:ext uri="{FF2B5EF4-FFF2-40B4-BE49-F238E27FC236}">
                <a16:creationId xmlns:a16="http://schemas.microsoft.com/office/drawing/2014/main" id="{7D9827AE-0061-4494-AC75-0713BD099183}"/>
              </a:ext>
            </a:extLst>
          </p:cNvPr>
          <p:cNvGrpSpPr/>
          <p:nvPr/>
        </p:nvGrpSpPr>
        <p:grpSpPr>
          <a:xfrm>
            <a:off x="28141685" y="16254130"/>
            <a:ext cx="659014" cy="567808"/>
            <a:chOff x="2207568" y="4957830"/>
            <a:chExt cx="1224136" cy="487394"/>
          </a:xfrm>
        </p:grpSpPr>
        <p:sp>
          <p:nvSpPr>
            <p:cNvPr id="293" name="Rechteck 292">
              <a:extLst>
                <a:ext uri="{FF2B5EF4-FFF2-40B4-BE49-F238E27FC236}">
                  <a16:creationId xmlns:a16="http://schemas.microsoft.com/office/drawing/2014/main" id="{A6FEDBB0-EBF3-48CC-AEF6-3F136A04396D}"/>
                </a:ext>
              </a:extLst>
            </p:cNvPr>
            <p:cNvSpPr/>
            <p:nvPr/>
          </p:nvSpPr>
          <p:spPr bwMode="auto">
            <a:xfrm>
              <a:off x="2207568" y="5229200"/>
              <a:ext cx="1224136" cy="216024"/>
            </a:xfrm>
            <a:prstGeom prst="rect">
              <a:avLst/>
            </a:prstGeom>
            <a:solidFill>
              <a:srgbClr val="FF8C0C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Arial"/>
                </a:rPr>
                <a:t>GDC</a:t>
              </a:r>
            </a:p>
          </p:txBody>
        </p:sp>
        <p:sp>
          <p:nvSpPr>
            <p:cNvPr id="294" name="Rechteck 293">
              <a:extLst>
                <a:ext uri="{FF2B5EF4-FFF2-40B4-BE49-F238E27FC236}">
                  <a16:creationId xmlns:a16="http://schemas.microsoft.com/office/drawing/2014/main" id="{4B3E2ED1-7237-4680-951D-0D9C47B96284}"/>
                </a:ext>
              </a:extLst>
            </p:cNvPr>
            <p:cNvSpPr/>
            <p:nvPr/>
          </p:nvSpPr>
          <p:spPr bwMode="auto">
            <a:xfrm>
              <a:off x="2207568" y="5013176"/>
              <a:ext cx="1224136" cy="216024"/>
            </a:xfrm>
            <a:prstGeom prst="rect">
              <a:avLst/>
            </a:prstGeom>
            <a:solidFill>
              <a:srgbClr val="FF8C0C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Arial"/>
                </a:rPr>
                <a:t>YSZ</a:t>
              </a:r>
            </a:p>
          </p:txBody>
        </p:sp>
        <p:sp>
          <p:nvSpPr>
            <p:cNvPr id="295" name="Rechteck 294">
              <a:extLst>
                <a:ext uri="{FF2B5EF4-FFF2-40B4-BE49-F238E27FC236}">
                  <a16:creationId xmlns:a16="http://schemas.microsoft.com/office/drawing/2014/main" id="{8F0B4CEB-A8FC-4FB8-9DF5-734648194206}"/>
                </a:ext>
              </a:extLst>
            </p:cNvPr>
            <p:cNvSpPr/>
            <p:nvPr/>
          </p:nvSpPr>
          <p:spPr bwMode="auto">
            <a:xfrm>
              <a:off x="2207568" y="4957830"/>
              <a:ext cx="1224136" cy="55345"/>
            </a:xfrm>
            <a:prstGeom prst="rect">
              <a:avLst/>
            </a:prstGeom>
            <a:solidFill>
              <a:srgbClr val="FF8C0C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grpSp>
        <p:nvGrpSpPr>
          <p:cNvPr id="296" name="Gruppieren 295">
            <a:extLst>
              <a:ext uri="{FF2B5EF4-FFF2-40B4-BE49-F238E27FC236}">
                <a16:creationId xmlns:a16="http://schemas.microsoft.com/office/drawing/2014/main" id="{E889CC09-DA74-47B3-8C40-3BAE62C3AA7C}"/>
              </a:ext>
            </a:extLst>
          </p:cNvPr>
          <p:cNvGrpSpPr/>
          <p:nvPr/>
        </p:nvGrpSpPr>
        <p:grpSpPr>
          <a:xfrm>
            <a:off x="26706604" y="13585415"/>
            <a:ext cx="651600" cy="360266"/>
            <a:chOff x="2207568" y="5121622"/>
            <a:chExt cx="1224136" cy="323602"/>
          </a:xfrm>
        </p:grpSpPr>
        <p:sp>
          <p:nvSpPr>
            <p:cNvPr id="297" name="Rechteck 296">
              <a:extLst>
                <a:ext uri="{FF2B5EF4-FFF2-40B4-BE49-F238E27FC236}">
                  <a16:creationId xmlns:a16="http://schemas.microsoft.com/office/drawing/2014/main" id="{84BCE470-8C72-4866-A21D-88E94131D830}"/>
                </a:ext>
              </a:extLst>
            </p:cNvPr>
            <p:cNvSpPr/>
            <p:nvPr/>
          </p:nvSpPr>
          <p:spPr bwMode="auto">
            <a:xfrm>
              <a:off x="2207568" y="5229200"/>
              <a:ext cx="1224136" cy="216024"/>
            </a:xfrm>
            <a:prstGeom prst="rect">
              <a:avLst/>
            </a:prstGeom>
            <a:solidFill>
              <a:srgbClr val="FF8C0C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Arial"/>
                </a:rPr>
                <a:t>GDC</a:t>
              </a:r>
            </a:p>
          </p:txBody>
        </p:sp>
        <p:sp>
          <p:nvSpPr>
            <p:cNvPr id="298" name="Rechteck 297">
              <a:extLst>
                <a:ext uri="{FF2B5EF4-FFF2-40B4-BE49-F238E27FC236}">
                  <a16:creationId xmlns:a16="http://schemas.microsoft.com/office/drawing/2014/main" id="{E29F9577-43A8-4DB1-8034-3950BF56727A}"/>
                </a:ext>
              </a:extLst>
            </p:cNvPr>
            <p:cNvSpPr/>
            <p:nvPr/>
          </p:nvSpPr>
          <p:spPr bwMode="auto">
            <a:xfrm>
              <a:off x="2207568" y="5173854"/>
              <a:ext cx="1224136" cy="55345"/>
            </a:xfrm>
            <a:prstGeom prst="rect">
              <a:avLst/>
            </a:prstGeom>
            <a:solidFill>
              <a:srgbClr val="FF8C0C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299" name="Rechteck 298">
              <a:extLst>
                <a:ext uri="{FF2B5EF4-FFF2-40B4-BE49-F238E27FC236}">
                  <a16:creationId xmlns:a16="http://schemas.microsoft.com/office/drawing/2014/main" id="{9F4C46B9-7869-4C20-98B7-23C99DA2E8A9}"/>
                </a:ext>
              </a:extLst>
            </p:cNvPr>
            <p:cNvSpPr/>
            <p:nvPr/>
          </p:nvSpPr>
          <p:spPr bwMode="auto">
            <a:xfrm>
              <a:off x="2207568" y="5121622"/>
              <a:ext cx="1224136" cy="55345"/>
            </a:xfrm>
            <a:prstGeom prst="rect">
              <a:avLst/>
            </a:prstGeom>
            <a:solidFill>
              <a:srgbClr val="FF8C0C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sp>
        <p:nvSpPr>
          <p:cNvPr id="300" name="Textfeld 299">
            <a:extLst>
              <a:ext uri="{FF2B5EF4-FFF2-40B4-BE49-F238E27FC236}">
                <a16:creationId xmlns:a16="http://schemas.microsoft.com/office/drawing/2014/main" id="{7CA1AF8C-0C84-4533-B88C-CED4E087F9E5}"/>
              </a:ext>
            </a:extLst>
          </p:cNvPr>
          <p:cNvSpPr txBox="1"/>
          <p:nvPr/>
        </p:nvSpPr>
        <p:spPr bwMode="auto">
          <a:xfrm>
            <a:off x="25479277" y="14976069"/>
            <a:ext cx="120385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457200"/>
            <a:r>
              <a:rPr lang="de-DE" sz="1400" kern="0" dirty="0">
                <a:solidFill>
                  <a:prstClr val="black"/>
                </a:solidFill>
                <a:latin typeface="Arial"/>
                <a:cs typeface="Arial"/>
              </a:rPr>
              <a:t>604 m</a:t>
            </a:r>
            <a:r>
              <a:rPr lang="el-GR" sz="1400" kern="0" dirty="0">
                <a:solidFill>
                  <a:prstClr val="black"/>
                </a:solidFill>
                <a:latin typeface="Arial"/>
                <a:cs typeface="Arial"/>
              </a:rPr>
              <a:t>Ω</a:t>
            </a:r>
            <a:r>
              <a:rPr lang="de-DE" sz="1400" kern="0" dirty="0">
                <a:solidFill>
                  <a:prstClr val="black"/>
                </a:solidFill>
                <a:latin typeface="Arial"/>
                <a:cs typeface="Arial"/>
              </a:rPr>
              <a:t> cm²</a:t>
            </a:r>
          </a:p>
        </p:txBody>
      </p:sp>
      <p:sp>
        <p:nvSpPr>
          <p:cNvPr id="301" name="Textfeld 300">
            <a:extLst>
              <a:ext uri="{FF2B5EF4-FFF2-40B4-BE49-F238E27FC236}">
                <a16:creationId xmlns:a16="http://schemas.microsoft.com/office/drawing/2014/main" id="{CD842817-CA7E-4591-86CB-C4C9B12B696E}"/>
              </a:ext>
            </a:extLst>
          </p:cNvPr>
          <p:cNvSpPr txBox="1"/>
          <p:nvPr/>
        </p:nvSpPr>
        <p:spPr bwMode="auto">
          <a:xfrm>
            <a:off x="27894256" y="15141841"/>
            <a:ext cx="12471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de-DE" sz="1400" kern="0" dirty="0">
                <a:solidFill>
                  <a:srgbClr val="0000FF"/>
                </a:solidFill>
                <a:latin typeface="Arial"/>
                <a:cs typeface="Arial"/>
              </a:rPr>
              <a:t>176 m</a:t>
            </a:r>
            <a:r>
              <a:rPr lang="el-GR" sz="1400" kern="0" dirty="0">
                <a:solidFill>
                  <a:srgbClr val="0000FF"/>
                </a:solidFill>
                <a:latin typeface="Arial"/>
                <a:cs typeface="Arial"/>
              </a:rPr>
              <a:t>Ω</a:t>
            </a:r>
            <a:r>
              <a:rPr lang="de-DE" sz="1400" kern="0" dirty="0">
                <a:solidFill>
                  <a:srgbClr val="0000FF"/>
                </a:solidFill>
                <a:latin typeface="Arial"/>
                <a:cs typeface="Arial"/>
              </a:rPr>
              <a:t> cm²</a:t>
            </a:r>
          </a:p>
        </p:txBody>
      </p:sp>
      <p:sp>
        <p:nvSpPr>
          <p:cNvPr id="302" name="Textfeld 301">
            <a:extLst>
              <a:ext uri="{FF2B5EF4-FFF2-40B4-BE49-F238E27FC236}">
                <a16:creationId xmlns:a16="http://schemas.microsoft.com/office/drawing/2014/main" id="{451BA5DE-6AB1-445C-ADE5-B51685455C06}"/>
              </a:ext>
            </a:extLst>
          </p:cNvPr>
          <p:cNvSpPr txBox="1"/>
          <p:nvPr/>
        </p:nvSpPr>
        <p:spPr bwMode="auto">
          <a:xfrm>
            <a:off x="27535581" y="15931467"/>
            <a:ext cx="1182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de-DE" sz="1400" kern="0" dirty="0">
                <a:solidFill>
                  <a:srgbClr val="EBEBEB">
                    <a:lumMod val="25000"/>
                  </a:srgbClr>
                </a:solidFill>
                <a:latin typeface="Arial"/>
                <a:cs typeface="Arial"/>
              </a:rPr>
              <a:t>151 m</a:t>
            </a:r>
            <a:r>
              <a:rPr lang="el-GR" sz="1400" kern="0" dirty="0">
                <a:solidFill>
                  <a:srgbClr val="EBEBEB">
                    <a:lumMod val="25000"/>
                  </a:srgbClr>
                </a:solidFill>
                <a:latin typeface="Arial"/>
                <a:cs typeface="Arial"/>
              </a:rPr>
              <a:t>Ω</a:t>
            </a:r>
            <a:r>
              <a:rPr lang="de-DE" sz="1400" kern="0" dirty="0">
                <a:solidFill>
                  <a:srgbClr val="EBEBEB">
                    <a:lumMod val="25000"/>
                  </a:srgbClr>
                </a:solidFill>
                <a:latin typeface="Arial"/>
                <a:cs typeface="Arial"/>
              </a:rPr>
              <a:t> cm²</a:t>
            </a:r>
          </a:p>
        </p:txBody>
      </p:sp>
      <p:sp>
        <p:nvSpPr>
          <p:cNvPr id="303" name="Textfeld 302">
            <a:extLst>
              <a:ext uri="{FF2B5EF4-FFF2-40B4-BE49-F238E27FC236}">
                <a16:creationId xmlns:a16="http://schemas.microsoft.com/office/drawing/2014/main" id="{DFD2A3BB-F29C-4477-9679-580278BAE733}"/>
              </a:ext>
            </a:extLst>
          </p:cNvPr>
          <p:cNvSpPr txBox="1"/>
          <p:nvPr/>
        </p:nvSpPr>
        <p:spPr bwMode="auto">
          <a:xfrm>
            <a:off x="26281539" y="13985961"/>
            <a:ext cx="14478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de-DE" sz="1400" kern="0" dirty="0">
                <a:solidFill>
                  <a:srgbClr val="FF0000"/>
                </a:solidFill>
                <a:latin typeface="Arial"/>
                <a:cs typeface="Arial"/>
              </a:rPr>
              <a:t> ~ 100 m</a:t>
            </a:r>
            <a:r>
              <a:rPr lang="el-GR" sz="1400" kern="0" dirty="0">
                <a:solidFill>
                  <a:srgbClr val="FF0000"/>
                </a:solidFill>
                <a:latin typeface="Arial"/>
                <a:cs typeface="Arial"/>
              </a:rPr>
              <a:t>Ω</a:t>
            </a:r>
            <a:r>
              <a:rPr lang="de-DE" sz="1400" kern="0" dirty="0">
                <a:solidFill>
                  <a:srgbClr val="FF0000"/>
                </a:solidFill>
                <a:latin typeface="Arial"/>
                <a:cs typeface="Arial"/>
              </a:rPr>
              <a:t> cm²</a:t>
            </a:r>
          </a:p>
        </p:txBody>
      </p:sp>
      <p:sp>
        <p:nvSpPr>
          <p:cNvPr id="305" name="Textfeld 304">
            <a:extLst>
              <a:ext uri="{FF2B5EF4-FFF2-40B4-BE49-F238E27FC236}">
                <a16:creationId xmlns:a16="http://schemas.microsoft.com/office/drawing/2014/main" id="{964D83B1-F281-4308-B6B4-258FB2EE1C51}"/>
              </a:ext>
            </a:extLst>
          </p:cNvPr>
          <p:cNvSpPr txBox="1"/>
          <p:nvPr/>
        </p:nvSpPr>
        <p:spPr>
          <a:xfrm>
            <a:off x="26800646" y="13318143"/>
            <a:ext cx="4899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PVD</a:t>
            </a:r>
          </a:p>
        </p:txBody>
      </p:sp>
      <p:sp>
        <p:nvSpPr>
          <p:cNvPr id="306" name="Textfeld 305">
            <a:extLst>
              <a:ext uri="{FF2B5EF4-FFF2-40B4-BE49-F238E27FC236}">
                <a16:creationId xmlns:a16="http://schemas.microsoft.com/office/drawing/2014/main" id="{9757844D-56C2-4AD3-B10C-54D1CF95CBC8}"/>
              </a:ext>
            </a:extLst>
          </p:cNvPr>
          <p:cNvSpPr txBox="1"/>
          <p:nvPr/>
        </p:nvSpPr>
        <p:spPr>
          <a:xfrm>
            <a:off x="28583667" y="13914149"/>
            <a:ext cx="642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2-step</a:t>
            </a:r>
          </a:p>
        </p:txBody>
      </p:sp>
      <p:sp>
        <p:nvSpPr>
          <p:cNvPr id="307" name="Textfeld 306">
            <a:extLst>
              <a:ext uri="{FF2B5EF4-FFF2-40B4-BE49-F238E27FC236}">
                <a16:creationId xmlns:a16="http://schemas.microsoft.com/office/drawing/2014/main" id="{BA18413A-7A81-4F9F-A450-0020F53AE965}"/>
              </a:ext>
            </a:extLst>
          </p:cNvPr>
          <p:cNvSpPr txBox="1"/>
          <p:nvPr/>
        </p:nvSpPr>
        <p:spPr>
          <a:xfrm>
            <a:off x="26528260" y="12691294"/>
            <a:ext cx="183575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OCV + ASR</a:t>
            </a:r>
          </a:p>
        </p:txBody>
      </p:sp>
      <p:sp>
        <p:nvSpPr>
          <p:cNvPr id="308" name="Textfeld 307">
            <a:extLst>
              <a:ext uri="{FF2B5EF4-FFF2-40B4-BE49-F238E27FC236}">
                <a16:creationId xmlns:a16="http://schemas.microsoft.com/office/drawing/2014/main" id="{AF08E33F-ACBC-4052-8FD5-928B639C73CC}"/>
              </a:ext>
            </a:extLst>
          </p:cNvPr>
          <p:cNvSpPr txBox="1"/>
          <p:nvPr/>
        </p:nvSpPr>
        <p:spPr>
          <a:xfrm>
            <a:off x="21864317" y="12713360"/>
            <a:ext cx="180850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22 µm YSZ</a:t>
            </a:r>
          </a:p>
        </p:txBody>
      </p:sp>
      <p:sp>
        <p:nvSpPr>
          <p:cNvPr id="309" name="Textfeld 308">
            <a:extLst>
              <a:ext uri="{FF2B5EF4-FFF2-40B4-BE49-F238E27FC236}">
                <a16:creationId xmlns:a16="http://schemas.microsoft.com/office/drawing/2014/main" id="{21C3F740-C86E-45BB-911B-D5C249D0BE26}"/>
              </a:ext>
            </a:extLst>
          </p:cNvPr>
          <p:cNvSpPr txBox="1"/>
          <p:nvPr/>
        </p:nvSpPr>
        <p:spPr>
          <a:xfrm>
            <a:off x="21962100" y="8003537"/>
            <a:ext cx="161294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4 µm YSZ</a:t>
            </a:r>
          </a:p>
        </p:txBody>
      </p:sp>
      <p:sp>
        <p:nvSpPr>
          <p:cNvPr id="310" name="Textfeld 309">
            <a:extLst>
              <a:ext uri="{FF2B5EF4-FFF2-40B4-BE49-F238E27FC236}">
                <a16:creationId xmlns:a16="http://schemas.microsoft.com/office/drawing/2014/main" id="{7B6E4083-91BE-47EB-98C1-A39D50C92162}"/>
              </a:ext>
            </a:extLst>
          </p:cNvPr>
          <p:cNvSpPr txBox="1"/>
          <p:nvPr/>
        </p:nvSpPr>
        <p:spPr>
          <a:xfrm>
            <a:off x="15309349" y="13483382"/>
            <a:ext cx="45178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u="sng" dirty="0"/>
              <a:t>Optimization of processing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Monomodal PSD minimizes porosity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Powder pre-treatment to adjust shrinkage rate in co-fired layers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Optimization of binder + dispersant content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Influence of powder characteristics on the rheology of ceria-based screen-printing</a:t>
            </a:r>
          </a:p>
        </p:txBody>
      </p:sp>
      <p:pic>
        <p:nvPicPr>
          <p:cNvPr id="312" name="Grafik 311">
            <a:extLst>
              <a:ext uri="{FF2B5EF4-FFF2-40B4-BE49-F238E27FC236}">
                <a16:creationId xmlns:a16="http://schemas.microsoft.com/office/drawing/2014/main" id="{BA1CCABC-7DFB-40EB-82B9-5E0F64E38A46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7004146" y="15859646"/>
            <a:ext cx="1268432" cy="1268432"/>
          </a:xfrm>
          <a:prstGeom prst="rect">
            <a:avLst/>
          </a:prstGeom>
        </p:spPr>
      </p:pic>
      <p:sp>
        <p:nvSpPr>
          <p:cNvPr id="313" name="Rechteck: abgerundete Ecken 312">
            <a:extLst>
              <a:ext uri="{FF2B5EF4-FFF2-40B4-BE49-F238E27FC236}">
                <a16:creationId xmlns:a16="http://schemas.microsoft.com/office/drawing/2014/main" id="{6D6EA8FE-569C-4E11-828A-BE478455E795}"/>
              </a:ext>
            </a:extLst>
          </p:cNvPr>
          <p:cNvSpPr/>
          <p:nvPr/>
        </p:nvSpPr>
        <p:spPr>
          <a:xfrm>
            <a:off x="15155844" y="7794316"/>
            <a:ext cx="4965037" cy="9437865"/>
          </a:xfrm>
          <a:prstGeom prst="roundRect">
            <a:avLst>
              <a:gd name="adj" fmla="val 10236"/>
            </a:avLst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4" name="Textfeld 313">
            <a:extLst>
              <a:ext uri="{FF2B5EF4-FFF2-40B4-BE49-F238E27FC236}">
                <a16:creationId xmlns:a16="http://schemas.microsoft.com/office/drawing/2014/main" id="{70E2856E-9D75-402C-AAD6-C12F6DF4FDEA}"/>
              </a:ext>
            </a:extLst>
          </p:cNvPr>
          <p:cNvSpPr txBox="1"/>
          <p:nvPr/>
        </p:nvSpPr>
        <p:spPr>
          <a:xfrm>
            <a:off x="16726743" y="7528784"/>
            <a:ext cx="1840760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dirty="0"/>
              <a:t>Processing</a:t>
            </a:r>
          </a:p>
        </p:txBody>
      </p:sp>
      <p:sp>
        <p:nvSpPr>
          <p:cNvPr id="315" name="Rechteck: abgerundete Ecken 314">
            <a:extLst>
              <a:ext uri="{FF2B5EF4-FFF2-40B4-BE49-F238E27FC236}">
                <a16:creationId xmlns:a16="http://schemas.microsoft.com/office/drawing/2014/main" id="{20B471F7-DC52-4C0A-95B2-CDC3D71B48A2}"/>
              </a:ext>
            </a:extLst>
          </p:cNvPr>
          <p:cNvSpPr/>
          <p:nvPr/>
        </p:nvSpPr>
        <p:spPr>
          <a:xfrm>
            <a:off x="20585803" y="7654168"/>
            <a:ext cx="9008923" cy="9555622"/>
          </a:xfrm>
          <a:prstGeom prst="roundRect">
            <a:avLst>
              <a:gd name="adj" fmla="val 7967"/>
            </a:avLst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6" name="Textfeld 315">
            <a:extLst>
              <a:ext uri="{FF2B5EF4-FFF2-40B4-BE49-F238E27FC236}">
                <a16:creationId xmlns:a16="http://schemas.microsoft.com/office/drawing/2014/main" id="{9E2EDC2D-AA80-434B-A861-36F4CC8B02AA}"/>
              </a:ext>
            </a:extLst>
          </p:cNvPr>
          <p:cNvSpPr txBox="1"/>
          <p:nvPr/>
        </p:nvSpPr>
        <p:spPr>
          <a:xfrm>
            <a:off x="22706377" y="7528784"/>
            <a:ext cx="5310685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dirty="0"/>
              <a:t>Interdiffusion during co-sintering</a:t>
            </a:r>
          </a:p>
        </p:txBody>
      </p:sp>
      <p:cxnSp>
        <p:nvCxnSpPr>
          <p:cNvPr id="318" name="Gerade Verbindung mit Pfeil 317">
            <a:extLst>
              <a:ext uri="{FF2B5EF4-FFF2-40B4-BE49-F238E27FC236}">
                <a16:creationId xmlns:a16="http://schemas.microsoft.com/office/drawing/2014/main" id="{02E543FF-A7D1-4637-AF7C-9313DEC50BCF}"/>
              </a:ext>
            </a:extLst>
          </p:cNvPr>
          <p:cNvCxnSpPr>
            <a:cxnSpLocks/>
          </p:cNvCxnSpPr>
          <p:nvPr/>
        </p:nvCxnSpPr>
        <p:spPr>
          <a:xfrm flipH="1">
            <a:off x="27894256" y="14439310"/>
            <a:ext cx="634880" cy="8029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3" name="Textfeld 322">
            <a:extLst>
              <a:ext uri="{FF2B5EF4-FFF2-40B4-BE49-F238E27FC236}">
                <a16:creationId xmlns:a16="http://schemas.microsoft.com/office/drawing/2014/main" id="{B6440AAD-76EE-415B-A253-D67BC40ED6A3}"/>
              </a:ext>
            </a:extLst>
          </p:cNvPr>
          <p:cNvSpPr txBox="1"/>
          <p:nvPr/>
        </p:nvSpPr>
        <p:spPr>
          <a:xfrm>
            <a:off x="27678143" y="16126657"/>
            <a:ext cx="4899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PVD</a:t>
            </a:r>
          </a:p>
        </p:txBody>
      </p:sp>
      <p:sp>
        <p:nvSpPr>
          <p:cNvPr id="325" name="Rechteck: abgerundete Ecken 324">
            <a:extLst>
              <a:ext uri="{FF2B5EF4-FFF2-40B4-BE49-F238E27FC236}">
                <a16:creationId xmlns:a16="http://schemas.microsoft.com/office/drawing/2014/main" id="{FD4657D6-D757-4829-A0C3-2F252104FDAC}"/>
              </a:ext>
            </a:extLst>
          </p:cNvPr>
          <p:cNvSpPr/>
          <p:nvPr/>
        </p:nvSpPr>
        <p:spPr>
          <a:xfrm>
            <a:off x="7735740" y="19280702"/>
            <a:ext cx="7074797" cy="10333810"/>
          </a:xfrm>
          <a:prstGeom prst="roundRect">
            <a:avLst>
              <a:gd name="adj" fmla="val 10236"/>
            </a:avLst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" name="Textfeld 326">
            <a:extLst>
              <a:ext uri="{FF2B5EF4-FFF2-40B4-BE49-F238E27FC236}">
                <a16:creationId xmlns:a16="http://schemas.microsoft.com/office/drawing/2014/main" id="{F41E216F-13FF-406E-BE25-3AC2B242A404}"/>
              </a:ext>
            </a:extLst>
          </p:cNvPr>
          <p:cNvSpPr txBox="1"/>
          <p:nvPr/>
        </p:nvSpPr>
        <p:spPr>
          <a:xfrm>
            <a:off x="10610136" y="18994342"/>
            <a:ext cx="1326004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dirty="0"/>
              <a:t>SP cells</a:t>
            </a:r>
          </a:p>
        </p:txBody>
      </p:sp>
      <p:sp>
        <p:nvSpPr>
          <p:cNvPr id="328" name="Textfeld 327">
            <a:extLst>
              <a:ext uri="{FF2B5EF4-FFF2-40B4-BE49-F238E27FC236}">
                <a16:creationId xmlns:a16="http://schemas.microsoft.com/office/drawing/2014/main" id="{75895AB2-3F3B-492C-ACFD-A98082EF4C14}"/>
              </a:ext>
            </a:extLst>
          </p:cNvPr>
          <p:cNvSpPr txBox="1"/>
          <p:nvPr/>
        </p:nvSpPr>
        <p:spPr>
          <a:xfrm>
            <a:off x="1391774" y="19532054"/>
            <a:ext cx="5329857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dirty="0"/>
              <a:t>Electrochemical impedance spectroscopy</a:t>
            </a:r>
          </a:p>
        </p:txBody>
      </p:sp>
      <p:sp>
        <p:nvSpPr>
          <p:cNvPr id="329" name="Textfeld 328">
            <a:extLst>
              <a:ext uri="{FF2B5EF4-FFF2-40B4-BE49-F238E27FC236}">
                <a16:creationId xmlns:a16="http://schemas.microsoft.com/office/drawing/2014/main" id="{F41B5A5F-5550-4F47-A10C-CAA00FFEA308}"/>
              </a:ext>
            </a:extLst>
          </p:cNvPr>
          <p:cNvSpPr txBox="1"/>
          <p:nvPr/>
        </p:nvSpPr>
        <p:spPr>
          <a:xfrm>
            <a:off x="8608210" y="19532054"/>
            <a:ext cx="5329857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dirty="0"/>
              <a:t>Electrochemical impedance spectroscopy</a:t>
            </a:r>
          </a:p>
        </p:txBody>
      </p:sp>
      <p:sp>
        <p:nvSpPr>
          <p:cNvPr id="331" name="Textfeld 330">
            <a:extLst>
              <a:ext uri="{FF2B5EF4-FFF2-40B4-BE49-F238E27FC236}">
                <a16:creationId xmlns:a16="http://schemas.microsoft.com/office/drawing/2014/main" id="{2E98AF34-35FB-4BDE-BC15-05CFE9896914}"/>
              </a:ext>
            </a:extLst>
          </p:cNvPr>
          <p:cNvSpPr txBox="1"/>
          <p:nvPr/>
        </p:nvSpPr>
        <p:spPr>
          <a:xfrm>
            <a:off x="12870104" y="19964102"/>
            <a:ext cx="18902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800 °C</a:t>
            </a:r>
          </a:p>
          <a:p>
            <a:r>
              <a:rPr lang="en-US" sz="1800" dirty="0"/>
              <a:t>Air / 50:50 H</a:t>
            </a:r>
            <a:r>
              <a:rPr lang="en-US" sz="1800" baseline="-25000" dirty="0"/>
              <a:t>2</a:t>
            </a:r>
            <a:r>
              <a:rPr lang="en-US" sz="1800" dirty="0"/>
              <a:t>:H</a:t>
            </a:r>
            <a:r>
              <a:rPr lang="en-US" sz="1800" baseline="-25000" dirty="0"/>
              <a:t>2</a:t>
            </a:r>
            <a:r>
              <a:rPr lang="en-US" sz="1800" dirty="0"/>
              <a:t>O</a:t>
            </a:r>
          </a:p>
        </p:txBody>
      </p:sp>
      <p:sp>
        <p:nvSpPr>
          <p:cNvPr id="333" name="Textfeld 332">
            <a:extLst>
              <a:ext uri="{FF2B5EF4-FFF2-40B4-BE49-F238E27FC236}">
                <a16:creationId xmlns:a16="http://schemas.microsoft.com/office/drawing/2014/main" id="{B82CC646-CB81-49A3-A1F1-3F3DE51739A9}"/>
              </a:ext>
            </a:extLst>
          </p:cNvPr>
          <p:cNvSpPr txBox="1"/>
          <p:nvPr/>
        </p:nvSpPr>
        <p:spPr>
          <a:xfrm>
            <a:off x="10855056" y="22125270"/>
            <a:ext cx="1143326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Re(Z) [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Ω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cm²</a:t>
            </a:r>
            <a:r>
              <a:rPr lang="en-US" sz="1400" dirty="0"/>
              <a:t>]</a:t>
            </a:r>
          </a:p>
        </p:txBody>
      </p:sp>
      <p:grpSp>
        <p:nvGrpSpPr>
          <p:cNvPr id="480" name="Gruppieren 479">
            <a:extLst>
              <a:ext uri="{FF2B5EF4-FFF2-40B4-BE49-F238E27FC236}">
                <a16:creationId xmlns:a16="http://schemas.microsoft.com/office/drawing/2014/main" id="{E8883C95-9A5C-4F46-A315-EE6281A0A3A7}"/>
              </a:ext>
            </a:extLst>
          </p:cNvPr>
          <p:cNvGrpSpPr/>
          <p:nvPr/>
        </p:nvGrpSpPr>
        <p:grpSpPr>
          <a:xfrm>
            <a:off x="722365" y="20468158"/>
            <a:ext cx="6640758" cy="1944216"/>
            <a:chOff x="505621" y="20468158"/>
            <a:chExt cx="6640758" cy="1944216"/>
          </a:xfrm>
        </p:grpSpPr>
        <p:pic>
          <p:nvPicPr>
            <p:cNvPr id="336" name="Picture 5">
              <a:extLst>
                <a:ext uri="{FF2B5EF4-FFF2-40B4-BE49-F238E27FC236}">
                  <a16:creationId xmlns:a16="http://schemas.microsoft.com/office/drawing/2014/main" id="{FABC974A-006C-4B73-B617-78E22A9E0F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95" t="28727" r="9007" b="25885"/>
            <a:stretch/>
          </p:blipFill>
          <p:spPr>
            <a:xfrm>
              <a:off x="666379" y="20468158"/>
              <a:ext cx="6480000" cy="1770833"/>
            </a:xfrm>
            <a:prstGeom prst="rect">
              <a:avLst/>
            </a:prstGeom>
          </p:spPr>
        </p:pic>
        <p:sp>
          <p:nvSpPr>
            <p:cNvPr id="332" name="Textfeld 331">
              <a:extLst>
                <a:ext uri="{FF2B5EF4-FFF2-40B4-BE49-F238E27FC236}">
                  <a16:creationId xmlns:a16="http://schemas.microsoft.com/office/drawing/2014/main" id="{09542FC5-E24B-48B8-BA36-2D3414B4AA22}"/>
                </a:ext>
              </a:extLst>
            </p:cNvPr>
            <p:cNvSpPr txBox="1"/>
            <p:nvPr/>
          </p:nvSpPr>
          <p:spPr>
            <a:xfrm>
              <a:off x="3469273" y="22104597"/>
              <a:ext cx="114332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Re(Z) [</a:t>
              </a:r>
              <a:r>
                <a:rPr lang="el-GR" sz="1400" dirty="0">
                  <a:latin typeface="Arial" panose="020B0604020202020204" pitchFamily="34" charset="0"/>
                  <a:cs typeface="Arial" panose="020B0604020202020204" pitchFamily="34" charset="0"/>
                </a:rPr>
                <a:t>Ω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cm²</a:t>
              </a:r>
              <a:r>
                <a:rPr lang="en-US" sz="1400" dirty="0"/>
                <a:t>]</a:t>
              </a:r>
            </a:p>
          </p:txBody>
        </p:sp>
        <p:sp>
          <p:nvSpPr>
            <p:cNvPr id="334" name="Textfeld 333">
              <a:extLst>
                <a:ext uri="{FF2B5EF4-FFF2-40B4-BE49-F238E27FC236}">
                  <a16:creationId xmlns:a16="http://schemas.microsoft.com/office/drawing/2014/main" id="{225A5E6D-D70F-40C8-9E73-2916769697F0}"/>
                </a:ext>
              </a:extLst>
            </p:cNvPr>
            <p:cNvSpPr txBox="1"/>
            <p:nvPr/>
          </p:nvSpPr>
          <p:spPr>
            <a:xfrm rot="16200000">
              <a:off x="86276" y="21060743"/>
              <a:ext cx="114646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dirty="0" err="1"/>
                <a:t>Im</a:t>
              </a:r>
              <a:r>
                <a:rPr lang="en-US" sz="1400" dirty="0"/>
                <a:t>(Z) [</a:t>
              </a:r>
              <a:r>
                <a:rPr lang="el-GR" sz="1400" dirty="0">
                  <a:latin typeface="Arial" panose="020B0604020202020204" pitchFamily="34" charset="0"/>
                  <a:cs typeface="Arial" panose="020B0604020202020204" pitchFamily="34" charset="0"/>
                </a:rPr>
                <a:t>Ω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cm²</a:t>
              </a:r>
              <a:r>
                <a:rPr lang="en-US" sz="1400" dirty="0"/>
                <a:t>]</a:t>
              </a:r>
            </a:p>
          </p:txBody>
        </p:sp>
      </p:grpSp>
      <p:sp>
        <p:nvSpPr>
          <p:cNvPr id="335" name="Textfeld 334">
            <a:extLst>
              <a:ext uri="{FF2B5EF4-FFF2-40B4-BE49-F238E27FC236}">
                <a16:creationId xmlns:a16="http://schemas.microsoft.com/office/drawing/2014/main" id="{574AF7F1-ACDF-4E2C-991F-18501BE03126}"/>
              </a:ext>
            </a:extLst>
          </p:cNvPr>
          <p:cNvSpPr txBox="1"/>
          <p:nvPr/>
        </p:nvSpPr>
        <p:spPr>
          <a:xfrm rot="16200000">
            <a:off x="7459904" y="21060743"/>
            <a:ext cx="114646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 err="1"/>
              <a:t>Im</a:t>
            </a:r>
            <a:r>
              <a:rPr lang="en-US" sz="1400" dirty="0"/>
              <a:t>(Z) [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Ω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cm²</a:t>
            </a:r>
            <a:r>
              <a:rPr lang="en-US" sz="1400" dirty="0"/>
              <a:t>]</a:t>
            </a:r>
          </a:p>
        </p:txBody>
      </p:sp>
      <p:pic>
        <p:nvPicPr>
          <p:cNvPr id="338" name="Picture 28">
            <a:extLst>
              <a:ext uri="{FF2B5EF4-FFF2-40B4-BE49-F238E27FC236}">
                <a16:creationId xmlns:a16="http://schemas.microsoft.com/office/drawing/2014/main" id="{9B83D131-4850-4786-B13C-6129D11079CC}"/>
              </a:ext>
            </a:extLst>
          </p:cNvPr>
          <p:cNvPicPr>
            <a:picLocks noChangeAspect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6" t="28462" r="8906" b="26204"/>
          <a:stretch/>
        </p:blipFill>
        <p:spPr>
          <a:xfrm>
            <a:off x="8059950" y="22649452"/>
            <a:ext cx="6480000" cy="1768739"/>
          </a:xfrm>
          <a:prstGeom prst="rect">
            <a:avLst/>
          </a:prstGeom>
        </p:spPr>
      </p:pic>
      <p:grpSp>
        <p:nvGrpSpPr>
          <p:cNvPr id="349" name="Gruppieren 348">
            <a:extLst>
              <a:ext uri="{FF2B5EF4-FFF2-40B4-BE49-F238E27FC236}">
                <a16:creationId xmlns:a16="http://schemas.microsoft.com/office/drawing/2014/main" id="{77D16C81-97B7-4979-A588-3B9ECAD0362A}"/>
              </a:ext>
            </a:extLst>
          </p:cNvPr>
          <p:cNvGrpSpPr/>
          <p:nvPr/>
        </p:nvGrpSpPr>
        <p:grpSpPr>
          <a:xfrm>
            <a:off x="8436388" y="22399493"/>
            <a:ext cx="2541216" cy="502434"/>
            <a:chOff x="1019986" y="22233735"/>
            <a:chExt cx="2541216" cy="502434"/>
          </a:xfrm>
        </p:grpSpPr>
        <p:sp>
          <p:nvSpPr>
            <p:cNvPr id="350" name="Rechteck 13">
              <a:extLst>
                <a:ext uri="{FF2B5EF4-FFF2-40B4-BE49-F238E27FC236}">
                  <a16:creationId xmlns:a16="http://schemas.microsoft.com/office/drawing/2014/main" id="{9964BFF2-DEA9-4203-8BC7-E2C45ADC214C}"/>
                </a:ext>
              </a:extLst>
            </p:cNvPr>
            <p:cNvSpPr/>
            <p:nvPr/>
          </p:nvSpPr>
          <p:spPr>
            <a:xfrm>
              <a:off x="1019986" y="22233735"/>
              <a:ext cx="254121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de-DE" sz="1800" i="1" dirty="0"/>
                <a:t>initial      Time       560 h</a:t>
              </a:r>
            </a:p>
          </p:txBody>
        </p:sp>
        <p:sp>
          <p:nvSpPr>
            <p:cNvPr id="351" name="Arrow: Right 17">
              <a:extLst>
                <a:ext uri="{FF2B5EF4-FFF2-40B4-BE49-F238E27FC236}">
                  <a16:creationId xmlns:a16="http://schemas.microsoft.com/office/drawing/2014/main" id="{14770B9A-910D-468B-BC13-F313276EA79C}"/>
                </a:ext>
              </a:extLst>
            </p:cNvPr>
            <p:cNvSpPr/>
            <p:nvPr/>
          </p:nvSpPr>
          <p:spPr>
            <a:xfrm>
              <a:off x="1240401" y="22538696"/>
              <a:ext cx="2175986" cy="197473"/>
            </a:xfrm>
            <a:prstGeom prst="rightArrow">
              <a:avLst/>
            </a:prstGeom>
            <a:gradFill>
              <a:gsLst>
                <a:gs pos="0">
                  <a:srgbClr val="7AE0FF"/>
                </a:gs>
                <a:gs pos="100000">
                  <a:srgbClr val="F600FF"/>
                </a:gs>
              </a:gsLst>
              <a:lin ang="0" scaled="1"/>
            </a:gra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353" name="Textfeld 352">
            <a:extLst>
              <a:ext uri="{FF2B5EF4-FFF2-40B4-BE49-F238E27FC236}">
                <a16:creationId xmlns:a16="http://schemas.microsoft.com/office/drawing/2014/main" id="{C2C65E78-D4AD-4C1B-9F1F-BE65F1E3336F}"/>
              </a:ext>
            </a:extLst>
          </p:cNvPr>
          <p:cNvSpPr txBox="1"/>
          <p:nvPr/>
        </p:nvSpPr>
        <p:spPr>
          <a:xfrm>
            <a:off x="10855056" y="24264837"/>
            <a:ext cx="1143326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Re(Z) [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Ω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cm²</a:t>
            </a:r>
            <a:r>
              <a:rPr lang="en-US" sz="1400" dirty="0"/>
              <a:t>]</a:t>
            </a:r>
          </a:p>
        </p:txBody>
      </p:sp>
      <p:grpSp>
        <p:nvGrpSpPr>
          <p:cNvPr id="481" name="Gruppieren 480">
            <a:extLst>
              <a:ext uri="{FF2B5EF4-FFF2-40B4-BE49-F238E27FC236}">
                <a16:creationId xmlns:a16="http://schemas.microsoft.com/office/drawing/2014/main" id="{1AEE5FD2-9B42-4DBD-AFC4-07B699830FBC}"/>
              </a:ext>
            </a:extLst>
          </p:cNvPr>
          <p:cNvGrpSpPr/>
          <p:nvPr/>
        </p:nvGrpSpPr>
        <p:grpSpPr>
          <a:xfrm>
            <a:off x="718504" y="22649452"/>
            <a:ext cx="6644619" cy="1942907"/>
            <a:chOff x="533454" y="22649452"/>
            <a:chExt cx="6644619" cy="1942907"/>
          </a:xfrm>
        </p:grpSpPr>
        <p:pic>
          <p:nvPicPr>
            <p:cNvPr id="337" name="Picture 7">
              <a:extLst>
                <a:ext uri="{FF2B5EF4-FFF2-40B4-BE49-F238E27FC236}">
                  <a16:creationId xmlns:a16="http://schemas.microsoft.com/office/drawing/2014/main" id="{5992B211-9179-48CF-8233-942B110704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0" t="28087" r="9172" b="25867"/>
            <a:stretch/>
          </p:blipFill>
          <p:spPr>
            <a:xfrm>
              <a:off x="698073" y="22649452"/>
              <a:ext cx="6480000" cy="1796529"/>
            </a:xfrm>
            <a:prstGeom prst="rect">
              <a:avLst/>
            </a:prstGeom>
          </p:spPr>
        </p:pic>
        <p:sp>
          <p:nvSpPr>
            <p:cNvPr id="352" name="Textfeld 351">
              <a:extLst>
                <a:ext uri="{FF2B5EF4-FFF2-40B4-BE49-F238E27FC236}">
                  <a16:creationId xmlns:a16="http://schemas.microsoft.com/office/drawing/2014/main" id="{972F8104-5511-4910-9013-BAC9619E3EB9}"/>
                </a:ext>
              </a:extLst>
            </p:cNvPr>
            <p:cNvSpPr txBox="1"/>
            <p:nvPr/>
          </p:nvSpPr>
          <p:spPr>
            <a:xfrm>
              <a:off x="3469273" y="24284582"/>
              <a:ext cx="114332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Re(Z) [</a:t>
              </a:r>
              <a:r>
                <a:rPr lang="el-GR" sz="1400" dirty="0">
                  <a:latin typeface="Arial" panose="020B0604020202020204" pitchFamily="34" charset="0"/>
                  <a:cs typeface="Arial" panose="020B0604020202020204" pitchFamily="34" charset="0"/>
                </a:rPr>
                <a:t>Ω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cm²</a:t>
              </a:r>
              <a:r>
                <a:rPr lang="en-US" sz="1400" dirty="0"/>
                <a:t>]</a:t>
              </a:r>
            </a:p>
          </p:txBody>
        </p:sp>
        <p:sp>
          <p:nvSpPr>
            <p:cNvPr id="354" name="Textfeld 353">
              <a:extLst>
                <a:ext uri="{FF2B5EF4-FFF2-40B4-BE49-F238E27FC236}">
                  <a16:creationId xmlns:a16="http://schemas.microsoft.com/office/drawing/2014/main" id="{E36A2021-F3D9-49C8-8B8B-23FD3FA01165}"/>
                </a:ext>
              </a:extLst>
            </p:cNvPr>
            <p:cNvSpPr txBox="1"/>
            <p:nvPr/>
          </p:nvSpPr>
          <p:spPr>
            <a:xfrm rot="16200000">
              <a:off x="114109" y="23218514"/>
              <a:ext cx="114646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dirty="0" err="1"/>
                <a:t>Im</a:t>
              </a:r>
              <a:r>
                <a:rPr lang="en-US" sz="1400" dirty="0"/>
                <a:t>(Z) [</a:t>
              </a:r>
              <a:r>
                <a:rPr lang="el-GR" sz="1400" dirty="0">
                  <a:latin typeface="Arial" panose="020B0604020202020204" pitchFamily="34" charset="0"/>
                  <a:cs typeface="Arial" panose="020B0604020202020204" pitchFamily="34" charset="0"/>
                </a:rPr>
                <a:t>Ω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cm²</a:t>
              </a:r>
              <a:r>
                <a:rPr lang="en-US" sz="1400" dirty="0"/>
                <a:t>]</a:t>
              </a:r>
            </a:p>
          </p:txBody>
        </p:sp>
      </p:grpSp>
      <p:sp>
        <p:nvSpPr>
          <p:cNvPr id="355" name="Textfeld 354">
            <a:extLst>
              <a:ext uri="{FF2B5EF4-FFF2-40B4-BE49-F238E27FC236}">
                <a16:creationId xmlns:a16="http://schemas.microsoft.com/office/drawing/2014/main" id="{E194A08F-CDFD-44C8-8926-E126C99C4001}"/>
              </a:ext>
            </a:extLst>
          </p:cNvPr>
          <p:cNvSpPr txBox="1"/>
          <p:nvPr/>
        </p:nvSpPr>
        <p:spPr>
          <a:xfrm rot="16200000">
            <a:off x="7487737" y="23218514"/>
            <a:ext cx="114646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 err="1"/>
              <a:t>Im</a:t>
            </a:r>
            <a:r>
              <a:rPr lang="en-US" sz="1400" dirty="0"/>
              <a:t>(Z) [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Ω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cm²</a:t>
            </a:r>
            <a:r>
              <a:rPr lang="en-US" sz="1400" dirty="0"/>
              <a:t>]</a:t>
            </a:r>
          </a:p>
        </p:txBody>
      </p:sp>
      <p:sp>
        <p:nvSpPr>
          <p:cNvPr id="356" name="Textfeld 355">
            <a:extLst>
              <a:ext uri="{FF2B5EF4-FFF2-40B4-BE49-F238E27FC236}">
                <a16:creationId xmlns:a16="http://schemas.microsoft.com/office/drawing/2014/main" id="{E438D300-0A91-4D7B-A455-2D5E02F096A9}"/>
              </a:ext>
            </a:extLst>
          </p:cNvPr>
          <p:cNvSpPr txBox="1"/>
          <p:nvPr/>
        </p:nvSpPr>
        <p:spPr>
          <a:xfrm>
            <a:off x="5432169" y="22196350"/>
            <a:ext cx="18902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800 °C</a:t>
            </a:r>
          </a:p>
          <a:p>
            <a:r>
              <a:rPr lang="en-US" sz="1800" dirty="0"/>
              <a:t>Air / 50:50 H</a:t>
            </a:r>
            <a:r>
              <a:rPr lang="en-US" sz="1800" baseline="-25000" dirty="0"/>
              <a:t>2</a:t>
            </a:r>
            <a:r>
              <a:rPr lang="en-US" sz="1800" dirty="0"/>
              <a:t>:H</a:t>
            </a:r>
            <a:r>
              <a:rPr lang="en-US" sz="1800" baseline="-25000" dirty="0"/>
              <a:t>2</a:t>
            </a:r>
            <a:r>
              <a:rPr lang="en-US" sz="1800" dirty="0"/>
              <a:t>O</a:t>
            </a:r>
          </a:p>
          <a:p>
            <a:r>
              <a:rPr lang="en-US" sz="1800" dirty="0"/>
              <a:t>-1.5 A cm</a:t>
            </a:r>
            <a:r>
              <a:rPr lang="en-US" sz="1800" baseline="30000" dirty="0"/>
              <a:t>-2</a:t>
            </a:r>
          </a:p>
        </p:txBody>
      </p:sp>
      <p:sp>
        <p:nvSpPr>
          <p:cNvPr id="357" name="Textfeld 356">
            <a:extLst>
              <a:ext uri="{FF2B5EF4-FFF2-40B4-BE49-F238E27FC236}">
                <a16:creationId xmlns:a16="http://schemas.microsoft.com/office/drawing/2014/main" id="{CE56EF12-20EF-4128-ACC9-1091A4F51303}"/>
              </a:ext>
            </a:extLst>
          </p:cNvPr>
          <p:cNvSpPr txBox="1"/>
          <p:nvPr/>
        </p:nvSpPr>
        <p:spPr>
          <a:xfrm>
            <a:off x="12870104" y="22196350"/>
            <a:ext cx="18902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800 °C</a:t>
            </a:r>
          </a:p>
          <a:p>
            <a:r>
              <a:rPr lang="en-US" sz="1800" dirty="0"/>
              <a:t>Air / 50:50 H</a:t>
            </a:r>
            <a:r>
              <a:rPr lang="en-US" sz="1800" baseline="-25000" dirty="0"/>
              <a:t>2</a:t>
            </a:r>
            <a:r>
              <a:rPr lang="en-US" sz="1800" dirty="0"/>
              <a:t>:H</a:t>
            </a:r>
            <a:r>
              <a:rPr lang="en-US" sz="1800" baseline="-25000" dirty="0"/>
              <a:t>2</a:t>
            </a:r>
            <a:r>
              <a:rPr lang="en-US" sz="1800" dirty="0"/>
              <a:t>O</a:t>
            </a:r>
          </a:p>
          <a:p>
            <a:r>
              <a:rPr lang="en-US" sz="1800" dirty="0"/>
              <a:t>-1.5 A cm</a:t>
            </a:r>
            <a:r>
              <a:rPr lang="en-US" sz="1800" baseline="30000" dirty="0"/>
              <a:t>-2</a:t>
            </a:r>
          </a:p>
        </p:txBody>
      </p:sp>
      <p:pic>
        <p:nvPicPr>
          <p:cNvPr id="358" name="Picture 7">
            <a:extLst>
              <a:ext uri="{FF2B5EF4-FFF2-40B4-BE49-F238E27FC236}">
                <a16:creationId xmlns:a16="http://schemas.microsoft.com/office/drawing/2014/main" id="{7BC131CD-2159-4B0F-A675-5670C8FCEC78}"/>
              </a:ext>
            </a:extLst>
          </p:cNvPr>
          <p:cNvPicPr>
            <a:picLocks noChangeAspect="1"/>
          </p:cNvPicPr>
          <p:nvPr/>
        </p:nvPicPr>
        <p:blipFill rotWithShape="1">
          <a:blip r:embed="rId32"/>
          <a:srcRect l="6926"/>
          <a:stretch/>
        </p:blipFill>
        <p:spPr>
          <a:xfrm>
            <a:off x="8079955" y="24822004"/>
            <a:ext cx="3240000" cy="2664939"/>
          </a:xfrm>
          <a:prstGeom prst="rect">
            <a:avLst/>
          </a:prstGeom>
        </p:spPr>
      </p:pic>
      <p:pic>
        <p:nvPicPr>
          <p:cNvPr id="359" name="Picture 3">
            <a:extLst>
              <a:ext uri="{FF2B5EF4-FFF2-40B4-BE49-F238E27FC236}">
                <a16:creationId xmlns:a16="http://schemas.microsoft.com/office/drawing/2014/main" id="{B0C775A9-E249-4059-BCE0-4BD5E01E3B32}"/>
              </a:ext>
            </a:extLst>
          </p:cNvPr>
          <p:cNvPicPr>
            <a:picLocks noChangeAspect="1"/>
          </p:cNvPicPr>
          <p:nvPr/>
        </p:nvPicPr>
        <p:blipFill rotWithShape="1">
          <a:blip r:embed="rId33"/>
          <a:srcRect l="6926"/>
          <a:stretch/>
        </p:blipFill>
        <p:spPr>
          <a:xfrm>
            <a:off x="11466705" y="24822004"/>
            <a:ext cx="3240000" cy="2664939"/>
          </a:xfrm>
          <a:prstGeom prst="rect">
            <a:avLst/>
          </a:prstGeom>
        </p:spPr>
      </p:pic>
      <p:sp>
        <p:nvSpPr>
          <p:cNvPr id="364" name="Textfeld 363">
            <a:extLst>
              <a:ext uri="{FF2B5EF4-FFF2-40B4-BE49-F238E27FC236}">
                <a16:creationId xmlns:a16="http://schemas.microsoft.com/office/drawing/2014/main" id="{BA0532DE-5E4E-4FA0-85EC-0EF4239E7A1A}"/>
              </a:ext>
            </a:extLst>
          </p:cNvPr>
          <p:cNvSpPr txBox="1"/>
          <p:nvPr/>
        </p:nvSpPr>
        <p:spPr>
          <a:xfrm>
            <a:off x="603582" y="24567440"/>
            <a:ext cx="6339364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dirty="0"/>
              <a:t>Durability test (800 °C, 50:50 H</a:t>
            </a:r>
            <a:r>
              <a:rPr lang="en-US" sz="2400" baseline="-25000" dirty="0"/>
              <a:t>2</a:t>
            </a:r>
            <a:r>
              <a:rPr lang="en-US" sz="2400" dirty="0"/>
              <a:t>:H</a:t>
            </a:r>
            <a:r>
              <a:rPr lang="en-US" sz="2400" baseline="-25000" dirty="0"/>
              <a:t>2</a:t>
            </a:r>
            <a:r>
              <a:rPr lang="en-US" sz="2400" dirty="0"/>
              <a:t>O, -1.5 Acm</a:t>
            </a:r>
            <a:r>
              <a:rPr lang="en-US" sz="2400" baseline="30000" dirty="0"/>
              <a:t>-</a:t>
            </a:r>
            <a:r>
              <a:rPr lang="en-US" sz="2400" dirty="0"/>
              <a:t>²)</a:t>
            </a:r>
          </a:p>
        </p:txBody>
      </p:sp>
      <p:sp>
        <p:nvSpPr>
          <p:cNvPr id="365" name="Textfeld 364">
            <a:extLst>
              <a:ext uri="{FF2B5EF4-FFF2-40B4-BE49-F238E27FC236}">
                <a16:creationId xmlns:a16="http://schemas.microsoft.com/office/drawing/2014/main" id="{4D3313F9-F183-4E05-8DC5-79CD9D3EDE3F}"/>
              </a:ext>
            </a:extLst>
          </p:cNvPr>
          <p:cNvSpPr txBox="1"/>
          <p:nvPr/>
        </p:nvSpPr>
        <p:spPr>
          <a:xfrm>
            <a:off x="7980823" y="24567440"/>
            <a:ext cx="6339364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dirty="0"/>
              <a:t>Durability test (800 °C, 50:50 H</a:t>
            </a:r>
            <a:r>
              <a:rPr lang="en-US" sz="2400" baseline="-25000" dirty="0"/>
              <a:t>2</a:t>
            </a:r>
            <a:r>
              <a:rPr lang="en-US" sz="2400" dirty="0"/>
              <a:t>:H</a:t>
            </a:r>
            <a:r>
              <a:rPr lang="en-US" sz="2400" baseline="-25000" dirty="0"/>
              <a:t>2</a:t>
            </a:r>
            <a:r>
              <a:rPr lang="en-US" sz="2400" dirty="0"/>
              <a:t>O, -1.5 Acm</a:t>
            </a:r>
            <a:r>
              <a:rPr lang="en-US" sz="2400" baseline="30000" dirty="0"/>
              <a:t>-</a:t>
            </a:r>
            <a:r>
              <a:rPr lang="en-US" sz="2400" dirty="0"/>
              <a:t>²)</a:t>
            </a:r>
          </a:p>
        </p:txBody>
      </p:sp>
      <p:sp>
        <p:nvSpPr>
          <p:cNvPr id="366" name="Textfeld 365">
            <a:extLst>
              <a:ext uri="{FF2B5EF4-FFF2-40B4-BE49-F238E27FC236}">
                <a16:creationId xmlns:a16="http://schemas.microsoft.com/office/drawing/2014/main" id="{8C41BBEC-F8A8-4C1E-816B-061AACA23A30}"/>
              </a:ext>
            </a:extLst>
          </p:cNvPr>
          <p:cNvSpPr txBox="1"/>
          <p:nvPr/>
        </p:nvSpPr>
        <p:spPr>
          <a:xfrm>
            <a:off x="1101992" y="27380704"/>
            <a:ext cx="59961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u="sng" dirty="0"/>
              <a:t>Conclusions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Very low area-specific resistance (ASR)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Stable ASR during durability test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OCV lower than </a:t>
            </a:r>
            <a:r>
              <a:rPr lang="en-US" sz="1800" dirty="0" err="1"/>
              <a:t>V</a:t>
            </a:r>
            <a:r>
              <a:rPr lang="en-US" sz="1800" baseline="-25000" dirty="0" err="1"/>
              <a:t>Nernst</a:t>
            </a:r>
            <a:r>
              <a:rPr lang="en-US" sz="1800" dirty="0"/>
              <a:t> indicates gas / electronic leakage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Faradaic efficiency yet unknown (assumed &lt; 100%)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Decreasing OCV indicates increasing leakage</a:t>
            </a:r>
          </a:p>
        </p:txBody>
      </p:sp>
      <p:sp>
        <p:nvSpPr>
          <p:cNvPr id="367" name="Textfeld 366">
            <a:extLst>
              <a:ext uri="{FF2B5EF4-FFF2-40B4-BE49-F238E27FC236}">
                <a16:creationId xmlns:a16="http://schemas.microsoft.com/office/drawing/2014/main" id="{D3628AAD-9D5C-4AE5-A458-62ACEFA070AE}"/>
              </a:ext>
            </a:extLst>
          </p:cNvPr>
          <p:cNvSpPr txBox="1"/>
          <p:nvPr/>
        </p:nvSpPr>
        <p:spPr>
          <a:xfrm>
            <a:off x="8037491" y="27380704"/>
            <a:ext cx="64108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u="sng" dirty="0"/>
              <a:t>Conclusions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High ASR (higher than </a:t>
            </a:r>
            <a:r>
              <a:rPr lang="en-US" sz="1800" dirty="0" err="1"/>
              <a:t>SoA</a:t>
            </a:r>
            <a:r>
              <a:rPr lang="en-US" sz="1800" dirty="0"/>
              <a:t> Ni-YSZ cells)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High degradation rate during stability test (esp. R</a:t>
            </a:r>
            <a:r>
              <a:rPr lang="en-US" sz="1800" baseline="-25000" dirty="0"/>
              <a:t>ohm</a:t>
            </a:r>
            <a:r>
              <a:rPr lang="en-US" sz="18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OCV = </a:t>
            </a:r>
            <a:r>
              <a:rPr lang="en-US" sz="1800" dirty="0" err="1"/>
              <a:t>V</a:t>
            </a:r>
            <a:r>
              <a:rPr lang="en-US" sz="1800" baseline="-25000" dirty="0" err="1"/>
              <a:t>Nernst</a:t>
            </a:r>
            <a:r>
              <a:rPr lang="en-US" sz="1800" dirty="0"/>
              <a:t> indicates no leakage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Faradaic efficiency yet unknown (assumed 100%)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Stable OCV during testing</a:t>
            </a:r>
          </a:p>
        </p:txBody>
      </p:sp>
      <p:sp>
        <p:nvSpPr>
          <p:cNvPr id="368" name="Textfeld 367">
            <a:extLst>
              <a:ext uri="{FF2B5EF4-FFF2-40B4-BE49-F238E27FC236}">
                <a16:creationId xmlns:a16="http://schemas.microsoft.com/office/drawing/2014/main" id="{82B7340C-046D-4536-BF6C-DFAC8BE4C93C}"/>
              </a:ext>
            </a:extLst>
          </p:cNvPr>
          <p:cNvSpPr txBox="1"/>
          <p:nvPr/>
        </p:nvSpPr>
        <p:spPr>
          <a:xfrm rot="16200000">
            <a:off x="11062543" y="25834071"/>
            <a:ext cx="845103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R [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Ω</a:t>
            </a:r>
            <a:r>
              <a:rPr lang="en-US" sz="1400" dirty="0"/>
              <a:t>cm²]</a:t>
            </a:r>
          </a:p>
        </p:txBody>
      </p:sp>
      <p:sp>
        <p:nvSpPr>
          <p:cNvPr id="369" name="Textfeld 368">
            <a:extLst>
              <a:ext uri="{FF2B5EF4-FFF2-40B4-BE49-F238E27FC236}">
                <a16:creationId xmlns:a16="http://schemas.microsoft.com/office/drawing/2014/main" id="{57B53796-967D-4D20-BEDB-C8B3465112ED}"/>
              </a:ext>
            </a:extLst>
          </p:cNvPr>
          <p:cNvSpPr txBox="1"/>
          <p:nvPr/>
        </p:nvSpPr>
        <p:spPr>
          <a:xfrm rot="16200000">
            <a:off x="3638750" y="25834071"/>
            <a:ext cx="98777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R [m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Ω</a:t>
            </a:r>
            <a:r>
              <a:rPr lang="en-US" sz="1400" dirty="0"/>
              <a:t>cm²]</a:t>
            </a:r>
          </a:p>
        </p:txBody>
      </p:sp>
      <p:sp>
        <p:nvSpPr>
          <p:cNvPr id="370" name="Textfeld 369">
            <a:extLst>
              <a:ext uri="{FF2B5EF4-FFF2-40B4-BE49-F238E27FC236}">
                <a16:creationId xmlns:a16="http://schemas.microsoft.com/office/drawing/2014/main" id="{3D119DE0-067F-4984-B5A4-7F5E4F01D122}"/>
              </a:ext>
            </a:extLst>
          </p:cNvPr>
          <p:cNvSpPr txBox="1"/>
          <p:nvPr/>
        </p:nvSpPr>
        <p:spPr>
          <a:xfrm rot="16200000">
            <a:off x="179964" y="25834071"/>
            <a:ext cx="128060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Cell voltage [V]</a:t>
            </a:r>
          </a:p>
        </p:txBody>
      </p:sp>
      <p:sp>
        <p:nvSpPr>
          <p:cNvPr id="324" name="Rechteck: abgerundete Ecken 323">
            <a:extLst>
              <a:ext uri="{FF2B5EF4-FFF2-40B4-BE49-F238E27FC236}">
                <a16:creationId xmlns:a16="http://schemas.microsoft.com/office/drawing/2014/main" id="{8EF7FD43-9823-4566-9F20-9B94E985E489}"/>
              </a:ext>
            </a:extLst>
          </p:cNvPr>
          <p:cNvSpPr/>
          <p:nvPr/>
        </p:nvSpPr>
        <p:spPr>
          <a:xfrm>
            <a:off x="666378" y="19301593"/>
            <a:ext cx="6780648" cy="10333810"/>
          </a:xfrm>
          <a:prstGeom prst="roundRect">
            <a:avLst>
              <a:gd name="adj" fmla="val 10236"/>
            </a:avLst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1" name="Textfeld 370">
            <a:extLst>
              <a:ext uri="{FF2B5EF4-FFF2-40B4-BE49-F238E27FC236}">
                <a16:creationId xmlns:a16="http://schemas.microsoft.com/office/drawing/2014/main" id="{0A880497-2A1B-4428-8FE1-3463A77FB8C3}"/>
              </a:ext>
            </a:extLst>
          </p:cNvPr>
          <p:cNvSpPr txBox="1"/>
          <p:nvPr/>
        </p:nvSpPr>
        <p:spPr>
          <a:xfrm rot="16200000">
            <a:off x="7434026" y="25834070"/>
            <a:ext cx="128060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Cell voltage [V]</a:t>
            </a:r>
          </a:p>
        </p:txBody>
      </p:sp>
      <p:sp>
        <p:nvSpPr>
          <p:cNvPr id="372" name="Textfeld 371">
            <a:extLst>
              <a:ext uri="{FF2B5EF4-FFF2-40B4-BE49-F238E27FC236}">
                <a16:creationId xmlns:a16="http://schemas.microsoft.com/office/drawing/2014/main" id="{7EE838F2-5EB1-42ED-8998-2893F81DD4E9}"/>
              </a:ext>
            </a:extLst>
          </p:cNvPr>
          <p:cNvSpPr txBox="1"/>
          <p:nvPr/>
        </p:nvSpPr>
        <p:spPr>
          <a:xfrm rot="16200000">
            <a:off x="10882189" y="25834071"/>
            <a:ext cx="579005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T [°C]</a:t>
            </a:r>
          </a:p>
        </p:txBody>
      </p:sp>
      <p:sp>
        <p:nvSpPr>
          <p:cNvPr id="373" name="Textfeld 372">
            <a:extLst>
              <a:ext uri="{FF2B5EF4-FFF2-40B4-BE49-F238E27FC236}">
                <a16:creationId xmlns:a16="http://schemas.microsoft.com/office/drawing/2014/main" id="{FEEA3F5E-8C7D-4F90-A1ED-B564D0700B5B}"/>
              </a:ext>
            </a:extLst>
          </p:cNvPr>
          <p:cNvSpPr txBox="1"/>
          <p:nvPr/>
        </p:nvSpPr>
        <p:spPr>
          <a:xfrm rot="16200000">
            <a:off x="14286633" y="25834071"/>
            <a:ext cx="579005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T [°C]</a:t>
            </a:r>
          </a:p>
        </p:txBody>
      </p:sp>
      <p:sp>
        <p:nvSpPr>
          <p:cNvPr id="374" name="Textfeld 373">
            <a:extLst>
              <a:ext uri="{FF2B5EF4-FFF2-40B4-BE49-F238E27FC236}">
                <a16:creationId xmlns:a16="http://schemas.microsoft.com/office/drawing/2014/main" id="{12C37C8B-84CE-472D-BAEB-58B60DC22383}"/>
              </a:ext>
            </a:extLst>
          </p:cNvPr>
          <p:cNvSpPr txBox="1"/>
          <p:nvPr/>
        </p:nvSpPr>
        <p:spPr>
          <a:xfrm>
            <a:off x="12615965" y="27164902"/>
            <a:ext cx="79060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Time [h]</a:t>
            </a:r>
          </a:p>
        </p:txBody>
      </p:sp>
      <p:sp>
        <p:nvSpPr>
          <p:cNvPr id="375" name="Textfeld 374">
            <a:extLst>
              <a:ext uri="{FF2B5EF4-FFF2-40B4-BE49-F238E27FC236}">
                <a16:creationId xmlns:a16="http://schemas.microsoft.com/office/drawing/2014/main" id="{9BF438A9-8723-4240-81BB-826B949DC832}"/>
              </a:ext>
            </a:extLst>
          </p:cNvPr>
          <p:cNvSpPr txBox="1"/>
          <p:nvPr/>
        </p:nvSpPr>
        <p:spPr>
          <a:xfrm>
            <a:off x="9187402" y="27164902"/>
            <a:ext cx="79060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Time [h]</a:t>
            </a:r>
          </a:p>
        </p:txBody>
      </p:sp>
      <p:sp>
        <p:nvSpPr>
          <p:cNvPr id="376" name="Textfeld 375">
            <a:extLst>
              <a:ext uri="{FF2B5EF4-FFF2-40B4-BE49-F238E27FC236}">
                <a16:creationId xmlns:a16="http://schemas.microsoft.com/office/drawing/2014/main" id="{52365F9F-B895-42E5-BD23-8B5AE7D1D713}"/>
              </a:ext>
            </a:extLst>
          </p:cNvPr>
          <p:cNvSpPr txBox="1"/>
          <p:nvPr/>
        </p:nvSpPr>
        <p:spPr>
          <a:xfrm>
            <a:off x="5385338" y="27164902"/>
            <a:ext cx="79060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Time [h]</a:t>
            </a:r>
          </a:p>
        </p:txBody>
      </p:sp>
      <p:sp>
        <p:nvSpPr>
          <p:cNvPr id="377" name="Textfeld 376">
            <a:extLst>
              <a:ext uri="{FF2B5EF4-FFF2-40B4-BE49-F238E27FC236}">
                <a16:creationId xmlns:a16="http://schemas.microsoft.com/office/drawing/2014/main" id="{D9F1488D-04AC-43E5-BB0C-25D14972536C}"/>
              </a:ext>
            </a:extLst>
          </p:cNvPr>
          <p:cNvSpPr txBox="1"/>
          <p:nvPr/>
        </p:nvSpPr>
        <p:spPr>
          <a:xfrm>
            <a:off x="1869593" y="27164902"/>
            <a:ext cx="79060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Time [h]</a:t>
            </a:r>
          </a:p>
        </p:txBody>
      </p:sp>
      <p:sp>
        <p:nvSpPr>
          <p:cNvPr id="326" name="Textfeld 325">
            <a:extLst>
              <a:ext uri="{FF2B5EF4-FFF2-40B4-BE49-F238E27FC236}">
                <a16:creationId xmlns:a16="http://schemas.microsoft.com/office/drawing/2014/main" id="{F16CE5E3-E108-497C-BF46-6B1C7E413151}"/>
              </a:ext>
            </a:extLst>
          </p:cNvPr>
          <p:cNvSpPr txBox="1"/>
          <p:nvPr/>
        </p:nvSpPr>
        <p:spPr>
          <a:xfrm>
            <a:off x="3136539" y="18994342"/>
            <a:ext cx="1603068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dirty="0"/>
              <a:t>PVD cells</a:t>
            </a:r>
          </a:p>
        </p:txBody>
      </p:sp>
      <p:sp>
        <p:nvSpPr>
          <p:cNvPr id="378" name="Rechteck: abgerundete Ecken 377">
            <a:extLst>
              <a:ext uri="{FF2B5EF4-FFF2-40B4-BE49-F238E27FC236}">
                <a16:creationId xmlns:a16="http://schemas.microsoft.com/office/drawing/2014/main" id="{A434E51F-F5A5-4C08-BDF7-1E4390618952}"/>
              </a:ext>
            </a:extLst>
          </p:cNvPr>
          <p:cNvSpPr/>
          <p:nvPr/>
        </p:nvSpPr>
        <p:spPr>
          <a:xfrm>
            <a:off x="15115648" y="19280702"/>
            <a:ext cx="7017906" cy="10333810"/>
          </a:xfrm>
          <a:prstGeom prst="roundRect">
            <a:avLst>
              <a:gd name="adj" fmla="val 10236"/>
            </a:avLst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9" name="Textfeld 378">
            <a:extLst>
              <a:ext uri="{FF2B5EF4-FFF2-40B4-BE49-F238E27FC236}">
                <a16:creationId xmlns:a16="http://schemas.microsoft.com/office/drawing/2014/main" id="{DD687E51-C06A-476F-92F5-7D4C2125B2E5}"/>
              </a:ext>
            </a:extLst>
          </p:cNvPr>
          <p:cNvSpPr txBox="1"/>
          <p:nvPr/>
        </p:nvSpPr>
        <p:spPr>
          <a:xfrm>
            <a:off x="17823067" y="18973451"/>
            <a:ext cx="1603068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dirty="0"/>
              <a:t>PVD cells</a:t>
            </a:r>
          </a:p>
        </p:txBody>
      </p:sp>
      <p:sp>
        <p:nvSpPr>
          <p:cNvPr id="380" name="Textfeld 379">
            <a:extLst>
              <a:ext uri="{FF2B5EF4-FFF2-40B4-BE49-F238E27FC236}">
                <a16:creationId xmlns:a16="http://schemas.microsoft.com/office/drawing/2014/main" id="{E3B53F1A-18F4-4D8F-963C-48E6C57D1BD9}"/>
              </a:ext>
            </a:extLst>
          </p:cNvPr>
          <p:cNvSpPr txBox="1"/>
          <p:nvPr/>
        </p:nvSpPr>
        <p:spPr>
          <a:xfrm>
            <a:off x="15419198" y="22693885"/>
            <a:ext cx="64108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Cracks found in the active area of the cell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No cracking next to the air electrode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Very little reoxidation indicates cracking during cooling</a:t>
            </a:r>
          </a:p>
        </p:txBody>
      </p:sp>
      <p:sp>
        <p:nvSpPr>
          <p:cNvPr id="381" name="Textfeld 380">
            <a:extLst>
              <a:ext uri="{FF2B5EF4-FFF2-40B4-BE49-F238E27FC236}">
                <a16:creationId xmlns:a16="http://schemas.microsoft.com/office/drawing/2014/main" id="{86B8A4FA-3BDA-4426-B0C6-BACA6DC70CD4}"/>
              </a:ext>
            </a:extLst>
          </p:cNvPr>
          <p:cNvSpPr txBox="1"/>
          <p:nvPr/>
        </p:nvSpPr>
        <p:spPr>
          <a:xfrm>
            <a:off x="15419198" y="23527334"/>
            <a:ext cx="32861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3D reconstruction by FIB-SEM shows no change in  microstructural parameters after 2000 hours of SOEC operation</a:t>
            </a:r>
          </a:p>
        </p:txBody>
      </p:sp>
      <p:sp>
        <p:nvSpPr>
          <p:cNvPr id="382" name="Rechteck: abgerundete Ecken 381">
            <a:extLst>
              <a:ext uri="{FF2B5EF4-FFF2-40B4-BE49-F238E27FC236}">
                <a16:creationId xmlns:a16="http://schemas.microsoft.com/office/drawing/2014/main" id="{AB42DA1E-2323-40B4-9CDB-B787B1B2583B}"/>
              </a:ext>
            </a:extLst>
          </p:cNvPr>
          <p:cNvSpPr/>
          <p:nvPr/>
        </p:nvSpPr>
        <p:spPr>
          <a:xfrm>
            <a:off x="22517835" y="19300792"/>
            <a:ext cx="7002165" cy="10333810"/>
          </a:xfrm>
          <a:prstGeom prst="roundRect">
            <a:avLst>
              <a:gd name="adj" fmla="val 10236"/>
            </a:avLst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Textfeld 382">
            <a:extLst>
              <a:ext uri="{FF2B5EF4-FFF2-40B4-BE49-F238E27FC236}">
                <a16:creationId xmlns:a16="http://schemas.microsoft.com/office/drawing/2014/main" id="{98531688-EF22-4ECA-8C50-61248204A8D3}"/>
              </a:ext>
            </a:extLst>
          </p:cNvPr>
          <p:cNvSpPr txBox="1"/>
          <p:nvPr/>
        </p:nvSpPr>
        <p:spPr>
          <a:xfrm>
            <a:off x="25392231" y="19014432"/>
            <a:ext cx="1326004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dirty="0"/>
              <a:t>SP cells</a:t>
            </a:r>
          </a:p>
        </p:txBody>
      </p:sp>
      <p:grpSp>
        <p:nvGrpSpPr>
          <p:cNvPr id="395" name="Gruppieren 394">
            <a:extLst>
              <a:ext uri="{FF2B5EF4-FFF2-40B4-BE49-F238E27FC236}">
                <a16:creationId xmlns:a16="http://schemas.microsoft.com/office/drawing/2014/main" id="{5F529560-0AAD-4AE8-9EEF-8DFB6DF96C31}"/>
              </a:ext>
            </a:extLst>
          </p:cNvPr>
          <p:cNvGrpSpPr>
            <a:grpSpLocks noChangeAspect="1"/>
          </p:cNvGrpSpPr>
          <p:nvPr/>
        </p:nvGrpSpPr>
        <p:grpSpPr>
          <a:xfrm>
            <a:off x="23931233" y="19839236"/>
            <a:ext cx="4248000" cy="2573138"/>
            <a:chOff x="23183066" y="19625067"/>
            <a:chExt cx="5617633" cy="3402765"/>
          </a:xfrm>
        </p:grpSpPr>
        <p:pic>
          <p:nvPicPr>
            <p:cNvPr id="387" name="Inhaltsplatzhalter 13">
              <a:extLst>
                <a:ext uri="{FF2B5EF4-FFF2-40B4-BE49-F238E27FC236}">
                  <a16:creationId xmlns:a16="http://schemas.microsoft.com/office/drawing/2014/main" id="{16D57A83-FACF-44BD-873B-814AE4D674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559" b="9677"/>
            <a:stretch/>
          </p:blipFill>
          <p:spPr>
            <a:xfrm>
              <a:off x="23183066" y="19625067"/>
              <a:ext cx="5617633" cy="3402765"/>
            </a:xfrm>
            <a:prstGeom prst="rect">
              <a:avLst/>
            </a:prstGeom>
          </p:spPr>
        </p:pic>
        <p:grpSp>
          <p:nvGrpSpPr>
            <p:cNvPr id="388" name="Gruppieren 387">
              <a:extLst>
                <a:ext uri="{FF2B5EF4-FFF2-40B4-BE49-F238E27FC236}">
                  <a16:creationId xmlns:a16="http://schemas.microsoft.com/office/drawing/2014/main" id="{20386A10-9B99-4A9C-8721-44A0243CA6E6}"/>
                </a:ext>
              </a:extLst>
            </p:cNvPr>
            <p:cNvGrpSpPr/>
            <p:nvPr/>
          </p:nvGrpSpPr>
          <p:grpSpPr>
            <a:xfrm>
              <a:off x="27669437" y="22484469"/>
              <a:ext cx="1034908" cy="488411"/>
              <a:chOff x="5089737" y="4329089"/>
              <a:chExt cx="1034908" cy="488411"/>
            </a:xfrm>
          </p:grpSpPr>
          <p:sp>
            <p:nvSpPr>
              <p:cNvPr id="389" name="Textfeld 388">
                <a:extLst>
                  <a:ext uri="{FF2B5EF4-FFF2-40B4-BE49-F238E27FC236}">
                    <a16:creationId xmlns:a16="http://schemas.microsoft.com/office/drawing/2014/main" id="{5098C804-A9DF-40A7-8558-1E473CE2F1F3}"/>
                  </a:ext>
                </a:extLst>
              </p:cNvPr>
              <p:cNvSpPr txBox="1"/>
              <p:nvPr/>
            </p:nvSpPr>
            <p:spPr bwMode="auto">
              <a:xfrm>
                <a:off x="5089737" y="4329089"/>
                <a:ext cx="1034908" cy="488411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1800" dirty="0"/>
                  <a:t>10 µm</a:t>
                </a:r>
              </a:p>
            </p:txBody>
          </p:sp>
          <p:cxnSp>
            <p:nvCxnSpPr>
              <p:cNvPr id="390" name="Gerader Verbinder 389">
                <a:extLst>
                  <a:ext uri="{FF2B5EF4-FFF2-40B4-BE49-F238E27FC236}">
                    <a16:creationId xmlns:a16="http://schemas.microsoft.com/office/drawing/2014/main" id="{426F78D3-D109-477D-9286-7BBBC0965E57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5306802" y="4753405"/>
                <a:ext cx="594000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96" name="Gruppieren 395">
            <a:extLst>
              <a:ext uri="{FF2B5EF4-FFF2-40B4-BE49-F238E27FC236}">
                <a16:creationId xmlns:a16="http://schemas.microsoft.com/office/drawing/2014/main" id="{1085BC12-6DC1-41E8-A5B7-6C35D5384AAC}"/>
              </a:ext>
            </a:extLst>
          </p:cNvPr>
          <p:cNvGrpSpPr>
            <a:grpSpLocks noChangeAspect="1"/>
          </p:cNvGrpSpPr>
          <p:nvPr/>
        </p:nvGrpSpPr>
        <p:grpSpPr>
          <a:xfrm>
            <a:off x="23931233" y="24306649"/>
            <a:ext cx="4248000" cy="2572237"/>
            <a:chOff x="23240972" y="25136952"/>
            <a:chExt cx="5617633" cy="3402765"/>
          </a:xfrm>
        </p:grpSpPr>
        <p:pic>
          <p:nvPicPr>
            <p:cNvPr id="391" name="Grafik 390">
              <a:extLst>
                <a:ext uri="{FF2B5EF4-FFF2-40B4-BE49-F238E27FC236}">
                  <a16:creationId xmlns:a16="http://schemas.microsoft.com/office/drawing/2014/main" id="{7DBA93A6-9020-4585-BC89-15D3B66A51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0" t="16864" r="31897" b="27743"/>
            <a:stretch/>
          </p:blipFill>
          <p:spPr>
            <a:xfrm>
              <a:off x="23240972" y="25136952"/>
              <a:ext cx="5617633" cy="3402765"/>
            </a:xfrm>
            <a:prstGeom prst="rect">
              <a:avLst/>
            </a:prstGeom>
          </p:spPr>
        </p:pic>
        <p:grpSp>
          <p:nvGrpSpPr>
            <p:cNvPr id="392" name="Gruppieren 391">
              <a:extLst>
                <a:ext uri="{FF2B5EF4-FFF2-40B4-BE49-F238E27FC236}">
                  <a16:creationId xmlns:a16="http://schemas.microsoft.com/office/drawing/2014/main" id="{143891E4-895B-43BE-9156-07990FFD568E}"/>
                </a:ext>
              </a:extLst>
            </p:cNvPr>
            <p:cNvGrpSpPr/>
            <p:nvPr/>
          </p:nvGrpSpPr>
          <p:grpSpPr>
            <a:xfrm>
              <a:off x="27747121" y="27982552"/>
              <a:ext cx="1034907" cy="488582"/>
              <a:chOff x="10828912" y="4316448"/>
              <a:chExt cx="1034907" cy="488582"/>
            </a:xfrm>
          </p:grpSpPr>
          <p:sp>
            <p:nvSpPr>
              <p:cNvPr id="393" name="Textfeld 392">
                <a:extLst>
                  <a:ext uri="{FF2B5EF4-FFF2-40B4-BE49-F238E27FC236}">
                    <a16:creationId xmlns:a16="http://schemas.microsoft.com/office/drawing/2014/main" id="{AE9CCB2C-F6FF-42AF-9C5B-AAB5D88CD174}"/>
                  </a:ext>
                </a:extLst>
              </p:cNvPr>
              <p:cNvSpPr txBox="1"/>
              <p:nvPr/>
            </p:nvSpPr>
            <p:spPr bwMode="auto">
              <a:xfrm>
                <a:off x="10828912" y="4316448"/>
                <a:ext cx="1034907" cy="488582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1800" dirty="0"/>
                  <a:t>10 µm</a:t>
                </a:r>
              </a:p>
            </p:txBody>
          </p:sp>
          <p:cxnSp>
            <p:nvCxnSpPr>
              <p:cNvPr id="394" name="Gerader Verbinder 393">
                <a:extLst>
                  <a:ext uri="{FF2B5EF4-FFF2-40B4-BE49-F238E27FC236}">
                    <a16:creationId xmlns:a16="http://schemas.microsoft.com/office/drawing/2014/main" id="{BFD804F2-A038-41AF-AF34-C23734467D41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1065059" y="4751809"/>
                <a:ext cx="576064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97" name="Textfeld 396">
            <a:extLst>
              <a:ext uri="{FF2B5EF4-FFF2-40B4-BE49-F238E27FC236}">
                <a16:creationId xmlns:a16="http://schemas.microsoft.com/office/drawing/2014/main" id="{69D3ED36-2A57-4537-A519-6896A6C39FF6}"/>
              </a:ext>
            </a:extLst>
          </p:cNvPr>
          <p:cNvSpPr txBox="1"/>
          <p:nvPr/>
        </p:nvSpPr>
        <p:spPr>
          <a:xfrm>
            <a:off x="22844843" y="22556390"/>
            <a:ext cx="64108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Cell after reduction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Agglomerates in GDC layers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High porosity at the YSZ-GDC interfaces after sintering (</a:t>
            </a:r>
            <a:r>
              <a:rPr lang="en-US" sz="1800" dirty="0">
                <a:sym typeface="Wingdings" panose="05000000000000000000" pitchFamily="2" charset="2"/>
              </a:rPr>
              <a:t> leads to high ohmic resistance due to low contact area</a:t>
            </a:r>
            <a:r>
              <a:rPr lang="en-US" sz="18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Dense YSZ and GDC layers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sp>
        <p:nvSpPr>
          <p:cNvPr id="398" name="Textfeld 397">
            <a:extLst>
              <a:ext uri="{FF2B5EF4-FFF2-40B4-BE49-F238E27FC236}">
                <a16:creationId xmlns:a16="http://schemas.microsoft.com/office/drawing/2014/main" id="{4E9F4765-8181-45AC-B945-326E77B13D2E}"/>
              </a:ext>
            </a:extLst>
          </p:cNvPr>
          <p:cNvSpPr txBox="1"/>
          <p:nvPr/>
        </p:nvSpPr>
        <p:spPr>
          <a:xfrm>
            <a:off x="22916851" y="26994752"/>
            <a:ext cx="641080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Cell after SOEC operation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Cracks at regular intervals through GDC layer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YSZ layer mechanically intact (</a:t>
            </a:r>
            <a:r>
              <a:rPr lang="en-US" sz="1800" dirty="0">
                <a:sym typeface="Wingdings" panose="05000000000000000000" pitchFamily="2" charset="2"/>
              </a:rPr>
              <a:t></a:t>
            </a:r>
            <a:r>
              <a:rPr lang="en-US" sz="1800" dirty="0"/>
              <a:t> stable OCV)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Strong delamination along YSZ-GDC co-sintered interface (</a:t>
            </a:r>
            <a:r>
              <a:rPr lang="en-US" sz="1800" dirty="0">
                <a:sym typeface="Wingdings" panose="05000000000000000000" pitchFamily="2" charset="2"/>
              </a:rPr>
              <a:t> increasing ohmic resistance</a:t>
            </a:r>
            <a:r>
              <a:rPr lang="en-US" sz="18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No indication of Ni depletion / migration despite high cell voltage</a:t>
            </a:r>
          </a:p>
        </p:txBody>
      </p:sp>
      <p:sp>
        <p:nvSpPr>
          <p:cNvPr id="409" name="Textfeld 408">
            <a:extLst>
              <a:ext uri="{FF2B5EF4-FFF2-40B4-BE49-F238E27FC236}">
                <a16:creationId xmlns:a16="http://schemas.microsoft.com/office/drawing/2014/main" id="{742A3A34-08BC-4D34-8936-3CE1C80668C7}"/>
              </a:ext>
            </a:extLst>
          </p:cNvPr>
          <p:cNvSpPr txBox="1"/>
          <p:nvPr/>
        </p:nvSpPr>
        <p:spPr>
          <a:xfrm>
            <a:off x="698072" y="31413844"/>
            <a:ext cx="14153883" cy="707886"/>
          </a:xfrm>
          <a:prstGeom prst="rect">
            <a:avLst/>
          </a:prstGeom>
          <a:solidFill>
            <a:srgbClr val="C6D9F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4000" b="1" dirty="0"/>
              <a:t>Generation of synthetic microstructures</a:t>
            </a:r>
          </a:p>
        </p:txBody>
      </p:sp>
      <p:sp>
        <p:nvSpPr>
          <p:cNvPr id="411" name="Textfeld 410">
            <a:extLst>
              <a:ext uri="{FF2B5EF4-FFF2-40B4-BE49-F238E27FC236}">
                <a16:creationId xmlns:a16="http://schemas.microsoft.com/office/drawing/2014/main" id="{5DCF4DC1-0AA6-4B6E-8C4C-8A189A590191}"/>
              </a:ext>
            </a:extLst>
          </p:cNvPr>
          <p:cNvSpPr txBox="1"/>
          <p:nvPr/>
        </p:nvSpPr>
        <p:spPr>
          <a:xfrm>
            <a:off x="15139988" y="31413844"/>
            <a:ext cx="14415780" cy="707886"/>
          </a:xfrm>
          <a:prstGeom prst="rect">
            <a:avLst/>
          </a:prstGeom>
          <a:solidFill>
            <a:srgbClr val="C6D9F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4000" b="1" dirty="0"/>
              <a:t>Prediction of electro-chemo-mechanical stress</a:t>
            </a:r>
          </a:p>
        </p:txBody>
      </p:sp>
      <p:sp>
        <p:nvSpPr>
          <p:cNvPr id="412" name="Textfeld 411">
            <a:extLst>
              <a:ext uri="{FF2B5EF4-FFF2-40B4-BE49-F238E27FC236}">
                <a16:creationId xmlns:a16="http://schemas.microsoft.com/office/drawing/2014/main" id="{0B8C2CEB-01F3-459F-A4A7-7E2C267DF188}"/>
              </a:ext>
            </a:extLst>
          </p:cNvPr>
          <p:cNvSpPr txBox="1"/>
          <p:nvPr/>
        </p:nvSpPr>
        <p:spPr>
          <a:xfrm>
            <a:off x="26318193" y="32319780"/>
            <a:ext cx="26068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Material properties</a:t>
            </a:r>
          </a:p>
        </p:txBody>
      </p:sp>
      <p:pic>
        <p:nvPicPr>
          <p:cNvPr id="422" name="Grafik 421">
            <a:extLst>
              <a:ext uri="{FF2B5EF4-FFF2-40B4-BE49-F238E27FC236}">
                <a16:creationId xmlns:a16="http://schemas.microsoft.com/office/drawing/2014/main" id="{37EB0EEC-C98C-4D38-BF85-9D0D69B447A1}"/>
              </a:ext>
            </a:extLst>
          </p:cNvPr>
          <p:cNvPicPr>
            <a:picLocks noChangeAspect="1"/>
          </p:cNvPicPr>
          <p:nvPr/>
        </p:nvPicPr>
        <p:blipFill rotWithShape="1"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7" b="33171"/>
          <a:stretch/>
        </p:blipFill>
        <p:spPr>
          <a:xfrm>
            <a:off x="15367171" y="32819175"/>
            <a:ext cx="5451390" cy="3522811"/>
          </a:xfrm>
          <a:prstGeom prst="rect">
            <a:avLst/>
          </a:prstGeom>
        </p:spPr>
      </p:pic>
      <p:sp>
        <p:nvSpPr>
          <p:cNvPr id="413" name="Textfeld 412">
            <a:extLst>
              <a:ext uri="{FF2B5EF4-FFF2-40B4-BE49-F238E27FC236}">
                <a16:creationId xmlns:a16="http://schemas.microsoft.com/office/drawing/2014/main" id="{84E8B5CB-976A-49AA-92E6-8EF6754B92BF}"/>
              </a:ext>
            </a:extLst>
          </p:cNvPr>
          <p:cNvSpPr txBox="1"/>
          <p:nvPr/>
        </p:nvSpPr>
        <p:spPr>
          <a:xfrm>
            <a:off x="16678860" y="32319780"/>
            <a:ext cx="27849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Electrochemical data</a:t>
            </a:r>
          </a:p>
        </p:txBody>
      </p:sp>
      <p:grpSp>
        <p:nvGrpSpPr>
          <p:cNvPr id="418" name="Gruppieren 417">
            <a:extLst>
              <a:ext uri="{FF2B5EF4-FFF2-40B4-BE49-F238E27FC236}">
                <a16:creationId xmlns:a16="http://schemas.microsoft.com/office/drawing/2014/main" id="{535713FF-5C7A-4214-B4F3-B641DBF0475F}"/>
              </a:ext>
            </a:extLst>
          </p:cNvPr>
          <p:cNvGrpSpPr/>
          <p:nvPr/>
        </p:nvGrpSpPr>
        <p:grpSpPr>
          <a:xfrm>
            <a:off x="20980644" y="32893607"/>
            <a:ext cx="4226255" cy="3169691"/>
            <a:chOff x="20694941" y="34801537"/>
            <a:chExt cx="4226255" cy="3169691"/>
          </a:xfrm>
        </p:grpSpPr>
        <p:pic>
          <p:nvPicPr>
            <p:cNvPr id="417" name="Grafik 416">
              <a:extLst>
                <a:ext uri="{FF2B5EF4-FFF2-40B4-BE49-F238E27FC236}">
                  <a16:creationId xmlns:a16="http://schemas.microsoft.com/office/drawing/2014/main" id="{2B337B35-4925-4450-8761-7337590FE7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94941" y="34801537"/>
              <a:ext cx="4226255" cy="3169691"/>
            </a:xfrm>
            <a:prstGeom prst="rect">
              <a:avLst/>
            </a:prstGeom>
          </p:spPr>
        </p:pic>
        <p:pic>
          <p:nvPicPr>
            <p:cNvPr id="415" name="Grafik 414">
              <a:extLst>
                <a:ext uri="{FF2B5EF4-FFF2-40B4-BE49-F238E27FC236}">
                  <a16:creationId xmlns:a16="http://schemas.microsoft.com/office/drawing/2014/main" id="{295906EF-AE7A-49D6-A2B9-59D225CF2C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/>
            <a:stretch>
              <a:fillRect/>
            </a:stretch>
          </p:blipFill>
          <p:spPr>
            <a:xfrm>
              <a:off x="23661834" y="34996214"/>
              <a:ext cx="1080000" cy="1080000"/>
            </a:xfrm>
            <a:prstGeom prst="rect">
              <a:avLst/>
            </a:prstGeom>
          </p:spPr>
        </p:pic>
      </p:grpSp>
      <p:sp>
        <p:nvSpPr>
          <p:cNvPr id="419" name="Textfeld 418">
            <a:extLst>
              <a:ext uri="{FF2B5EF4-FFF2-40B4-BE49-F238E27FC236}">
                <a16:creationId xmlns:a16="http://schemas.microsoft.com/office/drawing/2014/main" id="{879F7578-A9C0-4514-B941-9BABC6ACB091}"/>
              </a:ext>
            </a:extLst>
          </p:cNvPr>
          <p:cNvSpPr txBox="1"/>
          <p:nvPr/>
        </p:nvSpPr>
        <p:spPr>
          <a:xfrm>
            <a:off x="21252755" y="32319780"/>
            <a:ext cx="36030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Chemical expansion of GDC</a:t>
            </a:r>
          </a:p>
        </p:txBody>
      </p:sp>
      <p:pic>
        <p:nvPicPr>
          <p:cNvPr id="424" name="Picture 2">
            <a:extLst>
              <a:ext uri="{FF2B5EF4-FFF2-40B4-BE49-F238E27FC236}">
                <a16:creationId xmlns:a16="http://schemas.microsoft.com/office/drawing/2014/main" id="{1B0AA117-67F6-4D17-BD7A-319067519173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/>
        </p:blipFill>
        <p:spPr bwMode="auto">
          <a:xfrm>
            <a:off x="25558532" y="32835951"/>
            <a:ext cx="3997236" cy="3285002"/>
          </a:xfrm>
          <a:prstGeom prst="rect">
            <a:avLst/>
          </a:prstGeom>
        </p:spPr>
      </p:pic>
      <p:grpSp>
        <p:nvGrpSpPr>
          <p:cNvPr id="436" name="Gruppieren 435">
            <a:extLst>
              <a:ext uri="{FF2B5EF4-FFF2-40B4-BE49-F238E27FC236}">
                <a16:creationId xmlns:a16="http://schemas.microsoft.com/office/drawing/2014/main" id="{CF5FA0EA-B3D8-49EA-B0D8-3883F98665D2}"/>
              </a:ext>
            </a:extLst>
          </p:cNvPr>
          <p:cNvGrpSpPr/>
          <p:nvPr/>
        </p:nvGrpSpPr>
        <p:grpSpPr>
          <a:xfrm>
            <a:off x="15428019" y="36742086"/>
            <a:ext cx="5139768" cy="4195008"/>
            <a:chOff x="15359726" y="36048781"/>
            <a:chExt cx="5139768" cy="4195008"/>
          </a:xfrm>
        </p:grpSpPr>
        <p:pic>
          <p:nvPicPr>
            <p:cNvPr id="429" name="Grafik 428">
              <a:extLst>
                <a:ext uri="{FF2B5EF4-FFF2-40B4-BE49-F238E27FC236}">
                  <a16:creationId xmlns:a16="http://schemas.microsoft.com/office/drawing/2014/main" id="{09AD0809-8CD4-4C9F-A890-FE3F09AB4C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/>
            <a:stretch>
              <a:fillRect/>
            </a:stretch>
          </p:blipFill>
          <p:spPr>
            <a:xfrm>
              <a:off x="15376199" y="37031815"/>
              <a:ext cx="5123295" cy="3211974"/>
            </a:xfrm>
            <a:prstGeom prst="rect">
              <a:avLst/>
            </a:prstGeom>
          </p:spPr>
        </p:pic>
        <p:sp>
          <p:nvSpPr>
            <p:cNvPr id="430" name="Textfeld 429">
              <a:extLst>
                <a:ext uri="{FF2B5EF4-FFF2-40B4-BE49-F238E27FC236}">
                  <a16:creationId xmlns:a16="http://schemas.microsoft.com/office/drawing/2014/main" id="{BE8993E5-2499-4EC1-ABDC-0112075474FB}"/>
                </a:ext>
              </a:extLst>
            </p:cNvPr>
            <p:cNvSpPr txBox="1"/>
            <p:nvPr/>
          </p:nvSpPr>
          <p:spPr>
            <a:xfrm>
              <a:off x="16434799" y="36637276"/>
              <a:ext cx="25776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Distribution of pO</a:t>
              </a:r>
              <a:r>
                <a:rPr lang="en-US" sz="2400" baseline="-25000" dirty="0"/>
                <a:t>2</a:t>
              </a:r>
            </a:p>
          </p:txBody>
        </p:sp>
        <p:pic>
          <p:nvPicPr>
            <p:cNvPr id="432" name="Grafik 431">
              <a:extLst>
                <a:ext uri="{FF2B5EF4-FFF2-40B4-BE49-F238E27FC236}">
                  <a16:creationId xmlns:a16="http://schemas.microsoft.com/office/drawing/2014/main" id="{5909A7D2-1927-47F4-ABD0-C939EBBA04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/>
            <a:stretch>
              <a:fillRect/>
            </a:stretch>
          </p:blipFill>
          <p:spPr>
            <a:xfrm>
              <a:off x="15359726" y="36048781"/>
              <a:ext cx="1080000" cy="1080000"/>
            </a:xfrm>
            <a:prstGeom prst="rect">
              <a:avLst/>
            </a:prstGeom>
          </p:spPr>
        </p:pic>
      </p:grpSp>
      <p:pic>
        <p:nvPicPr>
          <p:cNvPr id="112" name="Picture 14">
            <a:extLst>
              <a:ext uri="{FF2B5EF4-FFF2-40B4-BE49-F238E27FC236}">
                <a16:creationId xmlns:a16="http://schemas.microsoft.com/office/drawing/2014/main" id="{739AC470-D9CC-4C09-B527-34EF2D4137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115651" y="31461489"/>
            <a:ext cx="2697666" cy="623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7" name="Textfeld 436">
            <a:extLst>
              <a:ext uri="{FF2B5EF4-FFF2-40B4-BE49-F238E27FC236}">
                <a16:creationId xmlns:a16="http://schemas.microsoft.com/office/drawing/2014/main" id="{F1E2813A-55D9-468B-8A11-51D45796D523}"/>
              </a:ext>
            </a:extLst>
          </p:cNvPr>
          <p:cNvSpPr txBox="1"/>
          <p:nvPr/>
        </p:nvSpPr>
        <p:spPr>
          <a:xfrm>
            <a:off x="24504415" y="39225078"/>
            <a:ext cx="53972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Stress prediction in synthetic microstructures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Acceleration compared to experiments: simple variation of microstructure – property relation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Requires accurate input parameters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Assumptions &amp; boundary conditions critical</a:t>
            </a:r>
          </a:p>
        </p:txBody>
      </p:sp>
      <p:grpSp>
        <p:nvGrpSpPr>
          <p:cNvPr id="441" name="Gruppieren 440">
            <a:extLst>
              <a:ext uri="{FF2B5EF4-FFF2-40B4-BE49-F238E27FC236}">
                <a16:creationId xmlns:a16="http://schemas.microsoft.com/office/drawing/2014/main" id="{E89236FC-9808-4D56-AE5B-13E96FF0A516}"/>
              </a:ext>
            </a:extLst>
          </p:cNvPr>
          <p:cNvGrpSpPr/>
          <p:nvPr/>
        </p:nvGrpSpPr>
        <p:grpSpPr>
          <a:xfrm>
            <a:off x="21040811" y="37080427"/>
            <a:ext cx="3460216" cy="3910011"/>
            <a:chOff x="21167938" y="36549522"/>
            <a:chExt cx="3460216" cy="3910011"/>
          </a:xfrm>
        </p:grpSpPr>
        <p:pic>
          <p:nvPicPr>
            <p:cNvPr id="435" name="Grafik 434">
              <a:extLst>
                <a:ext uri="{FF2B5EF4-FFF2-40B4-BE49-F238E27FC236}">
                  <a16:creationId xmlns:a16="http://schemas.microsoft.com/office/drawing/2014/main" id="{ABF36BBA-D222-442E-BABB-96141DF9CB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3"/>
            <a:stretch>
              <a:fillRect/>
            </a:stretch>
          </p:blipFill>
          <p:spPr>
            <a:xfrm>
              <a:off x="21167938" y="36642730"/>
              <a:ext cx="3460216" cy="3816803"/>
            </a:xfrm>
            <a:prstGeom prst="rect">
              <a:avLst/>
            </a:prstGeom>
          </p:spPr>
        </p:pic>
        <p:sp>
          <p:nvSpPr>
            <p:cNvPr id="438" name="Textfeld 437">
              <a:extLst>
                <a:ext uri="{FF2B5EF4-FFF2-40B4-BE49-F238E27FC236}">
                  <a16:creationId xmlns:a16="http://schemas.microsoft.com/office/drawing/2014/main" id="{7D05624E-5D41-444B-9DBC-7E62EBC3B8F1}"/>
                </a:ext>
              </a:extLst>
            </p:cNvPr>
            <p:cNvSpPr txBox="1"/>
            <p:nvPr/>
          </p:nvSpPr>
          <p:spPr>
            <a:xfrm>
              <a:off x="23480166" y="36549522"/>
              <a:ext cx="8731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/>
                <a:t>MPa</a:t>
              </a:r>
            </a:p>
          </p:txBody>
        </p:sp>
      </p:grpSp>
      <p:sp>
        <p:nvSpPr>
          <p:cNvPr id="442" name="Pfeil: nach rechts 441">
            <a:extLst>
              <a:ext uri="{FF2B5EF4-FFF2-40B4-BE49-F238E27FC236}">
                <a16:creationId xmlns:a16="http://schemas.microsoft.com/office/drawing/2014/main" id="{70C5A295-7F83-46D8-AC3E-C0DBB5BD57C7}"/>
              </a:ext>
            </a:extLst>
          </p:cNvPr>
          <p:cNvSpPr/>
          <p:nvPr/>
        </p:nvSpPr>
        <p:spPr>
          <a:xfrm rot="2819110">
            <a:off x="20128374" y="36322738"/>
            <a:ext cx="1185028" cy="6844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3" name="Pfeil: nach rechts 442">
            <a:extLst>
              <a:ext uri="{FF2B5EF4-FFF2-40B4-BE49-F238E27FC236}">
                <a16:creationId xmlns:a16="http://schemas.microsoft.com/office/drawing/2014/main" id="{957EE7B9-B8BF-4D44-A8BB-696F8F3AA389}"/>
              </a:ext>
            </a:extLst>
          </p:cNvPr>
          <p:cNvSpPr/>
          <p:nvPr/>
        </p:nvSpPr>
        <p:spPr>
          <a:xfrm rot="5400000">
            <a:off x="22226866" y="36288373"/>
            <a:ext cx="1185028" cy="6844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4" name="Pfeil: nach rechts 443">
            <a:extLst>
              <a:ext uri="{FF2B5EF4-FFF2-40B4-BE49-F238E27FC236}">
                <a16:creationId xmlns:a16="http://schemas.microsoft.com/office/drawing/2014/main" id="{8CE59279-38EE-4A77-A1A2-5628DEA7EE90}"/>
              </a:ext>
            </a:extLst>
          </p:cNvPr>
          <p:cNvSpPr/>
          <p:nvPr/>
        </p:nvSpPr>
        <p:spPr>
          <a:xfrm>
            <a:off x="20588052" y="38745621"/>
            <a:ext cx="672628" cy="6844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0" name="Grafik 439">
            <a:extLst>
              <a:ext uri="{FF2B5EF4-FFF2-40B4-BE49-F238E27FC236}">
                <a16:creationId xmlns:a16="http://schemas.microsoft.com/office/drawing/2014/main" id="{1BE03AC2-AA88-4A72-9ACF-2A7927C51F27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24214350" y="37390788"/>
            <a:ext cx="5903301" cy="1820533"/>
          </a:xfrm>
          <a:prstGeom prst="rect">
            <a:avLst/>
          </a:prstGeom>
        </p:spPr>
      </p:pic>
      <p:sp>
        <p:nvSpPr>
          <p:cNvPr id="451" name="Pfeil: nach rechts 450">
            <a:extLst>
              <a:ext uri="{FF2B5EF4-FFF2-40B4-BE49-F238E27FC236}">
                <a16:creationId xmlns:a16="http://schemas.microsoft.com/office/drawing/2014/main" id="{6E4117D9-EAE6-45B0-AE43-A8D253B49680}"/>
              </a:ext>
            </a:extLst>
          </p:cNvPr>
          <p:cNvSpPr/>
          <p:nvPr/>
        </p:nvSpPr>
        <p:spPr>
          <a:xfrm rot="8686610">
            <a:off x="24107759" y="36132361"/>
            <a:ext cx="1771731" cy="6844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5" name="Grafik 454">
            <a:extLst>
              <a:ext uri="{FF2B5EF4-FFF2-40B4-BE49-F238E27FC236}">
                <a16:creationId xmlns:a16="http://schemas.microsoft.com/office/drawing/2014/main" id="{8CDFD497-1ECA-4D63-926C-907B9E69F5A0}"/>
              </a:ext>
            </a:extLst>
          </p:cNvPr>
          <p:cNvPicPr>
            <a:picLocks noChangeAspect="1"/>
          </p:cNvPicPr>
          <p:nvPr/>
        </p:nvPicPr>
        <p:blipFill rotWithShape="1">
          <a:blip r:embed="rId45"/>
          <a:srcRect l="3176"/>
          <a:stretch/>
        </p:blipFill>
        <p:spPr>
          <a:xfrm>
            <a:off x="1204875" y="32205462"/>
            <a:ext cx="12825626" cy="4863313"/>
          </a:xfrm>
          <a:prstGeom prst="rect">
            <a:avLst/>
          </a:prstGeom>
        </p:spPr>
      </p:pic>
      <p:pic>
        <p:nvPicPr>
          <p:cNvPr id="408" name="Grafik 407">
            <a:extLst>
              <a:ext uri="{FF2B5EF4-FFF2-40B4-BE49-F238E27FC236}">
                <a16:creationId xmlns:a16="http://schemas.microsoft.com/office/drawing/2014/main" id="{00B500E5-FEFD-493E-BD9E-83D0BAA56383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2264893" y="35230475"/>
            <a:ext cx="1260000" cy="1260000"/>
          </a:xfrm>
          <a:prstGeom prst="rect">
            <a:avLst/>
          </a:prstGeom>
        </p:spPr>
      </p:pic>
      <p:grpSp>
        <p:nvGrpSpPr>
          <p:cNvPr id="464" name="Gruppieren 463">
            <a:extLst>
              <a:ext uri="{FF2B5EF4-FFF2-40B4-BE49-F238E27FC236}">
                <a16:creationId xmlns:a16="http://schemas.microsoft.com/office/drawing/2014/main" id="{70F56B25-B87C-420F-918B-D81817C73F7C}"/>
              </a:ext>
            </a:extLst>
          </p:cNvPr>
          <p:cNvGrpSpPr/>
          <p:nvPr/>
        </p:nvGrpSpPr>
        <p:grpSpPr>
          <a:xfrm>
            <a:off x="1101992" y="37333067"/>
            <a:ext cx="3340669" cy="3429574"/>
            <a:chOff x="1101992" y="36988969"/>
            <a:chExt cx="3340669" cy="3429574"/>
          </a:xfrm>
        </p:grpSpPr>
        <p:pic>
          <p:nvPicPr>
            <p:cNvPr id="406" name="Grafik 405">
              <a:extLst>
                <a:ext uri="{FF2B5EF4-FFF2-40B4-BE49-F238E27FC236}">
                  <a16:creationId xmlns:a16="http://schemas.microsoft.com/office/drawing/2014/main" id="{49D977AC-8AF4-4EE1-BBCE-9EEB536207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227" t="11663" r="23731" b="5934"/>
            <a:stretch/>
          </p:blipFill>
          <p:spPr>
            <a:xfrm>
              <a:off x="1101992" y="37499221"/>
              <a:ext cx="3340669" cy="2919322"/>
            </a:xfrm>
            <a:prstGeom prst="rect">
              <a:avLst/>
            </a:prstGeom>
          </p:spPr>
        </p:pic>
        <p:sp>
          <p:nvSpPr>
            <p:cNvPr id="458" name="Textfeld 457">
              <a:extLst>
                <a:ext uri="{FF2B5EF4-FFF2-40B4-BE49-F238E27FC236}">
                  <a16:creationId xmlns:a16="http://schemas.microsoft.com/office/drawing/2014/main" id="{B04E377E-0861-42F7-B9E0-E60BBF5ED708}"/>
                </a:ext>
              </a:extLst>
            </p:cNvPr>
            <p:cNvSpPr txBox="1"/>
            <p:nvPr/>
          </p:nvSpPr>
          <p:spPr>
            <a:xfrm>
              <a:off x="1377815" y="36988969"/>
              <a:ext cx="27890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/>
                <a:t>FIB-SEM 3D reconstruction</a:t>
              </a:r>
            </a:p>
          </p:txBody>
        </p:sp>
      </p:grpSp>
      <p:grpSp>
        <p:nvGrpSpPr>
          <p:cNvPr id="463" name="Gruppieren 462">
            <a:extLst>
              <a:ext uri="{FF2B5EF4-FFF2-40B4-BE49-F238E27FC236}">
                <a16:creationId xmlns:a16="http://schemas.microsoft.com/office/drawing/2014/main" id="{47080682-2C5A-4A66-B964-7F78AC2B99B6}"/>
              </a:ext>
            </a:extLst>
          </p:cNvPr>
          <p:cNvGrpSpPr/>
          <p:nvPr/>
        </p:nvGrpSpPr>
        <p:grpSpPr>
          <a:xfrm>
            <a:off x="5219750" y="37333067"/>
            <a:ext cx="2728274" cy="3493281"/>
            <a:chOff x="5130876" y="36988969"/>
            <a:chExt cx="2728274" cy="3493281"/>
          </a:xfrm>
        </p:grpSpPr>
        <p:pic>
          <p:nvPicPr>
            <p:cNvPr id="402" name="Grafik 401">
              <a:extLst>
                <a:ext uri="{FF2B5EF4-FFF2-40B4-BE49-F238E27FC236}">
                  <a16:creationId xmlns:a16="http://schemas.microsoft.com/office/drawing/2014/main" id="{0C242DB2-5950-4799-9EF2-4AA349C692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857" t="16400" r="31998"/>
            <a:stretch/>
          </p:blipFill>
          <p:spPr>
            <a:xfrm>
              <a:off x="5405399" y="37390483"/>
              <a:ext cx="2179229" cy="3091767"/>
            </a:xfrm>
            <a:prstGeom prst="rect">
              <a:avLst/>
            </a:prstGeom>
          </p:spPr>
        </p:pic>
        <p:sp>
          <p:nvSpPr>
            <p:cNvPr id="459" name="Textfeld 458">
              <a:extLst>
                <a:ext uri="{FF2B5EF4-FFF2-40B4-BE49-F238E27FC236}">
                  <a16:creationId xmlns:a16="http://schemas.microsoft.com/office/drawing/2014/main" id="{6E7A8F76-EC9C-4B98-AF4F-815EA9DC8D84}"/>
                </a:ext>
              </a:extLst>
            </p:cNvPr>
            <p:cNvSpPr txBox="1"/>
            <p:nvPr/>
          </p:nvSpPr>
          <p:spPr>
            <a:xfrm>
              <a:off x="5130876" y="36988969"/>
              <a:ext cx="27282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/>
                <a:t>Generated microstructure</a:t>
              </a:r>
            </a:p>
          </p:txBody>
        </p:sp>
      </p:grpSp>
      <p:grpSp>
        <p:nvGrpSpPr>
          <p:cNvPr id="462" name="Gruppieren 461">
            <a:extLst>
              <a:ext uri="{FF2B5EF4-FFF2-40B4-BE49-F238E27FC236}">
                <a16:creationId xmlns:a16="http://schemas.microsoft.com/office/drawing/2014/main" id="{60767A47-4026-4B4F-BF63-294B12AB9474}"/>
              </a:ext>
            </a:extLst>
          </p:cNvPr>
          <p:cNvGrpSpPr/>
          <p:nvPr/>
        </p:nvGrpSpPr>
        <p:grpSpPr>
          <a:xfrm>
            <a:off x="8725113" y="37333067"/>
            <a:ext cx="2416714" cy="3576860"/>
            <a:chOff x="8462451" y="36988969"/>
            <a:chExt cx="2416714" cy="3576860"/>
          </a:xfrm>
        </p:grpSpPr>
        <p:pic>
          <p:nvPicPr>
            <p:cNvPr id="400" name="Grafik 399">
              <a:extLst>
                <a:ext uri="{FF2B5EF4-FFF2-40B4-BE49-F238E27FC236}">
                  <a16:creationId xmlns:a16="http://schemas.microsoft.com/office/drawing/2014/main" id="{7CFA45E0-49FC-4070-B527-CB851ECDE1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798" t="14759" r="30729"/>
            <a:stretch/>
          </p:blipFill>
          <p:spPr>
            <a:xfrm>
              <a:off x="8469391" y="37318030"/>
              <a:ext cx="2402834" cy="3247799"/>
            </a:xfrm>
            <a:prstGeom prst="rect">
              <a:avLst/>
            </a:prstGeom>
          </p:spPr>
        </p:pic>
        <p:sp>
          <p:nvSpPr>
            <p:cNvPr id="460" name="Textfeld 459">
              <a:extLst>
                <a:ext uri="{FF2B5EF4-FFF2-40B4-BE49-F238E27FC236}">
                  <a16:creationId xmlns:a16="http://schemas.microsoft.com/office/drawing/2014/main" id="{BF7CF64E-AA6B-466F-9EA2-7402429EDB1D}"/>
                </a:ext>
              </a:extLst>
            </p:cNvPr>
            <p:cNvSpPr txBox="1"/>
            <p:nvPr/>
          </p:nvSpPr>
          <p:spPr>
            <a:xfrm>
              <a:off x="8462451" y="36988969"/>
              <a:ext cx="24167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/>
                <a:t>MPFM aging simulation</a:t>
              </a:r>
            </a:p>
          </p:txBody>
        </p:sp>
      </p:grpSp>
      <p:grpSp>
        <p:nvGrpSpPr>
          <p:cNvPr id="465" name="Gruppieren 464">
            <a:extLst>
              <a:ext uri="{FF2B5EF4-FFF2-40B4-BE49-F238E27FC236}">
                <a16:creationId xmlns:a16="http://schemas.microsoft.com/office/drawing/2014/main" id="{31168637-EDF6-4018-B2D8-85FBDA5FFDB2}"/>
              </a:ext>
            </a:extLst>
          </p:cNvPr>
          <p:cNvGrpSpPr/>
          <p:nvPr/>
        </p:nvGrpSpPr>
        <p:grpSpPr>
          <a:xfrm>
            <a:off x="11918917" y="37333066"/>
            <a:ext cx="2562922" cy="3729380"/>
            <a:chOff x="11918917" y="36988968"/>
            <a:chExt cx="2562922" cy="3729380"/>
          </a:xfrm>
        </p:grpSpPr>
        <p:pic>
          <p:nvPicPr>
            <p:cNvPr id="404" name="Grafik 403">
              <a:extLst>
                <a:ext uri="{FF2B5EF4-FFF2-40B4-BE49-F238E27FC236}">
                  <a16:creationId xmlns:a16="http://schemas.microsoft.com/office/drawing/2014/main" id="{3D9A64C3-F992-465B-BECD-E6C4EA4B34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380" t="5102" r="29746"/>
            <a:stretch/>
          </p:blipFill>
          <p:spPr>
            <a:xfrm>
              <a:off x="12019649" y="37390038"/>
              <a:ext cx="2361458" cy="3328310"/>
            </a:xfrm>
            <a:prstGeom prst="rect">
              <a:avLst/>
            </a:prstGeom>
          </p:spPr>
        </p:pic>
        <p:sp>
          <p:nvSpPr>
            <p:cNvPr id="461" name="Textfeld 460">
              <a:extLst>
                <a:ext uri="{FF2B5EF4-FFF2-40B4-BE49-F238E27FC236}">
                  <a16:creationId xmlns:a16="http://schemas.microsoft.com/office/drawing/2014/main" id="{2CEF0396-B2A0-4970-885D-3B16F970BF1F}"/>
                </a:ext>
              </a:extLst>
            </p:cNvPr>
            <p:cNvSpPr txBox="1"/>
            <p:nvPr/>
          </p:nvSpPr>
          <p:spPr>
            <a:xfrm>
              <a:off x="11918917" y="36988968"/>
              <a:ext cx="25629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/>
                <a:t>Microstructure variation</a:t>
              </a:r>
            </a:p>
          </p:txBody>
        </p:sp>
      </p:grpSp>
      <p:grpSp>
        <p:nvGrpSpPr>
          <p:cNvPr id="472" name="Gruppieren 471">
            <a:extLst>
              <a:ext uri="{FF2B5EF4-FFF2-40B4-BE49-F238E27FC236}">
                <a16:creationId xmlns:a16="http://schemas.microsoft.com/office/drawing/2014/main" id="{FBB799F7-04E5-4F26-B5BC-A62227759615}"/>
              </a:ext>
            </a:extLst>
          </p:cNvPr>
          <p:cNvGrpSpPr/>
          <p:nvPr/>
        </p:nvGrpSpPr>
        <p:grpSpPr>
          <a:xfrm>
            <a:off x="28064961" y="32795202"/>
            <a:ext cx="1490807" cy="767853"/>
            <a:chOff x="29503028" y="33669857"/>
            <a:chExt cx="1262695" cy="767853"/>
          </a:xfrm>
        </p:grpSpPr>
        <p:sp>
          <p:nvSpPr>
            <p:cNvPr id="425" name="Rechteck 424">
              <a:extLst>
                <a:ext uri="{FF2B5EF4-FFF2-40B4-BE49-F238E27FC236}">
                  <a16:creationId xmlns:a16="http://schemas.microsoft.com/office/drawing/2014/main" id="{C85D1AE3-0B19-4DAA-B02C-03500684AA70}"/>
                </a:ext>
              </a:extLst>
            </p:cNvPr>
            <p:cNvSpPr/>
            <p:nvPr/>
          </p:nvSpPr>
          <p:spPr>
            <a:xfrm>
              <a:off x="29503028" y="33721754"/>
              <a:ext cx="1262695" cy="676491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6" name="Rechteck 425">
              <a:extLst>
                <a:ext uri="{FF2B5EF4-FFF2-40B4-BE49-F238E27FC236}">
                  <a16:creationId xmlns:a16="http://schemas.microsoft.com/office/drawing/2014/main" id="{19D2B1C7-39D1-4F53-80B9-2CAD05A415BC}"/>
                </a:ext>
              </a:extLst>
            </p:cNvPr>
            <p:cNvSpPr/>
            <p:nvPr/>
          </p:nvSpPr>
          <p:spPr>
            <a:xfrm>
              <a:off x="29661510" y="33772356"/>
              <a:ext cx="72000" cy="720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Rechteck 426">
              <a:extLst>
                <a:ext uri="{FF2B5EF4-FFF2-40B4-BE49-F238E27FC236}">
                  <a16:creationId xmlns:a16="http://schemas.microsoft.com/office/drawing/2014/main" id="{92DFEE22-E43E-45CC-AF1F-0223C0F59A91}"/>
                </a:ext>
              </a:extLst>
            </p:cNvPr>
            <p:cNvSpPr/>
            <p:nvPr/>
          </p:nvSpPr>
          <p:spPr>
            <a:xfrm>
              <a:off x="29661510" y="33953142"/>
              <a:ext cx="72000" cy="720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6" name="Rechteck 465">
              <a:extLst>
                <a:ext uri="{FF2B5EF4-FFF2-40B4-BE49-F238E27FC236}">
                  <a16:creationId xmlns:a16="http://schemas.microsoft.com/office/drawing/2014/main" id="{47A9DF4C-0C2B-42E5-9226-2B24C1AE0041}"/>
                </a:ext>
              </a:extLst>
            </p:cNvPr>
            <p:cNvSpPr/>
            <p:nvPr/>
          </p:nvSpPr>
          <p:spPr>
            <a:xfrm>
              <a:off x="29661510" y="34108176"/>
              <a:ext cx="72000" cy="72000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7" name="Rechteck 466">
              <a:extLst>
                <a:ext uri="{FF2B5EF4-FFF2-40B4-BE49-F238E27FC236}">
                  <a16:creationId xmlns:a16="http://schemas.microsoft.com/office/drawing/2014/main" id="{1B053CFA-F2E6-424E-BD92-C56E8521632A}"/>
                </a:ext>
              </a:extLst>
            </p:cNvPr>
            <p:cNvSpPr/>
            <p:nvPr/>
          </p:nvSpPr>
          <p:spPr>
            <a:xfrm>
              <a:off x="29661510" y="34263210"/>
              <a:ext cx="72000" cy="720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8" name="Textfeld 467">
              <a:extLst>
                <a:ext uri="{FF2B5EF4-FFF2-40B4-BE49-F238E27FC236}">
                  <a16:creationId xmlns:a16="http://schemas.microsoft.com/office/drawing/2014/main" id="{3543F090-15F5-4FC9-9212-899659B04511}"/>
                </a:ext>
              </a:extLst>
            </p:cNvPr>
            <p:cNvSpPr txBox="1"/>
            <p:nvPr/>
          </p:nvSpPr>
          <p:spPr>
            <a:xfrm>
              <a:off x="29733510" y="33669857"/>
              <a:ext cx="6937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GDC, air</a:t>
              </a:r>
            </a:p>
          </p:txBody>
        </p:sp>
        <p:sp>
          <p:nvSpPr>
            <p:cNvPr id="469" name="Textfeld 468">
              <a:extLst>
                <a:ext uri="{FF2B5EF4-FFF2-40B4-BE49-F238E27FC236}">
                  <a16:creationId xmlns:a16="http://schemas.microsoft.com/office/drawing/2014/main" id="{A411A276-9D61-490B-8D04-ABAB8B3E4820}"/>
                </a:ext>
              </a:extLst>
            </p:cNvPr>
            <p:cNvSpPr txBox="1"/>
            <p:nvPr/>
          </p:nvSpPr>
          <p:spPr>
            <a:xfrm>
              <a:off x="29717998" y="33850643"/>
              <a:ext cx="9037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GDC, 4% H</a:t>
              </a:r>
              <a:r>
                <a:rPr lang="en-US" sz="1200" baseline="-25000" dirty="0"/>
                <a:t>2</a:t>
              </a:r>
            </a:p>
          </p:txBody>
        </p:sp>
        <p:sp>
          <p:nvSpPr>
            <p:cNvPr id="470" name="Textfeld 469">
              <a:extLst>
                <a:ext uri="{FF2B5EF4-FFF2-40B4-BE49-F238E27FC236}">
                  <a16:creationId xmlns:a16="http://schemas.microsoft.com/office/drawing/2014/main" id="{D1D8C264-9B73-4075-99C9-BD4AB6884D2C}"/>
                </a:ext>
              </a:extLst>
            </p:cNvPr>
            <p:cNvSpPr txBox="1"/>
            <p:nvPr/>
          </p:nvSpPr>
          <p:spPr>
            <a:xfrm>
              <a:off x="29714424" y="34160711"/>
              <a:ext cx="84702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YSZ, 4% H</a:t>
              </a:r>
              <a:r>
                <a:rPr lang="en-US" sz="1200" baseline="-25000" dirty="0"/>
                <a:t>2</a:t>
              </a:r>
            </a:p>
          </p:txBody>
        </p:sp>
        <p:sp>
          <p:nvSpPr>
            <p:cNvPr id="471" name="Textfeld 470">
              <a:extLst>
                <a:ext uri="{FF2B5EF4-FFF2-40B4-BE49-F238E27FC236}">
                  <a16:creationId xmlns:a16="http://schemas.microsoft.com/office/drawing/2014/main" id="{40920BB3-1EAA-4E1E-9362-5CB2FB81C850}"/>
                </a:ext>
              </a:extLst>
            </p:cNvPr>
            <p:cNvSpPr txBox="1"/>
            <p:nvPr/>
          </p:nvSpPr>
          <p:spPr>
            <a:xfrm>
              <a:off x="29712032" y="34005677"/>
              <a:ext cx="6370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YSZ, air</a:t>
              </a:r>
            </a:p>
          </p:txBody>
        </p:sp>
      </p:grpSp>
      <p:sp>
        <p:nvSpPr>
          <p:cNvPr id="477" name="Textfeld 476">
            <a:extLst>
              <a:ext uri="{FF2B5EF4-FFF2-40B4-BE49-F238E27FC236}">
                <a16:creationId xmlns:a16="http://schemas.microsoft.com/office/drawing/2014/main" id="{58C603C7-B519-44EB-BABF-4797F551456D}"/>
              </a:ext>
            </a:extLst>
          </p:cNvPr>
          <p:cNvSpPr txBox="1"/>
          <p:nvPr/>
        </p:nvSpPr>
        <p:spPr>
          <a:xfrm>
            <a:off x="21201985" y="10017706"/>
            <a:ext cx="596638" cy="369332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800" dirty="0"/>
              <a:t>GDC</a:t>
            </a:r>
          </a:p>
        </p:txBody>
      </p:sp>
      <p:sp>
        <p:nvSpPr>
          <p:cNvPr id="478" name="Textfeld 477">
            <a:extLst>
              <a:ext uri="{FF2B5EF4-FFF2-40B4-BE49-F238E27FC236}">
                <a16:creationId xmlns:a16="http://schemas.microsoft.com/office/drawing/2014/main" id="{44DB259B-2262-4002-8301-CADB9BA2538E}"/>
              </a:ext>
            </a:extLst>
          </p:cNvPr>
          <p:cNvSpPr txBox="1"/>
          <p:nvPr/>
        </p:nvSpPr>
        <p:spPr>
          <a:xfrm>
            <a:off x="21201985" y="8758449"/>
            <a:ext cx="596638" cy="369332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800" dirty="0"/>
              <a:t>GDC</a:t>
            </a:r>
          </a:p>
        </p:txBody>
      </p:sp>
      <p:sp>
        <p:nvSpPr>
          <p:cNvPr id="479" name="Textfeld 478">
            <a:extLst>
              <a:ext uri="{FF2B5EF4-FFF2-40B4-BE49-F238E27FC236}">
                <a16:creationId xmlns:a16="http://schemas.microsoft.com/office/drawing/2014/main" id="{C967E5DF-4C0C-4A81-A43E-726929D1C66C}"/>
              </a:ext>
            </a:extLst>
          </p:cNvPr>
          <p:cNvSpPr txBox="1"/>
          <p:nvPr/>
        </p:nvSpPr>
        <p:spPr>
          <a:xfrm>
            <a:off x="21246228" y="9388078"/>
            <a:ext cx="508152" cy="369332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800" dirty="0"/>
              <a:t>YSZ</a:t>
            </a:r>
          </a:p>
        </p:txBody>
      </p:sp>
      <p:sp>
        <p:nvSpPr>
          <p:cNvPr id="330" name="Textfeld 329">
            <a:extLst>
              <a:ext uri="{FF2B5EF4-FFF2-40B4-BE49-F238E27FC236}">
                <a16:creationId xmlns:a16="http://schemas.microsoft.com/office/drawing/2014/main" id="{8C919850-0F3E-4D0D-8F0E-82D3FA0AADB9}"/>
              </a:ext>
            </a:extLst>
          </p:cNvPr>
          <p:cNvSpPr txBox="1"/>
          <p:nvPr/>
        </p:nvSpPr>
        <p:spPr>
          <a:xfrm>
            <a:off x="5432169" y="19964102"/>
            <a:ext cx="18902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800 °C</a:t>
            </a:r>
          </a:p>
          <a:p>
            <a:r>
              <a:rPr lang="en-US" sz="1800" dirty="0"/>
              <a:t>Air / 50:50 H</a:t>
            </a:r>
            <a:r>
              <a:rPr lang="en-US" sz="1800" baseline="-25000" dirty="0"/>
              <a:t>2</a:t>
            </a:r>
            <a:r>
              <a:rPr lang="en-US" sz="1800" dirty="0"/>
              <a:t>:H</a:t>
            </a:r>
            <a:r>
              <a:rPr lang="en-US" sz="1800" baseline="-25000" dirty="0"/>
              <a:t>2</a:t>
            </a:r>
            <a:r>
              <a:rPr lang="en-US" sz="1800" dirty="0"/>
              <a:t>O</a:t>
            </a:r>
          </a:p>
        </p:txBody>
      </p:sp>
      <p:grpSp>
        <p:nvGrpSpPr>
          <p:cNvPr id="119" name="Gruppieren 118">
            <a:extLst>
              <a:ext uri="{FF2B5EF4-FFF2-40B4-BE49-F238E27FC236}">
                <a16:creationId xmlns:a16="http://schemas.microsoft.com/office/drawing/2014/main" id="{9EC53A1C-7A22-4784-94EF-CB071892730A}"/>
              </a:ext>
            </a:extLst>
          </p:cNvPr>
          <p:cNvGrpSpPr/>
          <p:nvPr/>
        </p:nvGrpSpPr>
        <p:grpSpPr>
          <a:xfrm>
            <a:off x="1019986" y="20265331"/>
            <a:ext cx="2527135" cy="517159"/>
            <a:chOff x="20793542" y="22533298"/>
            <a:chExt cx="2527135" cy="517159"/>
          </a:xfrm>
        </p:grpSpPr>
        <p:sp>
          <p:nvSpPr>
            <p:cNvPr id="120" name="Arrow: Right 17">
              <a:extLst>
                <a:ext uri="{FF2B5EF4-FFF2-40B4-BE49-F238E27FC236}">
                  <a16:creationId xmlns:a16="http://schemas.microsoft.com/office/drawing/2014/main" id="{6AA9CC8D-C25A-4C8D-8C3A-41A7CDB78420}"/>
                </a:ext>
              </a:extLst>
            </p:cNvPr>
            <p:cNvSpPr/>
            <p:nvPr/>
          </p:nvSpPr>
          <p:spPr>
            <a:xfrm>
              <a:off x="20969117" y="22852984"/>
              <a:ext cx="2175986" cy="197473"/>
            </a:xfrm>
            <a:prstGeom prst="rightArrow">
              <a:avLst/>
            </a:prstGeom>
            <a:gradFill>
              <a:gsLst>
                <a:gs pos="0">
                  <a:srgbClr val="7AE0FF"/>
                </a:gs>
                <a:gs pos="100000">
                  <a:srgbClr val="F600FF"/>
                </a:gs>
              </a:gsLst>
              <a:lin ang="0" scaled="1"/>
            </a:gra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21" name="Rechteck 13">
              <a:extLst>
                <a:ext uri="{FF2B5EF4-FFF2-40B4-BE49-F238E27FC236}">
                  <a16:creationId xmlns:a16="http://schemas.microsoft.com/office/drawing/2014/main" id="{9657E947-1854-45E3-9F7D-D50E8B0FF17B}"/>
                </a:ext>
              </a:extLst>
            </p:cNvPr>
            <p:cNvSpPr/>
            <p:nvPr/>
          </p:nvSpPr>
          <p:spPr>
            <a:xfrm>
              <a:off x="20793542" y="22533298"/>
              <a:ext cx="252713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de-DE" sz="1800" i="1" dirty="0"/>
                <a:t>80%         pH</a:t>
              </a:r>
              <a:r>
                <a:rPr lang="de-DE" sz="1800" i="1" baseline="-25000" dirty="0"/>
                <a:t>2</a:t>
              </a:r>
              <a:r>
                <a:rPr lang="de-DE" sz="1800" i="1" dirty="0"/>
                <a:t>O         5%</a:t>
              </a:r>
            </a:p>
          </p:txBody>
        </p:sp>
      </p:grpSp>
      <p:grpSp>
        <p:nvGrpSpPr>
          <p:cNvPr id="348" name="Gruppieren 347">
            <a:extLst>
              <a:ext uri="{FF2B5EF4-FFF2-40B4-BE49-F238E27FC236}">
                <a16:creationId xmlns:a16="http://schemas.microsoft.com/office/drawing/2014/main" id="{D8EEE693-4DA2-49A9-8D3D-D39163BBEE94}"/>
              </a:ext>
            </a:extLst>
          </p:cNvPr>
          <p:cNvGrpSpPr/>
          <p:nvPr/>
        </p:nvGrpSpPr>
        <p:grpSpPr>
          <a:xfrm>
            <a:off x="1019986" y="22399493"/>
            <a:ext cx="2541216" cy="502434"/>
            <a:chOff x="1019986" y="22233735"/>
            <a:chExt cx="2541216" cy="502434"/>
          </a:xfrm>
        </p:grpSpPr>
        <p:sp>
          <p:nvSpPr>
            <p:cNvPr id="340" name="Rechteck 13">
              <a:extLst>
                <a:ext uri="{FF2B5EF4-FFF2-40B4-BE49-F238E27FC236}">
                  <a16:creationId xmlns:a16="http://schemas.microsoft.com/office/drawing/2014/main" id="{2C477EB2-D3BF-412B-B32F-F356EBC9ED15}"/>
                </a:ext>
              </a:extLst>
            </p:cNvPr>
            <p:cNvSpPr/>
            <p:nvPr/>
          </p:nvSpPr>
          <p:spPr>
            <a:xfrm>
              <a:off x="1019986" y="22233735"/>
              <a:ext cx="254121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de-DE" sz="1800" i="1" dirty="0"/>
                <a:t>initial      Time       350 h</a:t>
              </a:r>
            </a:p>
          </p:txBody>
        </p:sp>
        <p:sp>
          <p:nvSpPr>
            <p:cNvPr id="347" name="Arrow: Right 17">
              <a:extLst>
                <a:ext uri="{FF2B5EF4-FFF2-40B4-BE49-F238E27FC236}">
                  <a16:creationId xmlns:a16="http://schemas.microsoft.com/office/drawing/2014/main" id="{6ED2087C-5F78-4372-8F90-006A9AA924FB}"/>
                </a:ext>
              </a:extLst>
            </p:cNvPr>
            <p:cNvSpPr/>
            <p:nvPr/>
          </p:nvSpPr>
          <p:spPr>
            <a:xfrm>
              <a:off x="1240401" y="22538696"/>
              <a:ext cx="2175986" cy="197473"/>
            </a:xfrm>
            <a:prstGeom prst="rightArrow">
              <a:avLst/>
            </a:prstGeom>
            <a:gradFill>
              <a:gsLst>
                <a:gs pos="0">
                  <a:srgbClr val="7AE0FF"/>
                </a:gs>
                <a:gs pos="100000">
                  <a:srgbClr val="F600FF"/>
                </a:gs>
              </a:gsLst>
              <a:lin ang="0" scaled="1"/>
            </a:gra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6" name="Textfeld 5">
            <a:extLst>
              <a:ext uri="{FF2B5EF4-FFF2-40B4-BE49-F238E27FC236}">
                <a16:creationId xmlns:a16="http://schemas.microsoft.com/office/drawing/2014/main" id="{3DC28916-B6D6-42A4-AD02-5E5FC1E1FF05}"/>
              </a:ext>
            </a:extLst>
          </p:cNvPr>
          <p:cNvSpPr txBox="1"/>
          <p:nvPr/>
        </p:nvSpPr>
        <p:spPr>
          <a:xfrm>
            <a:off x="974156" y="40909927"/>
            <a:ext cx="3308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MPFM: Multiphase-field method</a:t>
            </a:r>
          </a:p>
        </p:txBody>
      </p:sp>
    </p:spTree>
    <p:extLst>
      <p:ext uri="{BB962C8B-B14F-4D97-AF65-F5344CB8AC3E}">
        <p14:creationId xmlns:p14="http://schemas.microsoft.com/office/powerpoint/2010/main" val="3529239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85" grpId="0" animBg="1"/>
      <p:bldP spid="86" grpId="0"/>
      <p:bldP spid="98" grpId="0" animBg="1"/>
      <p:bldP spid="99" grpId="0" animBg="1"/>
      <p:bldP spid="107" grpId="0"/>
      <p:bldP spid="108" grpId="0"/>
    </p:bld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818</Words>
  <Application>Microsoft Office PowerPoint</Application>
  <PresentationFormat>Benutzerdefiniert</PresentationFormat>
  <Paragraphs>237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Cambria Math</vt:lpstr>
      <vt:lpstr>Times New Roman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Reisen, Clarissa</dc:creator>
  <cp:lastModifiedBy>Lenser, Christian</cp:lastModifiedBy>
  <cp:revision>58</cp:revision>
  <dcterms:created xsi:type="dcterms:W3CDTF">2017-11-16T08:14:45Z</dcterms:created>
  <dcterms:modified xsi:type="dcterms:W3CDTF">2026-06-15T07:47:21Z</dcterms:modified>
</cp:coreProperties>
</file>