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
  </p:notesMasterIdLst>
  <p:sldIdLst>
    <p:sldId id="256" r:id="rId2"/>
  </p:sldIdLst>
  <p:sldSz cx="30279975" cy="42808525"/>
  <p:notesSz cx="7099300" cy="10234613"/>
  <p:defaultTextStyle>
    <a:defPPr>
      <a:defRPr lang="de-DE"/>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F9C"/>
    <a:srgbClr val="005B82"/>
    <a:srgbClr val="B5E61D"/>
    <a:srgbClr val="00A2E8"/>
    <a:srgbClr val="C3C3C3"/>
    <a:srgbClr val="7F7F7F"/>
    <a:srgbClr val="515151"/>
    <a:srgbClr val="6666FF"/>
    <a:srgbClr val="6600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0" autoAdjust="0"/>
    <p:restoredTop sz="98005" autoAdjust="0"/>
  </p:normalViewPr>
  <p:slideViewPr>
    <p:cSldViewPr snapToGrid="0">
      <p:cViewPr>
        <p:scale>
          <a:sx n="33" d="100"/>
          <a:sy n="33" d="100"/>
        </p:scale>
        <p:origin x="-462" y="-72"/>
      </p:cViewPr>
      <p:guideLst>
        <p:guide orient="horz" pos="13483"/>
        <p:guide pos="95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2"/>
            <a:ext cx="3077318" cy="51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2" rIns="94745" bIns="47372" numCol="1" anchor="t" anchorCtr="0" compatLnSpc="1">
            <a:prstTxWarp prst="textNoShape">
              <a:avLst/>
            </a:prstTxWarp>
          </a:bodyPr>
          <a:lstStyle>
            <a:lvl1pPr defTabSz="947369">
              <a:defRPr sz="1200" smtClean="0"/>
            </a:lvl1pPr>
          </a:lstStyle>
          <a:p>
            <a:pPr>
              <a:defRPr/>
            </a:pPr>
            <a:endParaRPr lang="de-DE"/>
          </a:p>
        </p:txBody>
      </p:sp>
      <p:sp>
        <p:nvSpPr>
          <p:cNvPr id="107523" name="Rectangle 3"/>
          <p:cNvSpPr>
            <a:spLocks noGrp="1" noChangeArrowheads="1"/>
          </p:cNvSpPr>
          <p:nvPr>
            <p:ph type="dt" idx="1"/>
          </p:nvPr>
        </p:nvSpPr>
        <p:spPr bwMode="auto">
          <a:xfrm>
            <a:off x="4020393" y="2"/>
            <a:ext cx="3077318" cy="51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2" rIns="94745" bIns="47372" numCol="1" anchor="t" anchorCtr="0" compatLnSpc="1">
            <a:prstTxWarp prst="textNoShape">
              <a:avLst/>
            </a:prstTxWarp>
          </a:bodyPr>
          <a:lstStyle>
            <a:lvl1pPr algn="r" defTabSz="947369">
              <a:defRPr sz="1200" smtClean="0"/>
            </a:lvl1pPr>
          </a:lstStyle>
          <a:p>
            <a:pPr>
              <a:defRPr/>
            </a:pPr>
            <a:endParaRPr lang="de-DE"/>
          </a:p>
        </p:txBody>
      </p:sp>
      <p:sp>
        <p:nvSpPr>
          <p:cNvPr id="2052" name="Rectangle 4"/>
          <p:cNvSpPr>
            <a:spLocks noGrp="1" noRot="1" noChangeAspect="1" noChangeArrowheads="1" noTextEdit="1"/>
          </p:cNvSpPr>
          <p:nvPr>
            <p:ph type="sldImg" idx="2"/>
          </p:nvPr>
        </p:nvSpPr>
        <p:spPr bwMode="auto">
          <a:xfrm>
            <a:off x="2193925" y="768350"/>
            <a:ext cx="2713038"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709295" y="4862197"/>
            <a:ext cx="5680712" cy="460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2" rIns="94745" bIns="4737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7526" name="Rectangle 6"/>
          <p:cNvSpPr>
            <a:spLocks noGrp="1" noChangeArrowheads="1"/>
          </p:cNvSpPr>
          <p:nvPr>
            <p:ph type="ftr" sz="quarter" idx="4"/>
          </p:nvPr>
        </p:nvSpPr>
        <p:spPr bwMode="auto">
          <a:xfrm>
            <a:off x="1" y="9721215"/>
            <a:ext cx="3077318" cy="51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2" rIns="94745" bIns="47372" numCol="1" anchor="b" anchorCtr="0" compatLnSpc="1">
            <a:prstTxWarp prst="textNoShape">
              <a:avLst/>
            </a:prstTxWarp>
          </a:bodyPr>
          <a:lstStyle>
            <a:lvl1pPr defTabSz="947369">
              <a:defRPr sz="1200" smtClean="0"/>
            </a:lvl1pPr>
          </a:lstStyle>
          <a:p>
            <a:pPr>
              <a:defRPr/>
            </a:pPr>
            <a:endParaRPr lang="de-DE"/>
          </a:p>
        </p:txBody>
      </p:sp>
      <p:sp>
        <p:nvSpPr>
          <p:cNvPr id="107527" name="Rectangle 7"/>
          <p:cNvSpPr>
            <a:spLocks noGrp="1" noChangeArrowheads="1"/>
          </p:cNvSpPr>
          <p:nvPr>
            <p:ph type="sldNum" sz="quarter" idx="5"/>
          </p:nvPr>
        </p:nvSpPr>
        <p:spPr bwMode="auto">
          <a:xfrm>
            <a:off x="4020393" y="9721215"/>
            <a:ext cx="3077318" cy="51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2" rIns="94745" bIns="47372" numCol="1" anchor="b" anchorCtr="0" compatLnSpc="1">
            <a:prstTxWarp prst="textNoShape">
              <a:avLst/>
            </a:prstTxWarp>
          </a:bodyPr>
          <a:lstStyle>
            <a:lvl1pPr algn="r" defTabSz="947369">
              <a:defRPr sz="1200" smtClean="0"/>
            </a:lvl1pPr>
          </a:lstStyle>
          <a:p>
            <a:pPr>
              <a:defRPr/>
            </a:pPr>
            <a:fld id="{33DFB8B4-8AEA-4171-83B4-615D70934DD3}" type="slidenum">
              <a:rPr lang="de-DE"/>
              <a:pPr>
                <a:defRPr/>
              </a:pPr>
              <a:t>‹Nr.›</a:t>
            </a:fld>
            <a:endParaRPr lang="de-DE"/>
          </a:p>
        </p:txBody>
      </p:sp>
    </p:spTree>
    <p:extLst>
      <p:ext uri="{BB962C8B-B14F-4D97-AF65-F5344CB8AC3E}">
        <p14:creationId xmlns:p14="http://schemas.microsoft.com/office/powerpoint/2010/main" val="1158778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lvl1pPr defTabSz="947369" eaLnBrk="0" hangingPunct="0">
              <a:defRPr sz="8000">
                <a:solidFill>
                  <a:schemeClr val="tx1"/>
                </a:solidFill>
                <a:latin typeface="Arial" charset="0"/>
              </a:defRPr>
            </a:lvl1pPr>
            <a:lvl2pPr marL="743906" indent="-286119" defTabSz="947369" eaLnBrk="0" hangingPunct="0">
              <a:defRPr sz="8000">
                <a:solidFill>
                  <a:schemeClr val="tx1"/>
                </a:solidFill>
                <a:latin typeface="Arial" charset="0"/>
              </a:defRPr>
            </a:lvl2pPr>
            <a:lvl3pPr marL="1144473" indent="-228894" defTabSz="947369" eaLnBrk="0" hangingPunct="0">
              <a:defRPr sz="8000">
                <a:solidFill>
                  <a:schemeClr val="tx1"/>
                </a:solidFill>
                <a:latin typeface="Arial" charset="0"/>
              </a:defRPr>
            </a:lvl3pPr>
            <a:lvl4pPr marL="1602262" indent="-228894" defTabSz="947369" eaLnBrk="0" hangingPunct="0">
              <a:defRPr sz="8000">
                <a:solidFill>
                  <a:schemeClr val="tx1"/>
                </a:solidFill>
                <a:latin typeface="Arial" charset="0"/>
              </a:defRPr>
            </a:lvl4pPr>
            <a:lvl5pPr marL="2060050" indent="-228894" defTabSz="947369" eaLnBrk="0" hangingPunct="0">
              <a:defRPr sz="8000">
                <a:solidFill>
                  <a:schemeClr val="tx1"/>
                </a:solidFill>
                <a:latin typeface="Arial" charset="0"/>
              </a:defRPr>
            </a:lvl5pPr>
            <a:lvl6pPr marL="2517841" indent="-228894" defTabSz="947369" eaLnBrk="0" fontAlgn="base" hangingPunct="0">
              <a:spcBef>
                <a:spcPct val="0"/>
              </a:spcBef>
              <a:spcAft>
                <a:spcPct val="0"/>
              </a:spcAft>
              <a:defRPr sz="8000">
                <a:solidFill>
                  <a:schemeClr val="tx1"/>
                </a:solidFill>
                <a:latin typeface="Arial" charset="0"/>
              </a:defRPr>
            </a:lvl6pPr>
            <a:lvl7pPr marL="2975628" indent="-228894" defTabSz="947369" eaLnBrk="0" fontAlgn="base" hangingPunct="0">
              <a:spcBef>
                <a:spcPct val="0"/>
              </a:spcBef>
              <a:spcAft>
                <a:spcPct val="0"/>
              </a:spcAft>
              <a:defRPr sz="8000">
                <a:solidFill>
                  <a:schemeClr val="tx1"/>
                </a:solidFill>
                <a:latin typeface="Arial" charset="0"/>
              </a:defRPr>
            </a:lvl7pPr>
            <a:lvl8pPr marL="3433418" indent="-228894" defTabSz="947369" eaLnBrk="0" fontAlgn="base" hangingPunct="0">
              <a:spcBef>
                <a:spcPct val="0"/>
              </a:spcBef>
              <a:spcAft>
                <a:spcPct val="0"/>
              </a:spcAft>
              <a:defRPr sz="8000">
                <a:solidFill>
                  <a:schemeClr val="tx1"/>
                </a:solidFill>
                <a:latin typeface="Arial" charset="0"/>
              </a:defRPr>
            </a:lvl8pPr>
            <a:lvl9pPr marL="3891205" indent="-228894" defTabSz="947369" eaLnBrk="0" fontAlgn="base" hangingPunct="0">
              <a:spcBef>
                <a:spcPct val="0"/>
              </a:spcBef>
              <a:spcAft>
                <a:spcPct val="0"/>
              </a:spcAft>
              <a:defRPr sz="8000">
                <a:solidFill>
                  <a:schemeClr val="tx1"/>
                </a:solidFill>
                <a:latin typeface="Arial" charset="0"/>
              </a:defRPr>
            </a:lvl9pPr>
          </a:lstStyle>
          <a:p>
            <a:pPr eaLnBrk="1" hangingPunct="1"/>
            <a:fld id="{7A680328-B240-4414-98A8-0E4749DCCA71}" type="slidenum">
              <a:rPr lang="de-DE" altLang="de-DE" sz="1200"/>
              <a:pPr eaLnBrk="1" hangingPunct="1"/>
              <a:t>1</a:t>
            </a:fld>
            <a:endParaRPr lang="de-DE" altLang="de-DE" sz="120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p:spPr>
        <p:txBody>
          <a:bodyPr/>
          <a:lstStyle/>
          <a:p>
            <a:pPr eaLnBrk="1" hangingPunct="1"/>
            <a:endParaRPr lang="de-DE" alt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1713" y="13298488"/>
            <a:ext cx="25736550" cy="9175750"/>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838" y="24258588"/>
            <a:ext cx="21196300"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35373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9988550"/>
            <a:ext cx="27251025" cy="2825115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39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3538" y="1714500"/>
            <a:ext cx="6811962" cy="36525200"/>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1714500"/>
            <a:ext cx="20286663" cy="3652520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6580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514475" y="9988550"/>
            <a:ext cx="27251025" cy="282511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921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2363" y="27508200"/>
            <a:ext cx="25738137" cy="8502650"/>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2363" y="18143538"/>
            <a:ext cx="25738137" cy="93646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92850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4475" y="9988550"/>
            <a:ext cx="13549313"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216188" y="9988550"/>
            <a:ext cx="13549312"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9617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4475" y="9582150"/>
            <a:ext cx="13377863"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514475" y="13576300"/>
            <a:ext cx="13377863"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81288" y="9582150"/>
            <a:ext cx="13384212"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15381288" y="13576300"/>
            <a:ext cx="13384212"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259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9733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9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61563" cy="7253288"/>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11837988" y="1704975"/>
            <a:ext cx="16927512" cy="36534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4475" y="8958263"/>
            <a:ext cx="9961563" cy="292814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11396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663" y="29965650"/>
            <a:ext cx="18167350" cy="35385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5935663" y="3824288"/>
            <a:ext cx="18167350" cy="256857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5935663" y="33504188"/>
            <a:ext cx="18167350" cy="5022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266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7"/>
          <p:cNvSpPr>
            <a:spLocks/>
          </p:cNvSpPr>
          <p:nvPr userDrawn="1"/>
        </p:nvSpPr>
        <p:spPr bwMode="auto">
          <a:xfrm>
            <a:off x="0" y="32099250"/>
            <a:ext cx="501650" cy="10709275"/>
          </a:xfrm>
          <a:custGeom>
            <a:avLst/>
            <a:gdLst>
              <a:gd name="T0" fmla="*/ 0 w 84"/>
              <a:gd name="T1" fmla="*/ 0 h 1683"/>
              <a:gd name="T2" fmla="*/ 501650 w 84"/>
              <a:gd name="T3" fmla="*/ 0 h 1683"/>
              <a:gd name="T4" fmla="*/ 501650 w 84"/>
              <a:gd name="T5" fmla="*/ 5351456 h 1683"/>
              <a:gd name="T6" fmla="*/ 501650 w 84"/>
              <a:gd name="T7" fmla="*/ 10709275 h 1683"/>
              <a:gd name="T8" fmla="*/ 0 w 84"/>
              <a:gd name="T9" fmla="*/ 10709275 h 1683"/>
              <a:gd name="T10" fmla="*/ 0 w 84"/>
              <a:gd name="T11" fmla="*/ 5351456 h 1683"/>
              <a:gd name="T12" fmla="*/ 0 w 84"/>
              <a:gd name="T13" fmla="*/ 0 h 1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683">
                <a:moveTo>
                  <a:pt x="0" y="0"/>
                </a:moveTo>
                <a:lnTo>
                  <a:pt x="84" y="0"/>
                </a:lnTo>
                <a:lnTo>
                  <a:pt x="84" y="841"/>
                </a:lnTo>
                <a:lnTo>
                  <a:pt x="84" y="1683"/>
                </a:lnTo>
                <a:lnTo>
                  <a:pt x="0" y="1683"/>
                </a:lnTo>
                <a:lnTo>
                  <a:pt x="0" y="841"/>
                </a:lnTo>
                <a:lnTo>
                  <a:pt x="0"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27" name="Rectangle 8"/>
          <p:cNvSpPr>
            <a:spLocks noChangeArrowheads="1"/>
          </p:cNvSpPr>
          <p:nvPr userDrawn="1"/>
        </p:nvSpPr>
        <p:spPr bwMode="auto">
          <a:xfrm>
            <a:off x="0" y="21397913"/>
            <a:ext cx="501650" cy="10709275"/>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eaLnBrk="1" hangingPunct="1"/>
            <a:endParaRPr lang="de-DE" altLang="de-DE"/>
          </a:p>
        </p:txBody>
      </p:sp>
      <p:sp>
        <p:nvSpPr>
          <p:cNvPr id="1028" name="Rectangle 9"/>
          <p:cNvSpPr>
            <a:spLocks noChangeArrowheads="1"/>
          </p:cNvSpPr>
          <p:nvPr userDrawn="1"/>
        </p:nvSpPr>
        <p:spPr bwMode="auto">
          <a:xfrm>
            <a:off x="501650" y="21397913"/>
            <a:ext cx="503238" cy="10709275"/>
          </a:xfrm>
          <a:prstGeom prst="rect">
            <a:avLst/>
          </a:prstGeom>
          <a:solidFill>
            <a:srgbClr val="005B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eaLnBrk="1" hangingPunct="1"/>
            <a:endParaRPr lang="de-DE" altLang="de-DE"/>
          </a:p>
        </p:txBody>
      </p:sp>
      <p:sp>
        <p:nvSpPr>
          <p:cNvPr id="1029" name="Rectangle 10"/>
          <p:cNvSpPr>
            <a:spLocks noChangeArrowheads="1"/>
          </p:cNvSpPr>
          <p:nvPr userDrawn="1"/>
        </p:nvSpPr>
        <p:spPr bwMode="auto">
          <a:xfrm>
            <a:off x="501650" y="10701338"/>
            <a:ext cx="503238" cy="10702925"/>
          </a:xfrm>
          <a:prstGeom prst="rect">
            <a:avLst/>
          </a:prstGeom>
          <a:solidFill>
            <a:srgbClr val="5151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eaLnBrk="1" hangingPunct="1"/>
            <a:endParaRPr lang="de-DE" altLang="de-DE"/>
          </a:p>
        </p:txBody>
      </p:sp>
      <p:sp>
        <p:nvSpPr>
          <p:cNvPr id="1030" name="Rectangle 11"/>
          <p:cNvSpPr>
            <a:spLocks noChangeArrowheads="1"/>
          </p:cNvSpPr>
          <p:nvPr userDrawn="1"/>
        </p:nvSpPr>
        <p:spPr bwMode="auto">
          <a:xfrm>
            <a:off x="0" y="0"/>
            <a:ext cx="501650" cy="10709275"/>
          </a:xfrm>
          <a:prstGeom prst="rect">
            <a:avLst/>
          </a:prstGeom>
          <a:solidFill>
            <a:srgbClr val="005B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eaLnBrk="1" hangingPunct="1"/>
            <a:endParaRPr lang="de-DE" altLang="de-DE"/>
          </a:p>
        </p:txBody>
      </p:sp>
      <p:sp>
        <p:nvSpPr>
          <p:cNvPr id="1031" name="Rectangle 12"/>
          <p:cNvSpPr>
            <a:spLocks noChangeArrowheads="1"/>
          </p:cNvSpPr>
          <p:nvPr userDrawn="1"/>
        </p:nvSpPr>
        <p:spPr bwMode="auto">
          <a:xfrm>
            <a:off x="501650" y="0"/>
            <a:ext cx="503238" cy="10709275"/>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eaLnBrk="1" hangingPunct="1"/>
            <a:endParaRPr lang="de-DE" altLang="de-DE"/>
          </a:p>
        </p:txBody>
      </p:sp>
      <p:sp>
        <p:nvSpPr>
          <p:cNvPr id="102413" name="Text Box 13"/>
          <p:cNvSpPr txBox="1">
            <a:spLocks noChangeArrowheads="1"/>
          </p:cNvSpPr>
          <p:nvPr userDrawn="1"/>
        </p:nvSpPr>
        <p:spPr bwMode="auto">
          <a:xfrm rot="16200000">
            <a:off x="-4545806" y="37087969"/>
            <a:ext cx="107013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6107" tIns="183054" rIns="366107" bIns="183054">
            <a:spAutoFit/>
          </a:bodyPr>
          <a:lstStyle>
            <a:lvl1pPr defTabSz="3984625">
              <a:defRPr>
                <a:solidFill>
                  <a:schemeClr val="tx1"/>
                </a:solidFill>
                <a:latin typeface="Arial" charset="0"/>
              </a:defRPr>
            </a:lvl1pPr>
            <a:lvl2pPr marL="1830388" defTabSz="3984625">
              <a:defRPr>
                <a:solidFill>
                  <a:schemeClr val="tx1"/>
                </a:solidFill>
                <a:latin typeface="Arial" charset="0"/>
              </a:defRPr>
            </a:lvl2pPr>
            <a:lvl3pPr marL="3660775" defTabSz="3984625">
              <a:defRPr>
                <a:solidFill>
                  <a:schemeClr val="tx1"/>
                </a:solidFill>
                <a:latin typeface="Arial" charset="0"/>
              </a:defRPr>
            </a:lvl3pPr>
            <a:lvl4pPr marL="5491163" defTabSz="3984625">
              <a:defRPr>
                <a:solidFill>
                  <a:schemeClr val="tx1"/>
                </a:solidFill>
                <a:latin typeface="Arial" charset="0"/>
              </a:defRPr>
            </a:lvl4pPr>
            <a:lvl5pPr marL="7321550" defTabSz="3984625">
              <a:defRPr>
                <a:solidFill>
                  <a:schemeClr val="tx1"/>
                </a:solidFill>
                <a:latin typeface="Arial" charset="0"/>
              </a:defRPr>
            </a:lvl5pPr>
            <a:lvl6pPr marL="7778750" defTabSz="3984625" fontAlgn="base">
              <a:spcBef>
                <a:spcPct val="0"/>
              </a:spcBef>
              <a:spcAft>
                <a:spcPct val="0"/>
              </a:spcAft>
              <a:defRPr>
                <a:solidFill>
                  <a:schemeClr val="tx1"/>
                </a:solidFill>
                <a:latin typeface="Arial" charset="0"/>
              </a:defRPr>
            </a:lvl6pPr>
            <a:lvl7pPr marL="8235950" defTabSz="3984625" fontAlgn="base">
              <a:spcBef>
                <a:spcPct val="0"/>
              </a:spcBef>
              <a:spcAft>
                <a:spcPct val="0"/>
              </a:spcAft>
              <a:defRPr>
                <a:solidFill>
                  <a:schemeClr val="tx1"/>
                </a:solidFill>
                <a:latin typeface="Arial" charset="0"/>
              </a:defRPr>
            </a:lvl7pPr>
            <a:lvl8pPr marL="8693150" defTabSz="3984625" fontAlgn="base">
              <a:spcBef>
                <a:spcPct val="0"/>
              </a:spcBef>
              <a:spcAft>
                <a:spcPct val="0"/>
              </a:spcAft>
              <a:defRPr>
                <a:solidFill>
                  <a:schemeClr val="tx1"/>
                </a:solidFill>
                <a:latin typeface="Arial" charset="0"/>
              </a:defRPr>
            </a:lvl8pPr>
            <a:lvl9pPr marL="9150350" defTabSz="3984625" fontAlgn="base">
              <a:spcBef>
                <a:spcPct val="0"/>
              </a:spcBef>
              <a:spcAft>
                <a:spcPct val="0"/>
              </a:spcAft>
              <a:defRPr>
                <a:solidFill>
                  <a:schemeClr val="tx1"/>
                </a:solidFill>
                <a:latin typeface="Arial" charset="0"/>
              </a:defRPr>
            </a:lvl9pPr>
          </a:lstStyle>
          <a:p>
            <a:pPr algn="ctr">
              <a:defRPr/>
            </a:pPr>
            <a:r>
              <a:rPr lang="de-DE" sz="2400" dirty="0" smtClean="0">
                <a:solidFill>
                  <a:srgbClr val="515151"/>
                </a:solidFill>
              </a:rPr>
              <a:t>Mitglied der Helmholtz-Gemeinschaft</a:t>
            </a:r>
          </a:p>
        </p:txBody>
      </p:sp>
      <p:pic>
        <p:nvPicPr>
          <p:cNvPr id="1033" name="Picture 14" descr="logo_156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055013" y="666750"/>
            <a:ext cx="79724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3984625" rtl="0" eaLnBrk="0" fontAlgn="base" hangingPunct="0">
        <a:spcBef>
          <a:spcPct val="0"/>
        </a:spcBef>
        <a:spcAft>
          <a:spcPct val="0"/>
        </a:spcAft>
        <a:defRPr sz="19200">
          <a:solidFill>
            <a:schemeClr val="tx2"/>
          </a:solidFill>
          <a:latin typeface="+mj-lt"/>
          <a:ea typeface="+mj-ea"/>
          <a:cs typeface="+mj-cs"/>
        </a:defRPr>
      </a:lvl1pPr>
      <a:lvl2pPr algn="ctr" defTabSz="3984625" rtl="0" eaLnBrk="0" fontAlgn="base" hangingPunct="0">
        <a:spcBef>
          <a:spcPct val="0"/>
        </a:spcBef>
        <a:spcAft>
          <a:spcPct val="0"/>
        </a:spcAft>
        <a:defRPr sz="19200">
          <a:solidFill>
            <a:schemeClr val="tx2"/>
          </a:solidFill>
          <a:latin typeface="Arial" charset="0"/>
        </a:defRPr>
      </a:lvl2pPr>
      <a:lvl3pPr algn="ctr" defTabSz="3984625" rtl="0" eaLnBrk="0" fontAlgn="base" hangingPunct="0">
        <a:spcBef>
          <a:spcPct val="0"/>
        </a:spcBef>
        <a:spcAft>
          <a:spcPct val="0"/>
        </a:spcAft>
        <a:defRPr sz="19200">
          <a:solidFill>
            <a:schemeClr val="tx2"/>
          </a:solidFill>
          <a:latin typeface="Arial" charset="0"/>
        </a:defRPr>
      </a:lvl3pPr>
      <a:lvl4pPr algn="ctr" defTabSz="3984625" rtl="0" eaLnBrk="0" fontAlgn="base" hangingPunct="0">
        <a:spcBef>
          <a:spcPct val="0"/>
        </a:spcBef>
        <a:spcAft>
          <a:spcPct val="0"/>
        </a:spcAft>
        <a:defRPr sz="19200">
          <a:solidFill>
            <a:schemeClr val="tx2"/>
          </a:solidFill>
          <a:latin typeface="Arial" charset="0"/>
        </a:defRPr>
      </a:lvl4pPr>
      <a:lvl5pPr algn="ctr" defTabSz="3984625" rtl="0" eaLnBrk="0" fontAlgn="base" hangingPunct="0">
        <a:spcBef>
          <a:spcPct val="0"/>
        </a:spcBef>
        <a:spcAft>
          <a:spcPct val="0"/>
        </a:spcAft>
        <a:defRPr sz="19200">
          <a:solidFill>
            <a:schemeClr val="tx2"/>
          </a:solidFill>
          <a:latin typeface="Arial" charset="0"/>
        </a:defRPr>
      </a:lvl5pPr>
      <a:lvl6pPr marL="457200" algn="ctr" defTabSz="3984625" rtl="0" fontAlgn="base">
        <a:spcBef>
          <a:spcPct val="0"/>
        </a:spcBef>
        <a:spcAft>
          <a:spcPct val="0"/>
        </a:spcAft>
        <a:defRPr sz="19200">
          <a:solidFill>
            <a:schemeClr val="tx2"/>
          </a:solidFill>
          <a:latin typeface="Arial" charset="0"/>
        </a:defRPr>
      </a:lvl6pPr>
      <a:lvl7pPr marL="914400" algn="ctr" defTabSz="3984625" rtl="0" fontAlgn="base">
        <a:spcBef>
          <a:spcPct val="0"/>
        </a:spcBef>
        <a:spcAft>
          <a:spcPct val="0"/>
        </a:spcAft>
        <a:defRPr sz="19200">
          <a:solidFill>
            <a:schemeClr val="tx2"/>
          </a:solidFill>
          <a:latin typeface="Arial" charset="0"/>
        </a:defRPr>
      </a:lvl7pPr>
      <a:lvl8pPr marL="1371600" algn="ctr" defTabSz="3984625" rtl="0" fontAlgn="base">
        <a:spcBef>
          <a:spcPct val="0"/>
        </a:spcBef>
        <a:spcAft>
          <a:spcPct val="0"/>
        </a:spcAft>
        <a:defRPr sz="19200">
          <a:solidFill>
            <a:schemeClr val="tx2"/>
          </a:solidFill>
          <a:latin typeface="Arial" charset="0"/>
        </a:defRPr>
      </a:lvl8pPr>
      <a:lvl9pPr marL="1828800" algn="ctr" defTabSz="3984625" rtl="0" fontAlgn="base">
        <a:spcBef>
          <a:spcPct val="0"/>
        </a:spcBef>
        <a:spcAft>
          <a:spcPct val="0"/>
        </a:spcAft>
        <a:defRPr sz="19200">
          <a:solidFill>
            <a:schemeClr val="tx2"/>
          </a:solidFill>
          <a:latin typeface="Arial" charset="0"/>
        </a:defRPr>
      </a:lvl9pPr>
    </p:titleStyle>
    <p:bodyStyle>
      <a:lvl1pPr marL="1493838" indent="-1493838" algn="l" defTabSz="3984625" rtl="0" eaLnBrk="0" fontAlgn="base" hangingPunct="0">
        <a:spcBef>
          <a:spcPct val="20000"/>
        </a:spcBef>
        <a:spcAft>
          <a:spcPct val="0"/>
        </a:spcAft>
        <a:buChar char="•"/>
        <a:defRPr sz="14000">
          <a:solidFill>
            <a:schemeClr val="tx1"/>
          </a:solidFill>
          <a:latin typeface="+mn-lt"/>
          <a:ea typeface="+mn-ea"/>
          <a:cs typeface="+mn-cs"/>
        </a:defRPr>
      </a:lvl1pPr>
      <a:lvl2pPr marL="3241675" indent="-1246188" algn="l" defTabSz="3984625" rtl="0" eaLnBrk="0" fontAlgn="base" hangingPunct="0">
        <a:spcBef>
          <a:spcPct val="20000"/>
        </a:spcBef>
        <a:spcAft>
          <a:spcPct val="0"/>
        </a:spcAft>
        <a:buChar char="–"/>
        <a:defRPr sz="12000">
          <a:solidFill>
            <a:schemeClr val="tx1"/>
          </a:solidFill>
          <a:latin typeface="+mn-lt"/>
        </a:defRPr>
      </a:lvl2pPr>
      <a:lvl3pPr marL="4983163" indent="-998538" algn="l" defTabSz="3984625" rtl="0" eaLnBrk="0" fontAlgn="base" hangingPunct="0">
        <a:spcBef>
          <a:spcPct val="20000"/>
        </a:spcBef>
        <a:spcAft>
          <a:spcPct val="0"/>
        </a:spcAft>
        <a:buChar char="•"/>
        <a:defRPr sz="10400">
          <a:solidFill>
            <a:schemeClr val="tx1"/>
          </a:solidFill>
          <a:latin typeface="+mn-lt"/>
        </a:defRPr>
      </a:lvl3pPr>
      <a:lvl4pPr marL="6978650" indent="-996950" algn="l" defTabSz="3984625" rtl="0" eaLnBrk="0" fontAlgn="base" hangingPunct="0">
        <a:spcBef>
          <a:spcPct val="20000"/>
        </a:spcBef>
        <a:spcAft>
          <a:spcPct val="0"/>
        </a:spcAft>
        <a:buChar char="–"/>
        <a:defRPr sz="8800">
          <a:solidFill>
            <a:schemeClr val="tx1"/>
          </a:solidFill>
          <a:latin typeface="+mn-lt"/>
        </a:defRPr>
      </a:lvl4pPr>
      <a:lvl5pPr marL="8967788" indent="-996950" algn="l" defTabSz="3984625" rtl="0" eaLnBrk="0" fontAlgn="base" hangingPunct="0">
        <a:spcBef>
          <a:spcPct val="20000"/>
        </a:spcBef>
        <a:spcAft>
          <a:spcPct val="0"/>
        </a:spcAft>
        <a:buChar char="»"/>
        <a:defRPr sz="8800">
          <a:solidFill>
            <a:schemeClr val="tx1"/>
          </a:solidFill>
          <a:latin typeface="+mn-lt"/>
        </a:defRPr>
      </a:lvl5pPr>
      <a:lvl6pPr marL="9424988" indent="-996950" algn="l" defTabSz="3984625" rtl="0" fontAlgn="base">
        <a:spcBef>
          <a:spcPct val="20000"/>
        </a:spcBef>
        <a:spcAft>
          <a:spcPct val="0"/>
        </a:spcAft>
        <a:buChar char="»"/>
        <a:defRPr sz="8800">
          <a:solidFill>
            <a:schemeClr val="tx1"/>
          </a:solidFill>
          <a:latin typeface="+mn-lt"/>
        </a:defRPr>
      </a:lvl6pPr>
      <a:lvl7pPr marL="9882188" indent="-996950" algn="l" defTabSz="3984625" rtl="0" fontAlgn="base">
        <a:spcBef>
          <a:spcPct val="20000"/>
        </a:spcBef>
        <a:spcAft>
          <a:spcPct val="0"/>
        </a:spcAft>
        <a:buChar char="»"/>
        <a:defRPr sz="8800">
          <a:solidFill>
            <a:schemeClr val="tx1"/>
          </a:solidFill>
          <a:latin typeface="+mn-lt"/>
        </a:defRPr>
      </a:lvl7pPr>
      <a:lvl8pPr marL="10339388" indent="-996950" algn="l" defTabSz="3984625" rtl="0" fontAlgn="base">
        <a:spcBef>
          <a:spcPct val="20000"/>
        </a:spcBef>
        <a:spcAft>
          <a:spcPct val="0"/>
        </a:spcAft>
        <a:buChar char="»"/>
        <a:defRPr sz="8800">
          <a:solidFill>
            <a:schemeClr val="tx1"/>
          </a:solidFill>
          <a:latin typeface="+mn-lt"/>
        </a:defRPr>
      </a:lvl8pPr>
      <a:lvl9pPr marL="10796588" indent="-996950" algn="l" defTabSz="3984625" rtl="0" fontAlgn="base">
        <a:spcBef>
          <a:spcPct val="20000"/>
        </a:spcBef>
        <a:spcAft>
          <a:spcPct val="0"/>
        </a:spcAft>
        <a:buChar char="»"/>
        <a:defRPr sz="88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feld 1"/>
          <p:cNvSpPr txBox="1"/>
          <p:nvPr/>
        </p:nvSpPr>
        <p:spPr>
          <a:xfrm>
            <a:off x="1667435" y="4249271"/>
            <a:ext cx="27378212" cy="3046988"/>
          </a:xfrm>
          <a:prstGeom prst="rect">
            <a:avLst/>
          </a:prstGeom>
          <a:noFill/>
        </p:spPr>
        <p:txBody>
          <a:bodyPr wrap="square" rtlCol="0">
            <a:spAutoFit/>
          </a:bodyPr>
          <a:lstStyle/>
          <a:p>
            <a:pPr algn="ctr"/>
            <a:r>
              <a:rPr lang="en-US" sz="9600" b="1" dirty="0">
                <a:solidFill>
                  <a:srgbClr val="005B82"/>
                </a:solidFill>
              </a:rPr>
              <a:t>DEPOSITION OF CORROSION PREVENTING COATINGS FOR DUAL-ION  BATTERIES</a:t>
            </a:r>
            <a:endParaRPr lang="de-DE" sz="9600" kern="0" dirty="0">
              <a:solidFill>
                <a:srgbClr val="005B82"/>
              </a:solidFill>
            </a:endParaRPr>
          </a:p>
        </p:txBody>
      </p:sp>
      <p:grpSp>
        <p:nvGrpSpPr>
          <p:cNvPr id="76" name="Gruppieren 75"/>
          <p:cNvGrpSpPr/>
          <p:nvPr/>
        </p:nvGrpSpPr>
        <p:grpSpPr>
          <a:xfrm>
            <a:off x="1667436" y="10052486"/>
            <a:ext cx="27882520" cy="6063814"/>
            <a:chOff x="1607809" y="9784113"/>
            <a:chExt cx="27824090" cy="3091950"/>
          </a:xfrm>
        </p:grpSpPr>
        <p:sp>
          <p:nvSpPr>
            <p:cNvPr id="6" name="Rechteck 5"/>
            <p:cNvSpPr/>
            <p:nvPr/>
          </p:nvSpPr>
          <p:spPr bwMode="auto">
            <a:xfrm>
              <a:off x="1607809" y="10099673"/>
              <a:ext cx="27824090" cy="2776390"/>
            </a:xfrm>
            <a:prstGeom prst="rect">
              <a:avLst/>
            </a:prstGeom>
            <a:noFill/>
            <a:ln w="127000" cap="flat" cmpd="sng" algn="ctr">
              <a:solidFill>
                <a:srgbClr val="005B8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984625" rtl="0" eaLnBrk="1" fontAlgn="base" latinLnBrk="0" hangingPunct="1">
                <a:lnSpc>
                  <a:spcPct val="100000"/>
                </a:lnSpc>
                <a:spcBef>
                  <a:spcPct val="0"/>
                </a:spcBef>
                <a:spcAft>
                  <a:spcPct val="0"/>
                </a:spcAft>
                <a:buClrTx/>
                <a:buSzTx/>
                <a:buFontTx/>
                <a:buNone/>
                <a:tabLst/>
              </a:pPr>
              <a:endParaRPr kumimoji="0" lang="de-DE" sz="8000" b="0"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13216136" y="9784113"/>
              <a:ext cx="4818691" cy="96665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3984625" rtl="0" eaLnBrk="1" fontAlgn="base" latinLnBrk="0" hangingPunct="1">
                <a:lnSpc>
                  <a:spcPct val="100000"/>
                </a:lnSpc>
                <a:spcBef>
                  <a:spcPct val="0"/>
                </a:spcBef>
                <a:spcAft>
                  <a:spcPct val="0"/>
                </a:spcAft>
                <a:buClrTx/>
                <a:buSzTx/>
                <a:buFontTx/>
                <a:buNone/>
                <a:tabLst/>
              </a:pPr>
              <a:r>
                <a:rPr kumimoji="0" lang="de-DE" sz="6000" b="1" i="0" u="none" strike="noStrike" cap="none" normalizeH="0" baseline="0" dirty="0" smtClean="0">
                  <a:ln>
                    <a:noFill/>
                  </a:ln>
                  <a:solidFill>
                    <a:srgbClr val="005B82"/>
                  </a:solidFill>
                  <a:effectLst/>
                  <a:latin typeface="Arial" charset="0"/>
                </a:rPr>
                <a:t>Motivation</a:t>
              </a:r>
            </a:p>
          </p:txBody>
        </p:sp>
        <p:sp>
          <p:nvSpPr>
            <p:cNvPr id="7" name="Rechteck 6"/>
            <p:cNvSpPr/>
            <p:nvPr/>
          </p:nvSpPr>
          <p:spPr bwMode="auto">
            <a:xfrm>
              <a:off x="1837879" y="10352285"/>
              <a:ext cx="27346626" cy="230759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latinLnBrk="0"/>
              <a:endParaRPr lang="de-DE" sz="4000" dirty="0"/>
            </a:p>
          </p:txBody>
        </p:sp>
      </p:grpSp>
      <p:sp>
        <p:nvSpPr>
          <p:cNvPr id="20" name="Rechteck 19"/>
          <p:cNvSpPr/>
          <p:nvPr/>
        </p:nvSpPr>
        <p:spPr bwMode="auto">
          <a:xfrm>
            <a:off x="1666800" y="38874066"/>
            <a:ext cx="27883156" cy="2826480"/>
          </a:xfrm>
          <a:prstGeom prst="rect">
            <a:avLst/>
          </a:prstGeom>
          <a:noFill/>
          <a:ln w="127000" cap="flat" cmpd="sng" algn="ctr">
            <a:solidFill>
              <a:srgbClr val="005B8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984625" rtl="0" eaLnBrk="1" fontAlgn="base" latinLnBrk="0" hangingPunct="1">
              <a:lnSpc>
                <a:spcPct val="100000"/>
              </a:lnSpc>
              <a:spcBef>
                <a:spcPct val="0"/>
              </a:spcBef>
              <a:spcAft>
                <a:spcPct val="0"/>
              </a:spcAft>
              <a:buClrTx/>
              <a:buSzTx/>
              <a:buFontTx/>
              <a:buNone/>
              <a:tabLst/>
            </a:pPr>
            <a:endParaRPr kumimoji="0" lang="de-DE" sz="8000" b="0" i="0" u="none" strike="noStrike" cap="none" normalizeH="0" baseline="0" smtClean="0">
              <a:ln>
                <a:noFill/>
              </a:ln>
              <a:solidFill>
                <a:schemeClr val="tx1"/>
              </a:solidFill>
              <a:effectLst/>
              <a:latin typeface="Arial" charset="0"/>
            </a:endParaRPr>
          </a:p>
        </p:txBody>
      </p:sp>
      <p:sp>
        <p:nvSpPr>
          <p:cNvPr id="21" name="Rechteck 20"/>
          <p:cNvSpPr/>
          <p:nvPr/>
        </p:nvSpPr>
        <p:spPr bwMode="auto">
          <a:xfrm>
            <a:off x="2084154" y="39357396"/>
            <a:ext cx="26961493" cy="22478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latinLnBrk="0"/>
            <a:r>
              <a:rPr lang="en-US" sz="4000" dirty="0"/>
              <a:t>The </a:t>
            </a:r>
            <a:r>
              <a:rPr lang="en-US" sz="4000" dirty="0" smtClean="0"/>
              <a:t>CV </a:t>
            </a:r>
            <a:r>
              <a:rPr lang="en-US" sz="4000" dirty="0"/>
              <a:t>and </a:t>
            </a:r>
            <a:r>
              <a:rPr lang="en-US" sz="4000" dirty="0" smtClean="0"/>
              <a:t>CA diagrams </a:t>
            </a:r>
            <a:r>
              <a:rPr lang="en-US" sz="4000" dirty="0"/>
              <a:t>confirm the electrochemical stability of the protective coating material (Ce</a:t>
            </a:r>
            <a:r>
              <a:rPr lang="en-US" sz="4000" baseline="-25000" dirty="0"/>
              <a:t>0.8</a:t>
            </a:r>
            <a:r>
              <a:rPr lang="en-US" sz="4000" dirty="0"/>
              <a:t>Gd</a:t>
            </a:r>
            <a:r>
              <a:rPr lang="en-US" sz="4000" baseline="-25000" dirty="0"/>
              <a:t>0.2</a:t>
            </a:r>
            <a:r>
              <a:rPr lang="en-US" sz="4000" dirty="0"/>
              <a:t>O</a:t>
            </a:r>
            <a:r>
              <a:rPr lang="en-US" sz="4000" baseline="-25000" dirty="0"/>
              <a:t>2-x </a:t>
            </a:r>
            <a:r>
              <a:rPr lang="en-US" sz="4000" dirty="0"/>
              <a:t>). However, the SEM pictures indicate structure defects caused by different thermal expansion coefficients. Therefore, the deposition process needs to be optimized to achieve a dense covering of active current collector material.</a:t>
            </a:r>
            <a:r>
              <a:rPr lang="en-US" sz="4000" dirty="0" smtClean="0"/>
              <a:t>.</a:t>
            </a:r>
            <a:endParaRPr lang="de-DE" sz="4000" dirty="0" smtClean="0"/>
          </a:p>
        </p:txBody>
      </p:sp>
      <p:sp>
        <p:nvSpPr>
          <p:cNvPr id="22" name="Rechteck 21"/>
          <p:cNvSpPr/>
          <p:nvPr/>
        </p:nvSpPr>
        <p:spPr bwMode="auto">
          <a:xfrm>
            <a:off x="13146878" y="38333586"/>
            <a:ext cx="4805646" cy="96665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3984625"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5B82"/>
                </a:solidFill>
                <a:effectLst/>
                <a:latin typeface="Arial" charset="0"/>
              </a:rPr>
              <a:t>Conclusion</a:t>
            </a:r>
          </a:p>
        </p:txBody>
      </p:sp>
      <p:sp>
        <p:nvSpPr>
          <p:cNvPr id="41" name="Rechteck 40"/>
          <p:cNvSpPr/>
          <p:nvPr/>
        </p:nvSpPr>
        <p:spPr bwMode="auto">
          <a:xfrm>
            <a:off x="15714544" y="16956001"/>
            <a:ext cx="13835411" cy="21377585"/>
          </a:xfrm>
          <a:prstGeom prst="rect">
            <a:avLst/>
          </a:prstGeom>
          <a:noFill/>
          <a:ln w="127000" cap="flat" cmpd="sng" algn="ctr">
            <a:solidFill>
              <a:srgbClr val="005B8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984625" rtl="0" eaLnBrk="1" fontAlgn="base" latinLnBrk="0" hangingPunct="1">
              <a:lnSpc>
                <a:spcPct val="100000"/>
              </a:lnSpc>
              <a:spcBef>
                <a:spcPct val="0"/>
              </a:spcBef>
              <a:spcAft>
                <a:spcPct val="0"/>
              </a:spcAft>
              <a:buClrTx/>
              <a:buSzTx/>
              <a:buFontTx/>
              <a:buNone/>
              <a:tabLst/>
            </a:pPr>
            <a:endParaRPr kumimoji="0" lang="de-DE" sz="8000" b="0" i="0" u="none" strike="noStrike" cap="none" normalizeH="0" baseline="0" dirty="0" smtClean="0">
              <a:ln>
                <a:noFill/>
              </a:ln>
              <a:solidFill>
                <a:schemeClr val="tx1"/>
              </a:solidFill>
              <a:effectLst/>
              <a:latin typeface="Arial" charset="0"/>
            </a:endParaRPr>
          </a:p>
        </p:txBody>
      </p:sp>
      <p:sp>
        <p:nvSpPr>
          <p:cNvPr id="42" name="Rechteck 41"/>
          <p:cNvSpPr/>
          <p:nvPr/>
        </p:nvSpPr>
        <p:spPr bwMode="auto">
          <a:xfrm>
            <a:off x="19173371" y="16416000"/>
            <a:ext cx="7242630" cy="1044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3984625"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5B82"/>
                </a:solidFill>
                <a:effectLst/>
                <a:latin typeface="Arial" charset="0"/>
              </a:rPr>
              <a:t>Characterization</a:t>
            </a:r>
          </a:p>
        </p:txBody>
      </p:sp>
      <p:sp>
        <p:nvSpPr>
          <p:cNvPr id="48" name="Rechteck 47"/>
          <p:cNvSpPr/>
          <p:nvPr/>
        </p:nvSpPr>
        <p:spPr bwMode="auto">
          <a:xfrm>
            <a:off x="1666800" y="30432374"/>
            <a:ext cx="13797520" cy="7901211"/>
          </a:xfrm>
          <a:prstGeom prst="rect">
            <a:avLst/>
          </a:prstGeom>
          <a:noFill/>
          <a:ln w="127000" cap="flat" cmpd="sng" algn="ctr">
            <a:solidFill>
              <a:srgbClr val="005B8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984625" rtl="0" eaLnBrk="1" fontAlgn="base" latinLnBrk="0" hangingPunct="1">
              <a:lnSpc>
                <a:spcPct val="100000"/>
              </a:lnSpc>
              <a:spcBef>
                <a:spcPct val="0"/>
              </a:spcBef>
              <a:spcAft>
                <a:spcPct val="0"/>
              </a:spcAft>
              <a:buClrTx/>
              <a:buSzTx/>
              <a:buFontTx/>
              <a:buNone/>
              <a:tabLst/>
            </a:pPr>
            <a:endParaRPr kumimoji="0" lang="de-DE" sz="8000" b="0" i="0" u="none" strike="noStrike" cap="none" normalizeH="0" baseline="0" smtClean="0">
              <a:ln>
                <a:noFill/>
              </a:ln>
              <a:solidFill>
                <a:schemeClr val="tx1"/>
              </a:solidFill>
              <a:effectLst/>
              <a:latin typeface="Arial" charset="0"/>
            </a:endParaRPr>
          </a:p>
        </p:txBody>
      </p:sp>
      <p:sp>
        <p:nvSpPr>
          <p:cNvPr id="49" name="Rechteck 48"/>
          <p:cNvSpPr/>
          <p:nvPr/>
        </p:nvSpPr>
        <p:spPr bwMode="auto">
          <a:xfrm>
            <a:off x="4702074" y="29880000"/>
            <a:ext cx="7124734" cy="139155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3984625"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5B82"/>
                </a:solidFill>
                <a:effectLst/>
                <a:latin typeface="Arial" charset="0"/>
              </a:rPr>
              <a:t>Sputter deposition</a:t>
            </a:r>
          </a:p>
        </p:txBody>
      </p:sp>
      <p:sp>
        <p:nvSpPr>
          <p:cNvPr id="14" name="Textfeld 13"/>
          <p:cNvSpPr txBox="1"/>
          <p:nvPr/>
        </p:nvSpPr>
        <p:spPr>
          <a:xfrm>
            <a:off x="11010899" y="31332142"/>
            <a:ext cx="3974415" cy="3108543"/>
          </a:xfrm>
          <a:prstGeom prst="rect">
            <a:avLst/>
          </a:prstGeom>
          <a:noFill/>
        </p:spPr>
        <p:txBody>
          <a:bodyPr wrap="square" rtlCol="0">
            <a:spAutoFit/>
          </a:bodyPr>
          <a:lstStyle/>
          <a:p>
            <a:r>
              <a:rPr lang="en-US" sz="2800" b="1" i="1" dirty="0" smtClean="0"/>
              <a:t>Figure 2</a:t>
            </a:r>
            <a:r>
              <a:rPr lang="de-DE" sz="2800" b="1" i="1" dirty="0" smtClean="0"/>
              <a:t>:</a:t>
            </a:r>
            <a:r>
              <a:rPr lang="de-DE" sz="2800" i="1" dirty="0" smtClean="0"/>
              <a:t> </a:t>
            </a:r>
          </a:p>
          <a:p>
            <a:r>
              <a:rPr lang="de-DE" sz="2800" i="1" dirty="0" smtClean="0"/>
              <a:t>Illustration </a:t>
            </a:r>
            <a:r>
              <a:rPr lang="en-US" sz="2800" i="1" dirty="0" smtClean="0"/>
              <a:t>of sputtering process. For reactive sputtering, a controlled amount of reactive gas (e.g. oxygen) is added to the argon flow.</a:t>
            </a:r>
            <a:endParaRPr lang="en-US" sz="2800" i="1" dirty="0"/>
          </a:p>
        </p:txBody>
      </p:sp>
      <p:sp>
        <p:nvSpPr>
          <p:cNvPr id="154" name="Rechteck 153"/>
          <p:cNvSpPr/>
          <p:nvPr/>
        </p:nvSpPr>
        <p:spPr>
          <a:xfrm>
            <a:off x="1514474" y="41919525"/>
            <a:ext cx="28165425" cy="461665"/>
          </a:xfrm>
          <a:prstGeom prst="rect">
            <a:avLst/>
          </a:prstGeom>
        </p:spPr>
        <p:txBody>
          <a:bodyPr wrap="square">
            <a:spAutoFit/>
          </a:bodyPr>
          <a:lstStyle/>
          <a:p>
            <a:r>
              <a:rPr lang="en-US" sz="2400" dirty="0" smtClean="0">
                <a:solidFill>
                  <a:srgbClr val="18548A"/>
                </a:solidFill>
                <a:latin typeface="Arial" pitchFamily="34" charset="0"/>
                <a:cs typeface="Arial" pitchFamily="34" charset="0"/>
                <a:sym typeface="Wingdings" pitchFamily="2" charset="2"/>
              </a:rPr>
              <a:t>Financial support by the BMBF („</a:t>
            </a:r>
            <a:r>
              <a:rPr lang="de-DE" sz="2400" dirty="0" smtClean="0">
                <a:solidFill>
                  <a:srgbClr val="18548A"/>
                </a:solidFill>
                <a:latin typeface="Arial" pitchFamily="34" charset="0"/>
                <a:cs typeface="Arial" pitchFamily="34" charset="0"/>
              </a:rPr>
              <a:t>Bundesministerium für Bildung und Forschung</a:t>
            </a:r>
            <a:r>
              <a:rPr lang="en-US" sz="2400" dirty="0" smtClean="0">
                <a:solidFill>
                  <a:srgbClr val="18548A"/>
                </a:solidFill>
                <a:latin typeface="Arial" pitchFamily="34" charset="0"/>
                <a:cs typeface="Arial" pitchFamily="34" charset="0"/>
              </a:rPr>
              <a:t>“ / Federal ministry of education and research, Germany), under project „INSIDER“ no. 03EK3031B is gratefully acknowledged</a:t>
            </a:r>
            <a:r>
              <a:rPr lang="de-DE" sz="2400" dirty="0" smtClean="0">
                <a:solidFill>
                  <a:srgbClr val="18548A"/>
                </a:solidFill>
                <a:latin typeface="Arial" pitchFamily="34" charset="0"/>
                <a:cs typeface="Arial" pitchFamily="34" charset="0"/>
              </a:rPr>
              <a:t>.</a:t>
            </a:r>
            <a:endParaRPr lang="en-US" sz="2400" dirty="0" smtClean="0">
              <a:solidFill>
                <a:srgbClr val="005B82"/>
              </a:solidFill>
              <a:latin typeface="Arial" pitchFamily="34" charset="0"/>
              <a:cs typeface="Arial" pitchFamily="34" charset="0"/>
            </a:endParaRPr>
          </a:p>
        </p:txBody>
      </p:sp>
      <p:pic>
        <p:nvPicPr>
          <p:cNvPr id="14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26" y="457200"/>
            <a:ext cx="4682174" cy="331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itel 1"/>
          <p:cNvSpPr txBox="1">
            <a:spLocks/>
          </p:cNvSpPr>
          <p:nvPr/>
        </p:nvSpPr>
        <p:spPr>
          <a:xfrm>
            <a:off x="2224785" y="7841547"/>
            <a:ext cx="27122438" cy="2210939"/>
          </a:xfrm>
          <a:prstGeom prst="rect">
            <a:avLst/>
          </a:prstGeom>
        </p:spPr>
        <p:txBody>
          <a:bodyPr/>
          <a:lstStyle>
            <a:lvl1pPr algn="ctr" defTabSz="3984625" rtl="0" eaLnBrk="0" fontAlgn="base" hangingPunct="0">
              <a:spcBef>
                <a:spcPct val="0"/>
              </a:spcBef>
              <a:spcAft>
                <a:spcPct val="0"/>
              </a:spcAft>
              <a:defRPr sz="12000" baseline="0">
                <a:solidFill>
                  <a:schemeClr val="tx2"/>
                </a:solidFill>
                <a:latin typeface="+mj-lt"/>
                <a:ea typeface="+mj-ea"/>
                <a:cs typeface="+mj-cs"/>
              </a:defRPr>
            </a:lvl1pPr>
            <a:lvl2pPr algn="ctr" defTabSz="3984625" rtl="0" eaLnBrk="0" fontAlgn="base" hangingPunct="0">
              <a:spcBef>
                <a:spcPct val="0"/>
              </a:spcBef>
              <a:spcAft>
                <a:spcPct val="0"/>
              </a:spcAft>
              <a:defRPr sz="19200">
                <a:solidFill>
                  <a:schemeClr val="tx2"/>
                </a:solidFill>
                <a:latin typeface="Arial" charset="0"/>
              </a:defRPr>
            </a:lvl2pPr>
            <a:lvl3pPr algn="ctr" defTabSz="3984625" rtl="0" eaLnBrk="0" fontAlgn="base" hangingPunct="0">
              <a:spcBef>
                <a:spcPct val="0"/>
              </a:spcBef>
              <a:spcAft>
                <a:spcPct val="0"/>
              </a:spcAft>
              <a:defRPr sz="19200">
                <a:solidFill>
                  <a:schemeClr val="tx2"/>
                </a:solidFill>
                <a:latin typeface="Arial" charset="0"/>
              </a:defRPr>
            </a:lvl3pPr>
            <a:lvl4pPr algn="ctr" defTabSz="3984625" rtl="0" eaLnBrk="0" fontAlgn="base" hangingPunct="0">
              <a:spcBef>
                <a:spcPct val="0"/>
              </a:spcBef>
              <a:spcAft>
                <a:spcPct val="0"/>
              </a:spcAft>
              <a:defRPr sz="19200">
                <a:solidFill>
                  <a:schemeClr val="tx2"/>
                </a:solidFill>
                <a:latin typeface="Arial" charset="0"/>
              </a:defRPr>
            </a:lvl4pPr>
            <a:lvl5pPr algn="ctr" defTabSz="3984625" rtl="0" eaLnBrk="0" fontAlgn="base" hangingPunct="0">
              <a:spcBef>
                <a:spcPct val="0"/>
              </a:spcBef>
              <a:spcAft>
                <a:spcPct val="0"/>
              </a:spcAft>
              <a:defRPr sz="19200">
                <a:solidFill>
                  <a:schemeClr val="tx2"/>
                </a:solidFill>
                <a:latin typeface="Arial" charset="0"/>
              </a:defRPr>
            </a:lvl5pPr>
            <a:lvl6pPr marL="457200" algn="ctr" defTabSz="3984625" rtl="0" fontAlgn="base">
              <a:spcBef>
                <a:spcPct val="0"/>
              </a:spcBef>
              <a:spcAft>
                <a:spcPct val="0"/>
              </a:spcAft>
              <a:defRPr sz="19200">
                <a:solidFill>
                  <a:schemeClr val="tx2"/>
                </a:solidFill>
                <a:latin typeface="Arial" charset="0"/>
              </a:defRPr>
            </a:lvl6pPr>
            <a:lvl7pPr marL="914400" algn="ctr" defTabSz="3984625" rtl="0" fontAlgn="base">
              <a:spcBef>
                <a:spcPct val="0"/>
              </a:spcBef>
              <a:spcAft>
                <a:spcPct val="0"/>
              </a:spcAft>
              <a:defRPr sz="19200">
                <a:solidFill>
                  <a:schemeClr val="tx2"/>
                </a:solidFill>
                <a:latin typeface="Arial" charset="0"/>
              </a:defRPr>
            </a:lvl7pPr>
            <a:lvl8pPr marL="1371600" algn="ctr" defTabSz="3984625" rtl="0" fontAlgn="base">
              <a:spcBef>
                <a:spcPct val="0"/>
              </a:spcBef>
              <a:spcAft>
                <a:spcPct val="0"/>
              </a:spcAft>
              <a:defRPr sz="19200">
                <a:solidFill>
                  <a:schemeClr val="tx2"/>
                </a:solidFill>
                <a:latin typeface="Arial" charset="0"/>
              </a:defRPr>
            </a:lvl8pPr>
            <a:lvl9pPr marL="1828800" algn="ctr" defTabSz="3984625" rtl="0" fontAlgn="base">
              <a:spcBef>
                <a:spcPct val="0"/>
              </a:spcBef>
              <a:spcAft>
                <a:spcPct val="0"/>
              </a:spcAft>
              <a:defRPr sz="19200">
                <a:solidFill>
                  <a:schemeClr val="tx2"/>
                </a:solidFill>
                <a:latin typeface="Arial" charset="0"/>
              </a:defRPr>
            </a:lvl9pPr>
          </a:lstStyle>
          <a:p>
            <a:pPr algn="l"/>
            <a:r>
              <a:rPr lang="de-DE" sz="4400" kern="0" baseline="0" dirty="0" smtClean="0">
                <a:effectLst/>
              </a:rPr>
              <a:t>M</a:t>
            </a:r>
            <a:r>
              <a:rPr lang="de-DE" sz="4400" kern="0" dirty="0" smtClean="0"/>
              <a:t>anuel</a:t>
            </a:r>
            <a:r>
              <a:rPr lang="de-DE" sz="4400" kern="0" baseline="0" dirty="0" smtClean="0">
                <a:effectLst/>
              </a:rPr>
              <a:t> Krott</a:t>
            </a:r>
            <a:r>
              <a:rPr lang="de-DE" sz="4400" kern="0" baseline="30000" dirty="0" smtClean="0">
                <a:effectLst/>
              </a:rPr>
              <a:t>1</a:t>
            </a:r>
            <a:r>
              <a:rPr lang="de-DE" sz="4400" kern="0" baseline="0" dirty="0" smtClean="0">
                <a:effectLst/>
              </a:rPr>
              <a:t>, Sven Uhlenbruck</a:t>
            </a:r>
            <a:r>
              <a:rPr lang="de-DE" sz="4400" kern="0" baseline="30000" dirty="0" smtClean="0">
                <a:effectLst/>
              </a:rPr>
              <a:t>1</a:t>
            </a:r>
            <a:r>
              <a:rPr lang="de-DE" sz="4400" kern="0" dirty="0" smtClean="0"/>
              <a:t>, </a:t>
            </a:r>
            <a:r>
              <a:rPr lang="de-DE" sz="4400" kern="0" baseline="0" dirty="0" smtClean="0">
                <a:effectLst/>
              </a:rPr>
              <a:t>Hans Peter Buchkremer</a:t>
            </a:r>
            <a:r>
              <a:rPr lang="de-DE" sz="4400" kern="0" baseline="30000" dirty="0" smtClean="0">
                <a:effectLst/>
              </a:rPr>
              <a:t>1</a:t>
            </a:r>
            <a:r>
              <a:rPr lang="de-DE" sz="4400" kern="0" baseline="0" dirty="0" smtClean="0">
                <a:effectLst/>
              </a:rPr>
              <a:t>, Paul Meister</a:t>
            </a:r>
            <a:r>
              <a:rPr lang="de-DE" sz="4400" kern="0" baseline="30000" dirty="0" smtClean="0">
                <a:effectLst/>
              </a:rPr>
              <a:t>2</a:t>
            </a:r>
            <a:r>
              <a:rPr lang="de-DE" sz="4400" kern="0" baseline="0" dirty="0" smtClean="0">
                <a:effectLst/>
              </a:rPr>
              <a:t>, Martin Winter</a:t>
            </a:r>
            <a:r>
              <a:rPr lang="de-DE" sz="4400" kern="0" baseline="30000" dirty="0"/>
              <a:t>2</a:t>
            </a:r>
            <a:r>
              <a:rPr lang="de-DE" sz="4400" kern="0" dirty="0" smtClean="0">
                <a:effectLst/>
              </a:rPr>
              <a:t> </a:t>
            </a:r>
          </a:p>
          <a:p>
            <a:pPr algn="l"/>
            <a:r>
              <a:rPr lang="de-DE" sz="4400" kern="0" baseline="30000" dirty="0"/>
              <a:t>1</a:t>
            </a:r>
            <a:r>
              <a:rPr lang="de-DE" sz="4400" i="1" kern="0" dirty="0" smtClean="0"/>
              <a:t>Institut </a:t>
            </a:r>
            <a:r>
              <a:rPr lang="de-DE" sz="4400" i="1" kern="0" dirty="0" err="1"/>
              <a:t>for</a:t>
            </a:r>
            <a:r>
              <a:rPr lang="de-DE" sz="4400" i="1" kern="0" dirty="0"/>
              <a:t> </a:t>
            </a:r>
            <a:r>
              <a:rPr lang="de-DE" sz="4400" i="1" kern="0" dirty="0" err="1"/>
              <a:t>Energy</a:t>
            </a:r>
            <a:r>
              <a:rPr lang="de-DE" sz="4400" i="1" kern="0" dirty="0"/>
              <a:t> </a:t>
            </a:r>
            <a:r>
              <a:rPr lang="de-DE" sz="4400" i="1" kern="0" dirty="0" err="1"/>
              <a:t>and</a:t>
            </a:r>
            <a:r>
              <a:rPr lang="de-DE" sz="4400" i="1" kern="0" dirty="0"/>
              <a:t> </a:t>
            </a:r>
            <a:r>
              <a:rPr lang="de-DE" sz="4400" i="1" kern="0" dirty="0" err="1" smtClean="0"/>
              <a:t>Climate</a:t>
            </a:r>
            <a:r>
              <a:rPr lang="de-DE" sz="4400" i="1" kern="0" dirty="0" smtClean="0"/>
              <a:t> Research </a:t>
            </a:r>
            <a:r>
              <a:rPr lang="de-DE" sz="4400" i="1" kern="0" dirty="0"/>
              <a:t>(IEK-1), </a:t>
            </a:r>
            <a:r>
              <a:rPr lang="de-DE" sz="4400" i="1" kern="0" baseline="0" dirty="0" smtClean="0">
                <a:effectLst/>
              </a:rPr>
              <a:t>Forschungszentrum Jülich GmbH, Jülich, Germany</a:t>
            </a:r>
          </a:p>
          <a:p>
            <a:pPr algn="l"/>
            <a:r>
              <a:rPr lang="de-DE" sz="4400" i="1" kern="0" baseline="30000" dirty="0" smtClean="0"/>
              <a:t>2</a:t>
            </a:r>
            <a:r>
              <a:rPr lang="de-DE" sz="4400" i="1" kern="0" dirty="0" smtClean="0"/>
              <a:t>MEET – Münster </a:t>
            </a:r>
            <a:r>
              <a:rPr lang="de-DE" sz="4400" i="1" kern="0" dirty="0" err="1" smtClean="0"/>
              <a:t>Electrochemical</a:t>
            </a:r>
            <a:r>
              <a:rPr lang="de-DE" sz="4400" i="1" kern="0" dirty="0" smtClean="0"/>
              <a:t> Technology, Münster, Germany </a:t>
            </a:r>
            <a:r>
              <a:rPr lang="de-DE" kern="0" dirty="0" smtClean="0">
                <a:effectLst/>
              </a:rPr>
              <a:t/>
            </a:r>
            <a:br>
              <a:rPr lang="de-DE" kern="0" dirty="0" smtClean="0">
                <a:effectLst/>
              </a:rPr>
            </a:br>
            <a:endParaRPr lang="de-DE" kern="0" dirty="0">
              <a:effectLst/>
            </a:endParaRPr>
          </a:p>
        </p:txBody>
      </p:sp>
      <p:grpSp>
        <p:nvGrpSpPr>
          <p:cNvPr id="11" name="Gruppieren 10"/>
          <p:cNvGrpSpPr/>
          <p:nvPr/>
        </p:nvGrpSpPr>
        <p:grpSpPr>
          <a:xfrm>
            <a:off x="1667435" y="16956000"/>
            <a:ext cx="13797520" cy="12636872"/>
            <a:chOff x="1667435" y="16395328"/>
            <a:chExt cx="13797520" cy="12636872"/>
          </a:xfrm>
        </p:grpSpPr>
        <p:sp>
          <p:nvSpPr>
            <p:cNvPr id="17" name="Rechteck 16"/>
            <p:cNvSpPr/>
            <p:nvPr/>
          </p:nvSpPr>
          <p:spPr bwMode="auto">
            <a:xfrm>
              <a:off x="1667435" y="16395328"/>
              <a:ext cx="13797520" cy="12636872"/>
            </a:xfrm>
            <a:prstGeom prst="rect">
              <a:avLst/>
            </a:prstGeom>
            <a:noFill/>
            <a:ln w="127000" cap="flat" cmpd="sng" algn="ctr">
              <a:solidFill>
                <a:srgbClr val="005B8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984625" rtl="0" eaLnBrk="1" fontAlgn="base" latinLnBrk="0" hangingPunct="1">
                <a:lnSpc>
                  <a:spcPct val="100000"/>
                </a:lnSpc>
                <a:spcBef>
                  <a:spcPct val="0"/>
                </a:spcBef>
                <a:spcAft>
                  <a:spcPct val="0"/>
                </a:spcAft>
                <a:buClrTx/>
                <a:buSzTx/>
                <a:buFontTx/>
                <a:buNone/>
                <a:tabLst/>
              </a:pPr>
              <a:endParaRPr kumimoji="0" lang="de-DE" sz="8000" b="0" i="0" u="none" strike="noStrike" cap="none" normalizeH="0" baseline="0" smtClean="0">
                <a:ln>
                  <a:noFill/>
                </a:ln>
                <a:solidFill>
                  <a:schemeClr val="tx1"/>
                </a:solidFill>
                <a:effectLst/>
                <a:latin typeface="Arial" charset="0"/>
              </a:endParaRPr>
            </a:p>
          </p:txBody>
        </p:sp>
        <p:grpSp>
          <p:nvGrpSpPr>
            <p:cNvPr id="4" name="Gruppieren 3"/>
            <p:cNvGrpSpPr/>
            <p:nvPr/>
          </p:nvGrpSpPr>
          <p:grpSpPr>
            <a:xfrm>
              <a:off x="2084154" y="21672000"/>
              <a:ext cx="12776574" cy="5257087"/>
              <a:chOff x="2084154" y="17568000"/>
              <a:chExt cx="12776574" cy="5257087"/>
            </a:xfrm>
          </p:grpSpPr>
          <p:pic>
            <p:nvPicPr>
              <p:cNvPr id="1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154" y="17568000"/>
                <a:ext cx="6632673" cy="525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000" y="17568000"/>
                <a:ext cx="5824728" cy="435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8" name="Textfeld 157"/>
            <p:cNvSpPr txBox="1"/>
            <p:nvPr/>
          </p:nvSpPr>
          <p:spPr>
            <a:xfrm>
              <a:off x="2224785" y="27108000"/>
              <a:ext cx="12434190" cy="1384995"/>
            </a:xfrm>
            <a:prstGeom prst="rect">
              <a:avLst/>
            </a:prstGeom>
            <a:noFill/>
          </p:spPr>
          <p:txBody>
            <a:bodyPr wrap="square" rtlCol="0">
              <a:spAutoFit/>
            </a:bodyPr>
            <a:lstStyle/>
            <a:p>
              <a:pPr marL="0" indent="0" algn="just">
                <a:buNone/>
              </a:pPr>
              <a:r>
                <a:rPr lang="en-US" sz="2800" b="1" i="1" baseline="0" noProof="0" dirty="0" smtClean="0"/>
                <a:t>Figure 1:</a:t>
              </a:r>
              <a:r>
                <a:rPr lang="en-US" sz="2800" i="1" noProof="0" dirty="0" smtClean="0"/>
                <a:t> </a:t>
              </a:r>
              <a:r>
                <a:rPr lang="en-US" sz="2800" i="1" dirty="0" smtClean="0">
                  <a:latin typeface="Arial" pitchFamily="34" charset="0"/>
                  <a:cs typeface="Arial" pitchFamily="34" charset="0"/>
                </a:rPr>
                <a:t>Aluminum </a:t>
              </a:r>
              <a:r>
                <a:rPr lang="en-US" sz="2800" i="1" dirty="0">
                  <a:latin typeface="Arial" pitchFamily="34" charset="0"/>
                  <a:cs typeface="Arial" pitchFamily="34" charset="0"/>
                </a:rPr>
                <a:t>working electrode in 1 M </a:t>
              </a:r>
              <a:r>
                <a:rPr lang="de-DE" sz="2800" i="1" dirty="0" err="1" smtClean="0">
                  <a:latin typeface="Arial" pitchFamily="34" charset="0"/>
                  <a:cs typeface="Arial" pitchFamily="34" charset="0"/>
                </a:rPr>
                <a:t>LiTFSI</a:t>
              </a:r>
              <a:r>
                <a:rPr lang="de-DE" sz="2800" i="1" dirty="0" smtClean="0">
                  <a:latin typeface="Arial" pitchFamily="34" charset="0"/>
                  <a:cs typeface="Arial" pitchFamily="34" charset="0"/>
                </a:rPr>
                <a:t>/</a:t>
              </a:r>
              <a:r>
                <a:rPr lang="de-DE" sz="2800" i="1" dirty="0" err="1" smtClean="0">
                  <a:latin typeface="Arial" pitchFamily="34" charset="0"/>
                  <a:cs typeface="Arial" pitchFamily="34" charset="0"/>
                </a:rPr>
                <a:t>PMPyr</a:t>
              </a:r>
              <a:r>
                <a:rPr lang="de-DE" sz="2800" i="1" dirty="0" smtClean="0">
                  <a:latin typeface="Arial" pitchFamily="34" charset="0"/>
                  <a:cs typeface="Arial" pitchFamily="34" charset="0"/>
                </a:rPr>
                <a:t>-FSI </a:t>
              </a:r>
              <a:r>
                <a:rPr lang="en-US" sz="2800" i="1" dirty="0" smtClean="0">
                  <a:latin typeface="Arial" pitchFamily="34" charset="0"/>
                  <a:cs typeface="Arial" pitchFamily="34" charset="0"/>
                </a:rPr>
                <a:t>electrolyte</a:t>
              </a:r>
              <a:r>
                <a:rPr lang="de-DE" sz="2800" i="1" dirty="0" smtClean="0">
                  <a:latin typeface="Arial" pitchFamily="34" charset="0"/>
                  <a:cs typeface="Arial" pitchFamily="34" charset="0"/>
                </a:rPr>
                <a:t>; </a:t>
              </a:r>
              <a:r>
                <a:rPr lang="de-DE" sz="2800" i="1" dirty="0">
                  <a:latin typeface="Arial" pitchFamily="34" charset="0"/>
                  <a:cs typeface="Arial" pitchFamily="34" charset="0"/>
                </a:rPr>
                <a:t>(</a:t>
              </a:r>
              <a:r>
                <a:rPr lang="de-DE" sz="2800" i="1" dirty="0" smtClean="0">
                  <a:latin typeface="Arial" pitchFamily="34" charset="0"/>
                  <a:cs typeface="Arial" pitchFamily="34" charset="0"/>
                </a:rPr>
                <a:t>a</a:t>
              </a:r>
              <a:r>
                <a:rPr lang="en-US" sz="2800" i="1" dirty="0" smtClean="0">
                  <a:latin typeface="Arial" pitchFamily="34" charset="0"/>
                  <a:cs typeface="Arial" pitchFamily="34" charset="0"/>
                </a:rPr>
                <a:t>) cyclic voltammetry</a:t>
              </a:r>
              <a:r>
                <a:rPr lang="de-DE" sz="2800" i="1" dirty="0" smtClean="0">
                  <a:latin typeface="Arial" pitchFamily="34" charset="0"/>
                  <a:cs typeface="Arial" pitchFamily="34" charset="0"/>
                </a:rPr>
                <a:t>, </a:t>
              </a:r>
              <a:r>
                <a:rPr lang="de-DE" sz="2800" i="1" dirty="0">
                  <a:latin typeface="Arial" pitchFamily="34" charset="0"/>
                  <a:cs typeface="Arial" pitchFamily="34" charset="0"/>
                </a:rPr>
                <a:t>10 mV/s; (b) </a:t>
              </a:r>
              <a:r>
                <a:rPr lang="de-DE" sz="2800" i="1" dirty="0" smtClean="0">
                  <a:latin typeface="Arial" pitchFamily="34" charset="0"/>
                  <a:cs typeface="Arial" pitchFamily="34" charset="0"/>
                </a:rPr>
                <a:t>FE-SEM after CV</a:t>
              </a:r>
              <a:endParaRPr lang="en-US" sz="2800" i="1" dirty="0">
                <a:latin typeface="Arial" pitchFamily="34" charset="0"/>
                <a:cs typeface="Arial" pitchFamily="34" charset="0"/>
              </a:endParaRPr>
            </a:p>
            <a:p>
              <a:pPr algn="just"/>
              <a:r>
                <a:rPr lang="en-US" sz="2800" i="1" dirty="0">
                  <a:latin typeface="Arial" pitchFamily="34" charset="0"/>
                  <a:cs typeface="Arial" pitchFamily="34" charset="0"/>
                </a:rPr>
                <a:t>from Cho, E</a:t>
              </a:r>
              <a:r>
                <a:rPr lang="en-US" sz="2800" i="1" dirty="0" smtClean="0">
                  <a:latin typeface="Arial" pitchFamily="34" charset="0"/>
                  <a:cs typeface="Arial" pitchFamily="34" charset="0"/>
                </a:rPr>
                <a:t>. </a:t>
              </a:r>
              <a:r>
                <a:rPr lang="en-US" sz="2800" i="1" dirty="0">
                  <a:latin typeface="Arial" pitchFamily="34" charset="0"/>
                  <a:cs typeface="Arial" pitchFamily="34" charset="0"/>
                </a:rPr>
                <a:t>et </a:t>
              </a:r>
              <a:r>
                <a:rPr lang="en-US" sz="2800" i="1" dirty="0" smtClean="0">
                  <a:latin typeface="Arial" pitchFamily="34" charset="0"/>
                  <a:cs typeface="Arial" pitchFamily="34" charset="0"/>
                </a:rPr>
                <a:t>al</a:t>
              </a:r>
              <a:r>
                <a:rPr lang="en-US" sz="2800" i="1" dirty="0">
                  <a:latin typeface="Arial" pitchFamily="34" charset="0"/>
                  <a:cs typeface="Arial" pitchFamily="34" charset="0"/>
                </a:rPr>
                <a:t>., </a:t>
              </a:r>
              <a:r>
                <a:rPr lang="en-US" sz="2800" i="1" dirty="0" err="1" smtClean="0">
                  <a:latin typeface="Arial" pitchFamily="34" charset="0"/>
                  <a:cs typeface="Arial" pitchFamily="34" charset="0"/>
                </a:rPr>
                <a:t>Electrochem</a:t>
              </a:r>
              <a:r>
                <a:rPr lang="en-US" sz="2800" i="1" dirty="0" smtClean="0">
                  <a:latin typeface="Arial" pitchFamily="34" charset="0"/>
                  <a:cs typeface="Arial" pitchFamily="34" charset="0"/>
                </a:rPr>
                <a:t>. Comm., </a:t>
              </a:r>
              <a:r>
                <a:rPr lang="en-US" sz="2800" i="1" dirty="0">
                  <a:latin typeface="Arial" pitchFamily="34" charset="0"/>
                  <a:cs typeface="Arial" pitchFamily="34" charset="0"/>
                </a:rPr>
                <a:t>2012, 22, 1-3.</a:t>
              </a:r>
            </a:p>
          </p:txBody>
        </p:sp>
        <p:sp>
          <p:nvSpPr>
            <p:cNvPr id="159" name="Textfeld 158"/>
            <p:cNvSpPr txBox="1"/>
            <p:nvPr/>
          </p:nvSpPr>
          <p:spPr>
            <a:xfrm>
              <a:off x="1992416" y="16956000"/>
              <a:ext cx="13150747" cy="4401205"/>
            </a:xfrm>
            <a:prstGeom prst="rect">
              <a:avLst/>
            </a:prstGeom>
            <a:noFill/>
          </p:spPr>
          <p:txBody>
            <a:bodyPr wrap="square" rtlCol="0">
              <a:spAutoFit/>
            </a:bodyPr>
            <a:lstStyle/>
            <a:p>
              <a:pPr marL="571500" indent="-571500">
                <a:buFontTx/>
                <a:buChar char="-"/>
              </a:pPr>
              <a:r>
                <a:rPr lang="en-US" sz="4000" dirty="0" smtClean="0"/>
                <a:t>Common </a:t>
              </a:r>
              <a:r>
                <a:rPr lang="en-US" sz="4000" dirty="0"/>
                <a:t>LIB: </a:t>
              </a:r>
              <a:r>
                <a:rPr lang="en-US" sz="4000" dirty="0" smtClean="0"/>
                <a:t>Al</a:t>
              </a:r>
              <a:r>
                <a:rPr lang="en-US" sz="4000" baseline="-25000" dirty="0" smtClean="0"/>
                <a:t>2</a:t>
              </a:r>
              <a:r>
                <a:rPr lang="en-US" sz="4000" dirty="0" smtClean="0"/>
                <a:t>O</a:t>
              </a:r>
              <a:r>
                <a:rPr lang="en-US" sz="4000" baseline="-25000" dirty="0" smtClean="0"/>
                <a:t>3</a:t>
              </a:r>
              <a:r>
                <a:rPr lang="en-US" sz="4000" dirty="0" smtClean="0"/>
                <a:t>/AlF</a:t>
              </a:r>
              <a:r>
                <a:rPr lang="en-US" sz="4000" baseline="-25000" dirty="0" smtClean="0"/>
                <a:t>3</a:t>
              </a:r>
              <a:r>
                <a:rPr lang="en-US" sz="4000" dirty="0" smtClean="0"/>
                <a:t> mixture protects Al in </a:t>
              </a:r>
              <a:r>
                <a:rPr lang="en-US" sz="4000" dirty="0"/>
                <a:t>LiPF</a:t>
              </a:r>
              <a:r>
                <a:rPr lang="en-US" sz="4000" baseline="-25000" dirty="0"/>
                <a:t>6</a:t>
              </a:r>
              <a:r>
                <a:rPr lang="en-US" sz="4000" dirty="0"/>
                <a:t>/ethylene carbonate/dimethyl carbonate </a:t>
              </a:r>
              <a:r>
                <a:rPr lang="en-US" sz="4000" dirty="0" smtClean="0"/>
                <a:t>electrolytes</a:t>
              </a:r>
            </a:p>
            <a:p>
              <a:pPr marL="571500" indent="-571500">
                <a:buFontTx/>
                <a:buChar char="-"/>
              </a:pPr>
              <a:r>
                <a:rPr lang="en-US" sz="4000" dirty="0" smtClean="0"/>
                <a:t>ILs: established protection layer cannot develop</a:t>
              </a:r>
              <a:endParaRPr lang="en-US" sz="4000" baseline="-25000" dirty="0" smtClean="0"/>
            </a:p>
            <a:p>
              <a:pPr marL="571500" indent="-571500">
                <a:buFontTx/>
                <a:buChar char="-"/>
              </a:pPr>
              <a:r>
                <a:rPr lang="en-US" sz="4000" b="0" kern="1200" baseline="0" dirty="0" smtClean="0">
                  <a:solidFill>
                    <a:schemeClr val="tx1"/>
                  </a:solidFill>
                  <a:effectLst/>
                  <a:latin typeface="Arial" charset="0"/>
                  <a:ea typeface="+mn-ea"/>
                  <a:cs typeface="+mn-cs"/>
                </a:rPr>
                <a:t>Pit corrosion</a:t>
              </a:r>
              <a:r>
                <a:rPr lang="en-US" sz="4000" b="0" kern="1200" dirty="0" smtClean="0">
                  <a:solidFill>
                    <a:schemeClr val="tx1"/>
                  </a:solidFill>
                  <a:effectLst/>
                  <a:latin typeface="Arial" charset="0"/>
                  <a:ea typeface="+mn-ea"/>
                  <a:cs typeface="+mn-cs"/>
                </a:rPr>
                <a:t> triggered by imide-based anions like </a:t>
              </a:r>
              <a:r>
                <a:rPr lang="en-US" sz="4000" dirty="0" err="1" smtClean="0"/>
                <a:t>bis</a:t>
              </a:r>
              <a:r>
                <a:rPr lang="en-US" sz="4000" dirty="0" smtClean="0"/>
                <a:t>(</a:t>
              </a:r>
              <a:r>
                <a:rPr lang="en-US" sz="4000" dirty="0" err="1" smtClean="0"/>
                <a:t>trifluoromethylsulfonyl</a:t>
              </a:r>
              <a:r>
                <a:rPr lang="en-US" sz="4000" dirty="0" smtClean="0"/>
                <a:t>)imide</a:t>
              </a:r>
              <a:r>
                <a:rPr lang="en-US" sz="4000" dirty="0"/>
                <a:t> (TFSI</a:t>
              </a:r>
              <a:r>
                <a:rPr lang="en-US" sz="4000" baseline="30000" dirty="0">
                  <a:sym typeface="Symbol"/>
                </a:rPr>
                <a:t>  </a:t>
              </a:r>
              <a:r>
                <a:rPr lang="en-US" sz="4000" dirty="0"/>
                <a:t>)</a:t>
              </a:r>
              <a:endParaRPr lang="en-US" sz="4000" b="0" kern="1200" dirty="0" smtClean="0">
                <a:solidFill>
                  <a:schemeClr val="tx1"/>
                </a:solidFill>
                <a:effectLst/>
                <a:latin typeface="Arial" charset="0"/>
                <a:ea typeface="+mn-ea"/>
                <a:cs typeface="+mn-cs"/>
              </a:endParaRPr>
            </a:p>
            <a:p>
              <a:pPr marL="571500" indent="-571500">
                <a:buFontTx/>
                <a:buChar char="-"/>
              </a:pPr>
              <a:r>
                <a:rPr lang="en-US" sz="4000" baseline="0" dirty="0" smtClean="0"/>
                <a:t>Protective</a:t>
              </a:r>
              <a:r>
                <a:rPr lang="en-US" sz="4000" dirty="0" smtClean="0"/>
                <a:t> coatings can avoid corrosion</a:t>
              </a:r>
              <a:endParaRPr lang="en-US" sz="4000" b="0" kern="1200" baseline="0" dirty="0" smtClean="0">
                <a:solidFill>
                  <a:schemeClr val="tx1"/>
                </a:solidFill>
                <a:effectLst/>
                <a:latin typeface="Arial" charset="0"/>
                <a:ea typeface="+mn-ea"/>
                <a:cs typeface="+mn-cs"/>
              </a:endParaRPr>
            </a:p>
          </p:txBody>
        </p:sp>
      </p:grpSp>
      <p:sp>
        <p:nvSpPr>
          <p:cNvPr id="145" name="Textfeld 144"/>
          <p:cNvSpPr txBox="1"/>
          <p:nvPr/>
        </p:nvSpPr>
        <p:spPr>
          <a:xfrm>
            <a:off x="18638870" y="26388000"/>
            <a:ext cx="7649851" cy="707886"/>
          </a:xfrm>
          <a:prstGeom prst="rect">
            <a:avLst/>
          </a:prstGeom>
          <a:noFill/>
        </p:spPr>
        <p:txBody>
          <a:bodyPr wrap="none" rtlCol="0">
            <a:spAutoFit/>
          </a:bodyPr>
          <a:lstStyle/>
          <a:p>
            <a:r>
              <a:rPr lang="de-DE" sz="4000" b="1" dirty="0" smtClean="0"/>
              <a:t>Scanning </a:t>
            </a:r>
            <a:r>
              <a:rPr lang="en-US" sz="4000" b="1" dirty="0" smtClean="0"/>
              <a:t>electron microscopy</a:t>
            </a:r>
            <a:endParaRPr lang="en-US" sz="4000" b="1" dirty="0"/>
          </a:p>
        </p:txBody>
      </p:sp>
      <p:sp>
        <p:nvSpPr>
          <p:cNvPr id="148" name="Textfeld 147"/>
          <p:cNvSpPr txBox="1"/>
          <p:nvPr/>
        </p:nvSpPr>
        <p:spPr>
          <a:xfrm>
            <a:off x="19318006" y="17604000"/>
            <a:ext cx="6771405" cy="707886"/>
          </a:xfrm>
          <a:prstGeom prst="rect">
            <a:avLst/>
          </a:prstGeom>
          <a:noFill/>
        </p:spPr>
        <p:txBody>
          <a:bodyPr wrap="none" rtlCol="0">
            <a:spAutoFit/>
          </a:bodyPr>
          <a:lstStyle/>
          <a:p>
            <a:r>
              <a:rPr lang="en-US" sz="4000" b="1" dirty="0" smtClean="0"/>
              <a:t>Electrochemical properties</a:t>
            </a:r>
            <a:endParaRPr lang="en-US" sz="4000" b="1" dirty="0"/>
          </a:p>
        </p:txBody>
      </p:sp>
      <p:sp>
        <p:nvSpPr>
          <p:cNvPr id="150" name="Textfeld 149"/>
          <p:cNvSpPr txBox="1"/>
          <p:nvPr/>
        </p:nvSpPr>
        <p:spPr>
          <a:xfrm>
            <a:off x="16103262" y="23868000"/>
            <a:ext cx="13307454" cy="2677656"/>
          </a:xfrm>
          <a:prstGeom prst="rect">
            <a:avLst/>
          </a:prstGeom>
          <a:noFill/>
        </p:spPr>
        <p:txBody>
          <a:bodyPr wrap="square" rtlCol="0">
            <a:spAutoFit/>
          </a:bodyPr>
          <a:lstStyle/>
          <a:p>
            <a:pPr algn="just"/>
            <a:r>
              <a:rPr lang="en-US" sz="2800" b="1" i="1" dirty="0" smtClean="0"/>
              <a:t>Figure 3:</a:t>
            </a:r>
            <a:r>
              <a:rPr lang="en-US" sz="2800" i="1" dirty="0" smtClean="0"/>
              <a:t> </a:t>
            </a:r>
          </a:p>
          <a:p>
            <a:pPr algn="just"/>
            <a:r>
              <a:rPr lang="en-US" sz="2800" i="1" dirty="0" smtClean="0"/>
              <a:t>Left: Cyclic voltammetry </a:t>
            </a:r>
            <a:r>
              <a:rPr lang="en-US" sz="2800" i="1" dirty="0" smtClean="0"/>
              <a:t>(</a:t>
            </a:r>
            <a:r>
              <a:rPr lang="en-US" sz="2800" i="1" dirty="0" smtClean="0"/>
              <a:t>CV) </a:t>
            </a:r>
            <a:r>
              <a:rPr lang="en-US" sz="2800" i="1" dirty="0" smtClean="0"/>
              <a:t>diagram </a:t>
            </a:r>
            <a:r>
              <a:rPr lang="en-US" sz="2800" i="1" dirty="0" smtClean="0"/>
              <a:t>of CGO (</a:t>
            </a:r>
            <a:r>
              <a:rPr lang="de-DE" sz="2800" dirty="0"/>
              <a:t>Ce</a:t>
            </a:r>
            <a:r>
              <a:rPr lang="de-DE" sz="2800" baseline="-25000" dirty="0"/>
              <a:t>0.8</a:t>
            </a:r>
            <a:r>
              <a:rPr lang="de-DE" sz="2800" dirty="0"/>
              <a:t>Gd</a:t>
            </a:r>
            <a:r>
              <a:rPr lang="de-DE" sz="2800" baseline="-25000" dirty="0"/>
              <a:t>0.2</a:t>
            </a:r>
            <a:r>
              <a:rPr lang="de-DE" sz="2800" dirty="0"/>
              <a:t>O</a:t>
            </a:r>
            <a:r>
              <a:rPr lang="de-DE" sz="2800" baseline="-25000" dirty="0"/>
              <a:t>2-x </a:t>
            </a:r>
            <a:r>
              <a:rPr lang="en-US" sz="2800" dirty="0"/>
              <a:t>) </a:t>
            </a:r>
            <a:r>
              <a:rPr lang="en-US" sz="2800" i="1" dirty="0" smtClean="0"/>
              <a:t>layer on aluminum foil. The low and decreasing current density indicates a suppressed corrosion. </a:t>
            </a:r>
          </a:p>
          <a:p>
            <a:pPr algn="just"/>
            <a:r>
              <a:rPr lang="en-US" sz="2800" i="1" dirty="0" smtClean="0"/>
              <a:t>Right: </a:t>
            </a:r>
            <a:r>
              <a:rPr lang="en-US" sz="2800" i="1" dirty="0" err="1" smtClean="0"/>
              <a:t>Chronoamperometry</a:t>
            </a:r>
            <a:r>
              <a:rPr lang="en-US" sz="2800" i="1" dirty="0" smtClean="0"/>
              <a:t> </a:t>
            </a:r>
            <a:r>
              <a:rPr lang="en-US" sz="2800" i="1" dirty="0" smtClean="0"/>
              <a:t>(CA) diagram  </a:t>
            </a:r>
            <a:r>
              <a:rPr lang="en-US" sz="2800" i="1" dirty="0" smtClean="0"/>
              <a:t>of CGO layer on aluminum foil. Cumulative charge slowly rises, pointing at coating defects where corrosion may still occur.</a:t>
            </a:r>
          </a:p>
        </p:txBody>
      </p:sp>
      <p:grpSp>
        <p:nvGrpSpPr>
          <p:cNvPr id="327" name="Gruppieren 326"/>
          <p:cNvGrpSpPr>
            <a:grpSpLocks noChangeAspect="1"/>
          </p:cNvGrpSpPr>
          <p:nvPr/>
        </p:nvGrpSpPr>
        <p:grpSpPr>
          <a:xfrm>
            <a:off x="1992417" y="30885207"/>
            <a:ext cx="7922481" cy="6968922"/>
            <a:chOff x="44955" y="1541294"/>
            <a:chExt cx="4798773" cy="4221187"/>
          </a:xfrm>
        </p:grpSpPr>
        <p:sp>
          <p:nvSpPr>
            <p:cNvPr id="328" name="Rechteck 27"/>
            <p:cNvSpPr>
              <a:spLocks noChangeArrowheads="1"/>
            </p:cNvSpPr>
            <p:nvPr/>
          </p:nvSpPr>
          <p:spPr bwMode="auto">
            <a:xfrm>
              <a:off x="1540404" y="2825774"/>
              <a:ext cx="2047875" cy="1835150"/>
            </a:xfrm>
            <a:prstGeom prst="rect">
              <a:avLst/>
            </a:prstGeom>
            <a:gradFill rotWithShape="1">
              <a:gsLst>
                <a:gs pos="0">
                  <a:srgbClr val="B2B2B2"/>
                </a:gs>
                <a:gs pos="52000">
                  <a:srgbClr val="FFFFFF"/>
                </a:gs>
                <a:gs pos="100000">
                  <a:srgbClr val="5F5F5F"/>
                </a:gs>
                <a:gs pos="100000">
                  <a:srgbClr val="292929"/>
                </a:gs>
                <a:gs pos="100000">
                  <a:srgbClr val="777777"/>
                </a:gs>
                <a:gs pos="100000">
                  <a:srgbClr val="EAEAEA"/>
                </a:gs>
              </a:gsLst>
              <a:lin ang="0" scaled="1"/>
            </a:gradFill>
            <a:ln w="9525" algn="ctr">
              <a:solidFill>
                <a:schemeClr val="bg1"/>
              </a:solidFill>
              <a:round/>
              <a:headEnd/>
              <a:tailEnd/>
            </a:ln>
          </p:spPr>
          <p:txBody>
            <a:bodyPr lIns="90000" tIns="46800" rIns="90000" bIns="46800">
              <a:spAutoFit/>
            </a:bodyPr>
            <a:lstStyle/>
            <a:p>
              <a:endParaRPr lang="en-US"/>
            </a:p>
          </p:txBody>
        </p:sp>
        <p:sp>
          <p:nvSpPr>
            <p:cNvPr id="329" name="Rectangle 7"/>
            <p:cNvSpPr>
              <a:spLocks noChangeAspect="1" noChangeArrowheads="1"/>
            </p:cNvSpPr>
            <p:nvPr/>
          </p:nvSpPr>
          <p:spPr bwMode="auto">
            <a:xfrm>
              <a:off x="1605491" y="4292624"/>
              <a:ext cx="1839913" cy="3063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0" name="Rectangle 8"/>
            <p:cNvSpPr>
              <a:spLocks noChangeAspect="1" noChangeArrowheads="1"/>
            </p:cNvSpPr>
            <p:nvPr/>
          </p:nvSpPr>
          <p:spPr bwMode="auto">
            <a:xfrm>
              <a:off x="1605491" y="4292624"/>
              <a:ext cx="1839913" cy="306388"/>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1" name="Line 9"/>
            <p:cNvSpPr>
              <a:spLocks noChangeAspect="1" noChangeShapeType="1"/>
            </p:cNvSpPr>
            <p:nvPr/>
          </p:nvSpPr>
          <p:spPr bwMode="auto">
            <a:xfrm flipH="1">
              <a:off x="1535641" y="4657749"/>
              <a:ext cx="566738" cy="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10"/>
            <p:cNvSpPr>
              <a:spLocks noChangeAspect="1" noChangeShapeType="1"/>
            </p:cNvSpPr>
            <p:nvPr/>
          </p:nvSpPr>
          <p:spPr bwMode="auto">
            <a:xfrm flipV="1">
              <a:off x="1540404" y="2825774"/>
              <a:ext cx="0" cy="18399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1"/>
            <p:cNvSpPr>
              <a:spLocks noChangeAspect="1" noChangeShapeType="1"/>
            </p:cNvSpPr>
            <p:nvPr/>
          </p:nvSpPr>
          <p:spPr bwMode="auto">
            <a:xfrm flipH="1">
              <a:off x="1534054" y="2827362"/>
              <a:ext cx="206375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Rectangle 13"/>
            <p:cNvSpPr>
              <a:spLocks noChangeAspect="1" noChangeArrowheads="1"/>
            </p:cNvSpPr>
            <p:nvPr/>
          </p:nvSpPr>
          <p:spPr bwMode="auto">
            <a:xfrm>
              <a:off x="1605491" y="4168799"/>
              <a:ext cx="1839913" cy="123825"/>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5" name="Rectangle 14"/>
            <p:cNvSpPr>
              <a:spLocks noChangeAspect="1" noChangeArrowheads="1"/>
            </p:cNvSpPr>
            <p:nvPr/>
          </p:nvSpPr>
          <p:spPr bwMode="auto">
            <a:xfrm>
              <a:off x="1605491" y="4168799"/>
              <a:ext cx="1839913" cy="123825"/>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6" name="Rectangle 16"/>
            <p:cNvSpPr>
              <a:spLocks noChangeAspect="1" noChangeArrowheads="1"/>
            </p:cNvSpPr>
            <p:nvPr/>
          </p:nvSpPr>
          <p:spPr bwMode="auto">
            <a:xfrm>
              <a:off x="1810279" y="2830537"/>
              <a:ext cx="1414462" cy="1206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7" name="Rectangle 17"/>
            <p:cNvSpPr>
              <a:spLocks noChangeAspect="1" noChangeArrowheads="1"/>
            </p:cNvSpPr>
            <p:nvPr/>
          </p:nvSpPr>
          <p:spPr bwMode="auto">
            <a:xfrm>
              <a:off x="1810279" y="2830537"/>
              <a:ext cx="1414462" cy="120650"/>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8" name="Line 18"/>
            <p:cNvSpPr>
              <a:spLocks noChangeAspect="1" noChangeShapeType="1"/>
            </p:cNvSpPr>
            <p:nvPr/>
          </p:nvSpPr>
          <p:spPr bwMode="auto">
            <a:xfrm flipV="1">
              <a:off x="3589866" y="3925912"/>
              <a:ext cx="0" cy="7397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9"/>
            <p:cNvSpPr>
              <a:spLocks noChangeAspect="1" noChangeShapeType="1"/>
            </p:cNvSpPr>
            <p:nvPr/>
          </p:nvSpPr>
          <p:spPr bwMode="auto">
            <a:xfrm>
              <a:off x="2102379" y="4651399"/>
              <a:ext cx="0" cy="128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0" name="Group 21"/>
            <p:cNvGrpSpPr>
              <a:grpSpLocks noChangeAspect="1"/>
            </p:cNvGrpSpPr>
            <p:nvPr/>
          </p:nvGrpSpPr>
          <p:grpSpPr bwMode="auto">
            <a:xfrm>
              <a:off x="2168087" y="3708424"/>
              <a:ext cx="76200" cy="31750"/>
              <a:chOff x="950" y="3276"/>
              <a:chExt cx="22" cy="9"/>
            </a:xfrm>
            <a:solidFill>
              <a:srgbClr val="D60093"/>
            </a:solidFill>
          </p:grpSpPr>
          <p:sp>
            <p:nvSpPr>
              <p:cNvPr id="415" name="Freeform 22"/>
              <p:cNvSpPr>
                <a:spLocks noChangeAspect="1"/>
              </p:cNvSpPr>
              <p:nvPr/>
            </p:nvSpPr>
            <p:spPr bwMode="auto">
              <a:xfrm>
                <a:off x="950" y="3276"/>
                <a:ext cx="22" cy="9"/>
              </a:xfrm>
              <a:custGeom>
                <a:avLst/>
                <a:gdLst>
                  <a:gd name="T0" fmla="*/ 109 w 200"/>
                  <a:gd name="T1" fmla="*/ 96 h 96"/>
                  <a:gd name="T2" fmla="*/ 13 w 200"/>
                  <a:gd name="T3" fmla="*/ 71 h 96"/>
                  <a:gd name="T4" fmla="*/ 38 w 200"/>
                  <a:gd name="T5" fmla="*/ 4 h 96"/>
                  <a:gd name="T6" fmla="*/ 200 w 200"/>
                  <a:gd name="T7" fmla="*/ 50 h 96"/>
                  <a:gd name="T8" fmla="*/ 109 w 200"/>
                  <a:gd name="T9" fmla="*/ 96 h 96"/>
                </a:gdLst>
                <a:ahLst/>
                <a:cxnLst>
                  <a:cxn ang="0">
                    <a:pos x="T0" y="T1"/>
                  </a:cxn>
                  <a:cxn ang="0">
                    <a:pos x="T2" y="T3"/>
                  </a:cxn>
                  <a:cxn ang="0">
                    <a:pos x="T4" y="T5"/>
                  </a:cxn>
                  <a:cxn ang="0">
                    <a:pos x="T6" y="T7"/>
                  </a:cxn>
                  <a:cxn ang="0">
                    <a:pos x="T8" y="T9"/>
                  </a:cxn>
                </a:cxnLst>
                <a:rect l="0" t="0" r="r" b="b"/>
                <a:pathLst>
                  <a:path w="200" h="96">
                    <a:moveTo>
                      <a:pt x="109" y="96"/>
                    </a:moveTo>
                    <a:cubicBezTo>
                      <a:pt x="75" y="87"/>
                      <a:pt x="34" y="96"/>
                      <a:pt x="13" y="71"/>
                    </a:cubicBezTo>
                    <a:cubicBezTo>
                      <a:pt x="0" y="50"/>
                      <a:pt x="13" y="8"/>
                      <a:pt x="38" y="4"/>
                    </a:cubicBezTo>
                    <a:cubicBezTo>
                      <a:pt x="92" y="0"/>
                      <a:pt x="200" y="50"/>
                      <a:pt x="200" y="50"/>
                    </a:cubicBezTo>
                    <a:cubicBezTo>
                      <a:pt x="121" y="75"/>
                      <a:pt x="146" y="50"/>
                      <a:pt x="109" y="96"/>
                    </a:cubicBezTo>
                  </a:path>
                </a:pathLst>
              </a:custGeom>
              <a:grpFill/>
              <a:ln w="0">
                <a:solidFill>
                  <a:schemeClr val="tx1"/>
                </a:solidFill>
                <a:prstDash val="solid"/>
                <a:round/>
                <a:headEnd/>
                <a:tailEnd/>
              </a:ln>
            </p:spPr>
            <p:txBody>
              <a:bodyPr/>
              <a:lstStyle/>
              <a:p>
                <a:pPr>
                  <a:defRPr/>
                </a:pPr>
                <a:endParaRPr lang="en-US">
                  <a:latin typeface="Arial" charset="0"/>
                  <a:cs typeface="Arial" charset="0"/>
                </a:endParaRPr>
              </a:p>
            </p:txBody>
          </p:sp>
          <p:sp>
            <p:nvSpPr>
              <p:cNvPr id="416" name="Freeform 23"/>
              <p:cNvSpPr>
                <a:spLocks noChangeAspect="1"/>
              </p:cNvSpPr>
              <p:nvPr/>
            </p:nvSpPr>
            <p:spPr bwMode="auto">
              <a:xfrm>
                <a:off x="950" y="3276"/>
                <a:ext cx="22" cy="9"/>
              </a:xfrm>
              <a:custGeom>
                <a:avLst/>
                <a:gdLst>
                  <a:gd name="T0" fmla="*/ 12 w 22"/>
                  <a:gd name="T1" fmla="*/ 9 h 9"/>
                  <a:gd name="T2" fmla="*/ 1 w 22"/>
                  <a:gd name="T3" fmla="*/ 7 h 9"/>
                  <a:gd name="T4" fmla="*/ 4 w 22"/>
                  <a:gd name="T5" fmla="*/ 1 h 9"/>
                  <a:gd name="T6" fmla="*/ 22 w 22"/>
                  <a:gd name="T7" fmla="*/ 5 h 9"/>
                  <a:gd name="T8" fmla="*/ 12 w 22"/>
                  <a:gd name="T9" fmla="*/ 9 h 9"/>
                </a:gdLst>
                <a:ahLst/>
                <a:cxnLst>
                  <a:cxn ang="0">
                    <a:pos x="T0" y="T1"/>
                  </a:cxn>
                  <a:cxn ang="0">
                    <a:pos x="T2" y="T3"/>
                  </a:cxn>
                  <a:cxn ang="0">
                    <a:pos x="T4" y="T5"/>
                  </a:cxn>
                  <a:cxn ang="0">
                    <a:pos x="T6" y="T7"/>
                  </a:cxn>
                  <a:cxn ang="0">
                    <a:pos x="T8" y="T9"/>
                  </a:cxn>
                </a:cxnLst>
                <a:rect l="0" t="0" r="r" b="b"/>
                <a:pathLst>
                  <a:path w="22" h="9">
                    <a:moveTo>
                      <a:pt x="12" y="9"/>
                    </a:moveTo>
                    <a:cubicBezTo>
                      <a:pt x="8" y="8"/>
                      <a:pt x="4" y="9"/>
                      <a:pt x="1" y="7"/>
                    </a:cubicBezTo>
                    <a:cubicBezTo>
                      <a:pt x="0" y="5"/>
                      <a:pt x="1" y="1"/>
                      <a:pt x="4" y="1"/>
                    </a:cubicBezTo>
                    <a:cubicBezTo>
                      <a:pt x="10" y="0"/>
                      <a:pt x="22" y="5"/>
                      <a:pt x="22" y="5"/>
                    </a:cubicBezTo>
                    <a:cubicBezTo>
                      <a:pt x="13" y="7"/>
                      <a:pt x="16" y="5"/>
                      <a:pt x="12" y="9"/>
                    </a:cubicBezTo>
                  </a:path>
                </a:pathLst>
              </a:custGeom>
              <a:grpFill/>
              <a:ln w="7938" cap="rnd">
                <a:solidFill>
                  <a:schemeClr val="tx1"/>
                </a:solidFill>
                <a:prstDash val="solid"/>
                <a:round/>
                <a:headEnd/>
                <a:tailEnd/>
              </a:ln>
              <a:extLst/>
            </p:spPr>
            <p:txBody>
              <a:bodyPr/>
              <a:lstStyle/>
              <a:p>
                <a:pPr>
                  <a:defRPr/>
                </a:pPr>
                <a:endParaRPr lang="en-US">
                  <a:latin typeface="Arial" charset="0"/>
                  <a:cs typeface="Arial" charset="0"/>
                </a:endParaRPr>
              </a:p>
            </p:txBody>
          </p:sp>
        </p:grpSp>
        <p:grpSp>
          <p:nvGrpSpPr>
            <p:cNvPr id="341" name="Group 24"/>
            <p:cNvGrpSpPr>
              <a:grpSpLocks noChangeAspect="1"/>
            </p:cNvGrpSpPr>
            <p:nvPr/>
          </p:nvGrpSpPr>
          <p:grpSpPr bwMode="auto">
            <a:xfrm>
              <a:off x="2455424" y="3708424"/>
              <a:ext cx="76200" cy="31750"/>
              <a:chOff x="1033" y="3276"/>
              <a:chExt cx="22" cy="9"/>
            </a:xfrm>
            <a:solidFill>
              <a:srgbClr val="D60093"/>
            </a:solidFill>
          </p:grpSpPr>
          <p:sp>
            <p:nvSpPr>
              <p:cNvPr id="413" name="Freeform 25"/>
              <p:cNvSpPr>
                <a:spLocks noChangeAspect="1"/>
              </p:cNvSpPr>
              <p:nvPr/>
            </p:nvSpPr>
            <p:spPr bwMode="auto">
              <a:xfrm>
                <a:off x="1033" y="3276"/>
                <a:ext cx="22" cy="9"/>
              </a:xfrm>
              <a:custGeom>
                <a:avLst/>
                <a:gdLst>
                  <a:gd name="T0" fmla="*/ 108 w 200"/>
                  <a:gd name="T1" fmla="*/ 96 h 96"/>
                  <a:gd name="T2" fmla="*/ 12 w 200"/>
                  <a:gd name="T3" fmla="*/ 71 h 96"/>
                  <a:gd name="T4" fmla="*/ 37 w 200"/>
                  <a:gd name="T5" fmla="*/ 4 h 96"/>
                  <a:gd name="T6" fmla="*/ 200 w 200"/>
                  <a:gd name="T7" fmla="*/ 50 h 96"/>
                  <a:gd name="T8" fmla="*/ 108 w 200"/>
                  <a:gd name="T9" fmla="*/ 96 h 96"/>
                </a:gdLst>
                <a:ahLst/>
                <a:cxnLst>
                  <a:cxn ang="0">
                    <a:pos x="T0" y="T1"/>
                  </a:cxn>
                  <a:cxn ang="0">
                    <a:pos x="T2" y="T3"/>
                  </a:cxn>
                  <a:cxn ang="0">
                    <a:pos x="T4" y="T5"/>
                  </a:cxn>
                  <a:cxn ang="0">
                    <a:pos x="T6" y="T7"/>
                  </a:cxn>
                  <a:cxn ang="0">
                    <a:pos x="T8" y="T9"/>
                  </a:cxn>
                </a:cxnLst>
                <a:rect l="0" t="0" r="r" b="b"/>
                <a:pathLst>
                  <a:path w="200" h="96">
                    <a:moveTo>
                      <a:pt x="108" y="96"/>
                    </a:moveTo>
                    <a:cubicBezTo>
                      <a:pt x="75" y="87"/>
                      <a:pt x="33" y="96"/>
                      <a:pt x="12" y="71"/>
                    </a:cubicBezTo>
                    <a:cubicBezTo>
                      <a:pt x="0" y="50"/>
                      <a:pt x="12" y="8"/>
                      <a:pt x="37" y="4"/>
                    </a:cubicBezTo>
                    <a:cubicBezTo>
                      <a:pt x="92" y="0"/>
                      <a:pt x="200" y="50"/>
                      <a:pt x="200" y="50"/>
                    </a:cubicBezTo>
                    <a:cubicBezTo>
                      <a:pt x="121" y="75"/>
                      <a:pt x="146" y="50"/>
                      <a:pt x="108" y="96"/>
                    </a:cubicBezTo>
                  </a:path>
                </a:pathLst>
              </a:custGeom>
              <a:grpFill/>
              <a:ln w="0">
                <a:solidFill>
                  <a:schemeClr val="tx1"/>
                </a:solidFill>
                <a:prstDash val="solid"/>
                <a:round/>
                <a:headEnd/>
                <a:tailEnd/>
              </a:ln>
            </p:spPr>
            <p:txBody>
              <a:bodyPr/>
              <a:lstStyle/>
              <a:p>
                <a:pPr>
                  <a:defRPr/>
                </a:pPr>
                <a:endParaRPr lang="en-US">
                  <a:latin typeface="Arial" charset="0"/>
                  <a:cs typeface="Arial" charset="0"/>
                </a:endParaRPr>
              </a:p>
            </p:txBody>
          </p:sp>
          <p:sp>
            <p:nvSpPr>
              <p:cNvPr id="414" name="Freeform 26"/>
              <p:cNvSpPr>
                <a:spLocks noChangeAspect="1"/>
              </p:cNvSpPr>
              <p:nvPr/>
            </p:nvSpPr>
            <p:spPr bwMode="auto">
              <a:xfrm>
                <a:off x="1033" y="3276"/>
                <a:ext cx="22" cy="9"/>
              </a:xfrm>
              <a:custGeom>
                <a:avLst/>
                <a:gdLst>
                  <a:gd name="T0" fmla="*/ 12 w 22"/>
                  <a:gd name="T1" fmla="*/ 9 h 9"/>
                  <a:gd name="T2" fmla="*/ 1 w 22"/>
                  <a:gd name="T3" fmla="*/ 7 h 9"/>
                  <a:gd name="T4" fmla="*/ 4 w 22"/>
                  <a:gd name="T5" fmla="*/ 1 h 9"/>
                  <a:gd name="T6" fmla="*/ 22 w 22"/>
                  <a:gd name="T7" fmla="*/ 5 h 9"/>
                  <a:gd name="T8" fmla="*/ 12 w 22"/>
                  <a:gd name="T9" fmla="*/ 9 h 9"/>
                </a:gdLst>
                <a:ahLst/>
                <a:cxnLst>
                  <a:cxn ang="0">
                    <a:pos x="T0" y="T1"/>
                  </a:cxn>
                  <a:cxn ang="0">
                    <a:pos x="T2" y="T3"/>
                  </a:cxn>
                  <a:cxn ang="0">
                    <a:pos x="T4" y="T5"/>
                  </a:cxn>
                  <a:cxn ang="0">
                    <a:pos x="T6" y="T7"/>
                  </a:cxn>
                  <a:cxn ang="0">
                    <a:pos x="T8" y="T9"/>
                  </a:cxn>
                </a:cxnLst>
                <a:rect l="0" t="0" r="r" b="b"/>
                <a:pathLst>
                  <a:path w="22" h="9">
                    <a:moveTo>
                      <a:pt x="12" y="9"/>
                    </a:moveTo>
                    <a:cubicBezTo>
                      <a:pt x="8" y="8"/>
                      <a:pt x="4" y="9"/>
                      <a:pt x="1" y="7"/>
                    </a:cubicBezTo>
                    <a:cubicBezTo>
                      <a:pt x="0" y="5"/>
                      <a:pt x="1" y="1"/>
                      <a:pt x="4" y="1"/>
                    </a:cubicBezTo>
                    <a:cubicBezTo>
                      <a:pt x="10" y="0"/>
                      <a:pt x="22" y="5"/>
                      <a:pt x="22" y="5"/>
                    </a:cubicBezTo>
                    <a:cubicBezTo>
                      <a:pt x="13" y="7"/>
                      <a:pt x="16" y="5"/>
                      <a:pt x="12" y="9"/>
                    </a:cubicBezTo>
                  </a:path>
                </a:pathLst>
              </a:custGeom>
              <a:grpFill/>
              <a:ln w="7938" cap="rnd">
                <a:solidFill>
                  <a:schemeClr val="tx1"/>
                </a:solidFill>
                <a:prstDash val="solid"/>
                <a:round/>
                <a:headEnd/>
                <a:tailEnd/>
              </a:ln>
              <a:extLst/>
            </p:spPr>
            <p:txBody>
              <a:bodyPr/>
              <a:lstStyle/>
              <a:p>
                <a:pPr>
                  <a:defRPr/>
                </a:pPr>
                <a:endParaRPr lang="en-US">
                  <a:latin typeface="Arial" charset="0"/>
                  <a:cs typeface="Arial" charset="0"/>
                </a:endParaRPr>
              </a:p>
            </p:txBody>
          </p:sp>
        </p:grpSp>
        <p:sp>
          <p:nvSpPr>
            <p:cNvPr id="342" name="Rectangle 27"/>
            <p:cNvSpPr>
              <a:spLocks noChangeAspect="1" noChangeArrowheads="1"/>
            </p:cNvSpPr>
            <p:nvPr/>
          </p:nvSpPr>
          <p:spPr bwMode="auto">
            <a:xfrm>
              <a:off x="2105554" y="3287737"/>
              <a:ext cx="955331"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Cluster</a:t>
              </a:r>
              <a:endParaRPr lang="de-DE" sz="4000" dirty="0"/>
            </a:p>
          </p:txBody>
        </p:sp>
        <p:sp>
          <p:nvSpPr>
            <p:cNvPr id="343" name="Line 28"/>
            <p:cNvSpPr>
              <a:spLocks noChangeAspect="1" noChangeShapeType="1"/>
            </p:cNvSpPr>
            <p:nvPr/>
          </p:nvSpPr>
          <p:spPr bwMode="auto">
            <a:xfrm>
              <a:off x="2243666" y="3563962"/>
              <a:ext cx="3175" cy="117475"/>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29"/>
            <p:cNvSpPr>
              <a:spLocks noChangeAspect="1" noChangeShapeType="1"/>
            </p:cNvSpPr>
            <p:nvPr/>
          </p:nvSpPr>
          <p:spPr bwMode="auto">
            <a:xfrm flipH="1">
              <a:off x="2523066" y="3563962"/>
              <a:ext cx="73025" cy="117475"/>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30"/>
            <p:cNvSpPr>
              <a:spLocks noChangeAspect="1" noChangeShapeType="1"/>
            </p:cNvSpPr>
            <p:nvPr/>
          </p:nvSpPr>
          <p:spPr bwMode="auto">
            <a:xfrm flipH="1">
              <a:off x="2456391" y="4657749"/>
              <a:ext cx="11303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31"/>
            <p:cNvSpPr>
              <a:spLocks noChangeAspect="1" noChangeShapeType="1"/>
            </p:cNvSpPr>
            <p:nvPr/>
          </p:nvSpPr>
          <p:spPr bwMode="auto">
            <a:xfrm>
              <a:off x="2457979" y="4656162"/>
              <a:ext cx="0" cy="1254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32"/>
            <p:cNvSpPr>
              <a:spLocks noChangeAspect="1" noChangeShapeType="1"/>
            </p:cNvSpPr>
            <p:nvPr/>
          </p:nvSpPr>
          <p:spPr bwMode="auto">
            <a:xfrm flipV="1">
              <a:off x="3586691" y="2828949"/>
              <a:ext cx="3175" cy="7905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33"/>
            <p:cNvSpPr>
              <a:spLocks noChangeAspect="1" noChangeShapeType="1"/>
            </p:cNvSpPr>
            <p:nvPr/>
          </p:nvSpPr>
          <p:spPr bwMode="auto">
            <a:xfrm>
              <a:off x="3583516" y="3619524"/>
              <a:ext cx="14763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34"/>
            <p:cNvSpPr>
              <a:spLocks noChangeAspect="1" noChangeShapeType="1"/>
            </p:cNvSpPr>
            <p:nvPr/>
          </p:nvSpPr>
          <p:spPr bwMode="auto">
            <a:xfrm>
              <a:off x="3585104" y="3930674"/>
              <a:ext cx="1428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Freeform 37"/>
            <p:cNvSpPr>
              <a:spLocks noChangeAspect="1" noEditPoints="1"/>
            </p:cNvSpPr>
            <p:nvPr/>
          </p:nvSpPr>
          <p:spPr bwMode="auto">
            <a:xfrm>
              <a:off x="2981854" y="3157562"/>
              <a:ext cx="420687" cy="65087"/>
            </a:xfrm>
            <a:custGeom>
              <a:avLst/>
              <a:gdLst>
                <a:gd name="T0" fmla="*/ 2147483647 w 1438"/>
                <a:gd name="T1" fmla="*/ 2147483647 h 200"/>
                <a:gd name="T2" fmla="*/ 2147483647 w 1438"/>
                <a:gd name="T3" fmla="*/ 2147483647 h 200"/>
                <a:gd name="T4" fmla="*/ 2147483647 w 1438"/>
                <a:gd name="T5" fmla="*/ 2147483647 h 200"/>
                <a:gd name="T6" fmla="*/ 2147483647 w 1438"/>
                <a:gd name="T7" fmla="*/ 2147483647 h 200"/>
                <a:gd name="T8" fmla="*/ 2147483647 w 1438"/>
                <a:gd name="T9" fmla="*/ 2147483647 h 200"/>
                <a:gd name="T10" fmla="*/ 2147483647 w 1438"/>
                <a:gd name="T11" fmla="*/ 2147483647 h 200"/>
                <a:gd name="T12" fmla="*/ 2147483647 w 1438"/>
                <a:gd name="T13" fmla="*/ 2147483647 h 200"/>
                <a:gd name="T14" fmla="*/ 2147483647 w 1438"/>
                <a:gd name="T15" fmla="*/ 2147483647 h 200"/>
                <a:gd name="T16" fmla="*/ 0 w 1438"/>
                <a:gd name="T17" fmla="*/ 2147483647 h 200"/>
                <a:gd name="T18" fmla="*/ 2147483647 w 1438"/>
                <a:gd name="T19" fmla="*/ 0 h 200"/>
                <a:gd name="T20" fmla="*/ 2147483647 w 1438"/>
                <a:gd name="T21" fmla="*/ 2147483647 h 200"/>
                <a:gd name="T22" fmla="*/ 2147483647 w 1438"/>
                <a:gd name="T23" fmla="*/ 2147483647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8" h="200">
                  <a:moveTo>
                    <a:pt x="1421" y="116"/>
                  </a:moveTo>
                  <a:lnTo>
                    <a:pt x="100" y="116"/>
                  </a:lnTo>
                  <a:cubicBezTo>
                    <a:pt x="91" y="116"/>
                    <a:pt x="84" y="109"/>
                    <a:pt x="84" y="100"/>
                  </a:cubicBezTo>
                  <a:cubicBezTo>
                    <a:pt x="84" y="91"/>
                    <a:pt x="91" y="83"/>
                    <a:pt x="100" y="83"/>
                  </a:cubicBezTo>
                  <a:lnTo>
                    <a:pt x="1421" y="83"/>
                  </a:lnTo>
                  <a:cubicBezTo>
                    <a:pt x="1431" y="83"/>
                    <a:pt x="1438" y="91"/>
                    <a:pt x="1438" y="100"/>
                  </a:cubicBezTo>
                  <a:cubicBezTo>
                    <a:pt x="1438" y="109"/>
                    <a:pt x="1431" y="116"/>
                    <a:pt x="1421" y="116"/>
                  </a:cubicBezTo>
                  <a:close/>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close/>
                </a:path>
              </a:pathLst>
            </a:custGeom>
            <a:solidFill>
              <a:srgbClr val="000000"/>
            </a:solidFill>
            <a:ln w="3175" cap="flat">
              <a:solidFill>
                <a:srgbClr val="000000"/>
              </a:solidFill>
              <a:prstDash val="solid"/>
              <a:bevel/>
              <a:headEnd/>
              <a:tailEnd/>
            </a:ln>
          </p:spPr>
          <p:txBody>
            <a:bodyPr/>
            <a:lstStyle/>
            <a:p>
              <a:endParaRPr lang="en-US"/>
            </a:p>
          </p:txBody>
        </p:sp>
        <p:sp>
          <p:nvSpPr>
            <p:cNvPr id="351" name="Rectangle 40"/>
            <p:cNvSpPr>
              <a:spLocks noChangeAspect="1" noChangeArrowheads="1"/>
            </p:cNvSpPr>
            <p:nvPr/>
          </p:nvSpPr>
          <p:spPr bwMode="auto">
            <a:xfrm>
              <a:off x="3645429" y="4718074"/>
              <a:ext cx="912934"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U ~ kV</a:t>
              </a:r>
              <a:endParaRPr lang="de-DE" sz="4000" dirty="0"/>
            </a:p>
          </p:txBody>
        </p:sp>
        <p:sp>
          <p:nvSpPr>
            <p:cNvPr id="352" name="Rectangle 43"/>
            <p:cNvSpPr>
              <a:spLocks noChangeAspect="1" noChangeArrowheads="1"/>
            </p:cNvSpPr>
            <p:nvPr/>
          </p:nvSpPr>
          <p:spPr bwMode="auto">
            <a:xfrm>
              <a:off x="1626129" y="3722712"/>
              <a:ext cx="419253"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Ar</a:t>
              </a:r>
              <a:r>
                <a:rPr lang="de-DE" sz="4000" baseline="30000" dirty="0">
                  <a:solidFill>
                    <a:srgbClr val="000000"/>
                  </a:solidFill>
                </a:rPr>
                <a:t>+</a:t>
              </a:r>
              <a:endParaRPr lang="de-DE" sz="4000" baseline="30000" dirty="0"/>
            </a:p>
          </p:txBody>
        </p:sp>
        <p:sp>
          <p:nvSpPr>
            <p:cNvPr id="353" name="Rectangle 45"/>
            <p:cNvSpPr>
              <a:spLocks noChangeAspect="1" noChangeArrowheads="1"/>
            </p:cNvSpPr>
            <p:nvPr/>
          </p:nvSpPr>
          <p:spPr bwMode="auto">
            <a:xfrm>
              <a:off x="2899304" y="3657624"/>
              <a:ext cx="419253"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Ar</a:t>
              </a:r>
              <a:r>
                <a:rPr lang="de-DE" sz="4000" baseline="30000" dirty="0">
                  <a:solidFill>
                    <a:srgbClr val="000000"/>
                  </a:solidFill>
                </a:rPr>
                <a:t>+</a:t>
              </a:r>
              <a:endParaRPr lang="de-DE" sz="4000" baseline="30000" dirty="0"/>
            </a:p>
          </p:txBody>
        </p:sp>
        <p:sp>
          <p:nvSpPr>
            <p:cNvPr id="354" name="Freeform 47"/>
            <p:cNvSpPr>
              <a:spLocks noChangeAspect="1" noEditPoints="1"/>
            </p:cNvSpPr>
            <p:nvPr/>
          </p:nvSpPr>
          <p:spPr bwMode="auto">
            <a:xfrm>
              <a:off x="1881716" y="3981474"/>
              <a:ext cx="209550" cy="179388"/>
            </a:xfrm>
            <a:custGeom>
              <a:avLst/>
              <a:gdLst>
                <a:gd name="T0" fmla="*/ 2147483647 w 280"/>
                <a:gd name="T1" fmla="*/ 2147483647 h 280"/>
                <a:gd name="T2" fmla="*/ 2147483647 w 280"/>
                <a:gd name="T3" fmla="*/ 2147483647 h 280"/>
                <a:gd name="T4" fmla="*/ 2147483647 w 280"/>
                <a:gd name="T5" fmla="*/ 2147483647 h 280"/>
                <a:gd name="T6" fmla="*/ 2147483647 w 280"/>
                <a:gd name="T7" fmla="*/ 2147483647 h 280"/>
                <a:gd name="T8" fmla="*/ 2147483647 w 280"/>
                <a:gd name="T9" fmla="*/ 2147483647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0" h="280">
                  <a:moveTo>
                    <a:pt x="263" y="274"/>
                  </a:moveTo>
                  <a:lnTo>
                    <a:pt x="3" y="15"/>
                  </a:lnTo>
                  <a:cubicBezTo>
                    <a:pt x="0" y="11"/>
                    <a:pt x="0" y="6"/>
                    <a:pt x="3" y="3"/>
                  </a:cubicBezTo>
                  <a:cubicBezTo>
                    <a:pt x="6" y="0"/>
                    <a:pt x="12" y="0"/>
                    <a:pt x="15" y="3"/>
                  </a:cubicBezTo>
                  <a:lnTo>
                    <a:pt x="275" y="263"/>
                  </a:lnTo>
                  <a:cubicBezTo>
                    <a:pt x="278" y="266"/>
                    <a:pt x="278" y="271"/>
                    <a:pt x="275" y="274"/>
                  </a:cubicBezTo>
                  <a:cubicBezTo>
                    <a:pt x="271" y="278"/>
                    <a:pt x="266" y="278"/>
                    <a:pt x="263" y="274"/>
                  </a:cubicBezTo>
                  <a:close/>
                  <a:moveTo>
                    <a:pt x="247" y="154"/>
                  </a:moveTo>
                  <a:lnTo>
                    <a:pt x="280" y="280"/>
                  </a:lnTo>
                  <a:lnTo>
                    <a:pt x="155" y="247"/>
                  </a:lnTo>
                  <a:cubicBezTo>
                    <a:pt x="150" y="246"/>
                    <a:pt x="148" y="241"/>
                    <a:pt x="149" y="237"/>
                  </a:cubicBezTo>
                  <a:cubicBezTo>
                    <a:pt x="150" y="233"/>
                    <a:pt x="154" y="230"/>
                    <a:pt x="159" y="231"/>
                  </a:cubicBezTo>
                  <a:lnTo>
                    <a:pt x="271" y="261"/>
                  </a:lnTo>
                  <a:lnTo>
                    <a:pt x="261" y="271"/>
                  </a:lnTo>
                  <a:lnTo>
                    <a:pt x="231" y="159"/>
                  </a:lnTo>
                  <a:cubicBezTo>
                    <a:pt x="230" y="154"/>
                    <a:pt x="233" y="150"/>
                    <a:pt x="237" y="149"/>
                  </a:cubicBezTo>
                  <a:cubicBezTo>
                    <a:pt x="242" y="147"/>
                    <a:pt x="246" y="150"/>
                    <a:pt x="247" y="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355" name="Freeform 48"/>
            <p:cNvSpPr>
              <a:spLocks noChangeAspect="1" noEditPoints="1"/>
            </p:cNvSpPr>
            <p:nvPr/>
          </p:nvSpPr>
          <p:spPr bwMode="auto">
            <a:xfrm>
              <a:off x="2096029" y="3802087"/>
              <a:ext cx="158750" cy="373062"/>
            </a:xfrm>
            <a:custGeom>
              <a:avLst/>
              <a:gdLst>
                <a:gd name="T0" fmla="*/ 2147483647 w 215"/>
                <a:gd name="T1" fmla="*/ 2147483647 h 576"/>
                <a:gd name="T2" fmla="*/ 2147483647 w 215"/>
                <a:gd name="T3" fmla="*/ 2147483647 h 576"/>
                <a:gd name="T4" fmla="*/ 2147483647 w 215"/>
                <a:gd name="T5" fmla="*/ 2147483647 h 576"/>
                <a:gd name="T6" fmla="*/ 2147483647 w 215"/>
                <a:gd name="T7" fmla="*/ 2147483647 h 576"/>
                <a:gd name="T8" fmla="*/ 2147483647 w 215"/>
                <a:gd name="T9" fmla="*/ 2147483647 h 576"/>
                <a:gd name="T10" fmla="*/ 2147483647 w 215"/>
                <a:gd name="T11" fmla="*/ 2147483647 h 576"/>
                <a:gd name="T12" fmla="*/ 2147483647 w 215"/>
                <a:gd name="T13" fmla="*/ 2147483647 h 576"/>
                <a:gd name="T14" fmla="*/ 2147483647 w 215"/>
                <a:gd name="T15" fmla="*/ 2147483647 h 576"/>
                <a:gd name="T16" fmla="*/ 2147483647 w 215"/>
                <a:gd name="T17" fmla="*/ 0 h 576"/>
                <a:gd name="T18" fmla="*/ 2147483647 w 215"/>
                <a:gd name="T19" fmla="*/ 2147483647 h 576"/>
                <a:gd name="T20" fmla="*/ 2147483647 w 215"/>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576">
                  <a:moveTo>
                    <a:pt x="1" y="564"/>
                  </a:moveTo>
                  <a:lnTo>
                    <a:pt x="165" y="77"/>
                  </a:lnTo>
                  <a:cubicBezTo>
                    <a:pt x="166" y="72"/>
                    <a:pt x="171" y="70"/>
                    <a:pt x="175" y="72"/>
                  </a:cubicBezTo>
                  <a:cubicBezTo>
                    <a:pt x="179" y="73"/>
                    <a:pt x="182" y="78"/>
                    <a:pt x="180" y="82"/>
                  </a:cubicBezTo>
                  <a:lnTo>
                    <a:pt x="17" y="570"/>
                  </a:lnTo>
                  <a:cubicBezTo>
                    <a:pt x="16" y="574"/>
                    <a:pt x="11" y="576"/>
                    <a:pt x="7" y="575"/>
                  </a:cubicBezTo>
                  <a:cubicBezTo>
                    <a:pt x="2" y="574"/>
                    <a:pt x="0" y="569"/>
                    <a:pt x="1" y="564"/>
                  </a:cubicBezTo>
                  <a:close/>
                  <a:moveTo>
                    <a:pt x="120" y="79"/>
                  </a:moveTo>
                  <a:lnTo>
                    <a:pt x="199" y="0"/>
                  </a:lnTo>
                  <a:lnTo>
                    <a:pt x="215" y="111"/>
                  </a:lnTo>
                  <a:lnTo>
                    <a:pt x="120" y="7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356" name="Freeform 49"/>
            <p:cNvSpPr>
              <a:spLocks noChangeAspect="1" noEditPoints="1"/>
            </p:cNvSpPr>
            <p:nvPr/>
          </p:nvSpPr>
          <p:spPr bwMode="auto">
            <a:xfrm>
              <a:off x="2737379" y="3919562"/>
              <a:ext cx="149225" cy="241300"/>
            </a:xfrm>
            <a:custGeom>
              <a:avLst/>
              <a:gdLst>
                <a:gd name="T0" fmla="*/ 2147483647 w 200"/>
                <a:gd name="T1" fmla="*/ 2147483647 h 371"/>
                <a:gd name="T2" fmla="*/ 2147483647 w 200"/>
                <a:gd name="T3" fmla="*/ 2147483647 h 371"/>
                <a:gd name="T4" fmla="*/ 2147483647 w 200"/>
                <a:gd name="T5" fmla="*/ 2147483647 h 371"/>
                <a:gd name="T6" fmla="*/ 2147483647 w 200"/>
                <a:gd name="T7" fmla="*/ 2147483647 h 371"/>
                <a:gd name="T8" fmla="*/ 2147483647 w 200"/>
                <a:gd name="T9" fmla="*/ 2147483647 h 371"/>
                <a:gd name="T10" fmla="*/ 2147483647 w 200"/>
                <a:gd name="T11" fmla="*/ 2147483647 h 371"/>
                <a:gd name="T12" fmla="*/ 2147483647 w 200"/>
                <a:gd name="T13" fmla="*/ 2147483647 h 371"/>
                <a:gd name="T14" fmla="*/ 2147483647 w 200"/>
                <a:gd name="T15" fmla="*/ 2147483647 h 371"/>
                <a:gd name="T16" fmla="*/ 2147483647 w 200"/>
                <a:gd name="T17" fmla="*/ 2147483647 h 371"/>
                <a:gd name="T18" fmla="*/ 2147483647 w 200"/>
                <a:gd name="T19" fmla="*/ 2147483647 h 371"/>
                <a:gd name="T20" fmla="*/ 2147483647 w 200"/>
                <a:gd name="T21" fmla="*/ 2147483647 h 371"/>
                <a:gd name="T22" fmla="*/ 2147483647 w 200"/>
                <a:gd name="T23" fmla="*/ 2147483647 h 371"/>
                <a:gd name="T24" fmla="*/ 2147483647 w 200"/>
                <a:gd name="T25" fmla="*/ 2147483647 h 371"/>
                <a:gd name="T26" fmla="*/ 2147483647 w 200"/>
                <a:gd name="T27" fmla="*/ 2147483647 h 371"/>
                <a:gd name="T28" fmla="*/ 2147483647 w 200"/>
                <a:gd name="T29" fmla="*/ 2147483647 h 371"/>
                <a:gd name="T30" fmla="*/ 2147483647 w 200"/>
                <a:gd name="T31" fmla="*/ 2147483647 h 371"/>
                <a:gd name="T32" fmla="*/ 2147483647 w 200"/>
                <a:gd name="T33" fmla="*/ 2147483647 h 3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371">
                  <a:moveTo>
                    <a:pt x="9" y="353"/>
                  </a:moveTo>
                  <a:lnTo>
                    <a:pt x="183" y="5"/>
                  </a:lnTo>
                  <a:cubicBezTo>
                    <a:pt x="186" y="1"/>
                    <a:pt x="191" y="0"/>
                    <a:pt x="195" y="2"/>
                  </a:cubicBezTo>
                  <a:cubicBezTo>
                    <a:pt x="199" y="4"/>
                    <a:pt x="200" y="9"/>
                    <a:pt x="198" y="13"/>
                  </a:cubicBezTo>
                  <a:lnTo>
                    <a:pt x="24" y="360"/>
                  </a:lnTo>
                  <a:cubicBezTo>
                    <a:pt x="22" y="364"/>
                    <a:pt x="17" y="366"/>
                    <a:pt x="13" y="364"/>
                  </a:cubicBezTo>
                  <a:cubicBezTo>
                    <a:pt x="8" y="362"/>
                    <a:pt x="7" y="357"/>
                    <a:pt x="9" y="353"/>
                  </a:cubicBezTo>
                  <a:close/>
                  <a:moveTo>
                    <a:pt x="118" y="300"/>
                  </a:moveTo>
                  <a:lnTo>
                    <a:pt x="9" y="371"/>
                  </a:lnTo>
                  <a:lnTo>
                    <a:pt x="1" y="241"/>
                  </a:lnTo>
                  <a:cubicBezTo>
                    <a:pt x="0" y="237"/>
                    <a:pt x="4" y="233"/>
                    <a:pt x="9" y="232"/>
                  </a:cubicBezTo>
                  <a:cubicBezTo>
                    <a:pt x="13" y="232"/>
                    <a:pt x="17" y="236"/>
                    <a:pt x="17" y="240"/>
                  </a:cubicBezTo>
                  <a:lnTo>
                    <a:pt x="25" y="356"/>
                  </a:lnTo>
                  <a:lnTo>
                    <a:pt x="12" y="349"/>
                  </a:lnTo>
                  <a:lnTo>
                    <a:pt x="109" y="286"/>
                  </a:lnTo>
                  <a:cubicBezTo>
                    <a:pt x="113" y="284"/>
                    <a:pt x="118" y="285"/>
                    <a:pt x="120" y="289"/>
                  </a:cubicBezTo>
                  <a:cubicBezTo>
                    <a:pt x="123" y="293"/>
                    <a:pt x="122" y="298"/>
                    <a:pt x="118" y="30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357" name="Freeform 50"/>
            <p:cNvSpPr>
              <a:spLocks noChangeAspect="1" noEditPoints="1"/>
            </p:cNvSpPr>
            <p:nvPr/>
          </p:nvSpPr>
          <p:spPr bwMode="auto">
            <a:xfrm>
              <a:off x="2454804" y="3802087"/>
              <a:ext cx="288925" cy="373062"/>
            </a:xfrm>
            <a:custGeom>
              <a:avLst/>
              <a:gdLst>
                <a:gd name="T0" fmla="*/ 2147483647 w 387"/>
                <a:gd name="T1" fmla="*/ 2147483647 h 577"/>
                <a:gd name="T2" fmla="*/ 2147483647 w 387"/>
                <a:gd name="T3" fmla="*/ 2147483647 h 577"/>
                <a:gd name="T4" fmla="*/ 2147483647 w 387"/>
                <a:gd name="T5" fmla="*/ 2147483647 h 577"/>
                <a:gd name="T6" fmla="*/ 2147483647 w 387"/>
                <a:gd name="T7" fmla="*/ 2147483647 h 577"/>
                <a:gd name="T8" fmla="*/ 2147483647 w 387"/>
                <a:gd name="T9" fmla="*/ 2147483647 h 577"/>
                <a:gd name="T10" fmla="*/ 2147483647 w 387"/>
                <a:gd name="T11" fmla="*/ 2147483647 h 577"/>
                <a:gd name="T12" fmla="*/ 2147483647 w 387"/>
                <a:gd name="T13" fmla="*/ 2147483647 h 577"/>
                <a:gd name="T14" fmla="*/ 2147483647 w 387"/>
                <a:gd name="T15" fmla="*/ 2147483647 h 577"/>
                <a:gd name="T16" fmla="*/ 0 w 387"/>
                <a:gd name="T17" fmla="*/ 0 h 577"/>
                <a:gd name="T18" fmla="*/ 2147483647 w 387"/>
                <a:gd name="T19" fmla="*/ 2147483647 h 577"/>
                <a:gd name="T20" fmla="*/ 2147483647 w 387"/>
                <a:gd name="T21" fmla="*/ 2147483647 h 5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 h="577">
                  <a:moveTo>
                    <a:pt x="370" y="572"/>
                  </a:moveTo>
                  <a:lnTo>
                    <a:pt x="39" y="74"/>
                  </a:lnTo>
                  <a:cubicBezTo>
                    <a:pt x="37" y="71"/>
                    <a:pt x="38" y="65"/>
                    <a:pt x="42" y="63"/>
                  </a:cubicBezTo>
                  <a:cubicBezTo>
                    <a:pt x="46" y="60"/>
                    <a:pt x="51" y="61"/>
                    <a:pt x="53" y="65"/>
                  </a:cubicBezTo>
                  <a:lnTo>
                    <a:pt x="384" y="563"/>
                  </a:lnTo>
                  <a:cubicBezTo>
                    <a:pt x="387" y="566"/>
                    <a:pt x="386" y="572"/>
                    <a:pt x="382" y="574"/>
                  </a:cubicBezTo>
                  <a:cubicBezTo>
                    <a:pt x="378" y="577"/>
                    <a:pt x="373" y="576"/>
                    <a:pt x="370" y="572"/>
                  </a:cubicBezTo>
                  <a:close/>
                  <a:moveTo>
                    <a:pt x="14" y="111"/>
                  </a:moveTo>
                  <a:lnTo>
                    <a:pt x="0" y="0"/>
                  </a:lnTo>
                  <a:lnTo>
                    <a:pt x="97" y="56"/>
                  </a:lnTo>
                  <a:lnTo>
                    <a:pt x="14" y="111"/>
                  </a:lnTo>
                  <a:close/>
                </a:path>
              </a:pathLst>
            </a:custGeom>
            <a:solidFill>
              <a:srgbClr val="000000"/>
            </a:solidFill>
            <a:ln w="1588" cap="flat">
              <a:solidFill>
                <a:srgbClr val="000000"/>
              </a:solidFill>
              <a:prstDash val="solid"/>
              <a:bevel/>
              <a:headEnd/>
              <a:tailEnd/>
            </a:ln>
          </p:spPr>
          <p:txBody>
            <a:bodyPr/>
            <a:lstStyle/>
            <a:p>
              <a:endParaRPr lang="en-US"/>
            </a:p>
          </p:txBody>
        </p:sp>
        <p:sp>
          <p:nvSpPr>
            <p:cNvPr id="358" name="Rectangle 52"/>
            <p:cNvSpPr>
              <a:spLocks noChangeAspect="1" noChangeArrowheads="1"/>
            </p:cNvSpPr>
            <p:nvPr/>
          </p:nvSpPr>
          <p:spPr bwMode="auto">
            <a:xfrm>
              <a:off x="3475566" y="4311674"/>
              <a:ext cx="100809"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a:t>
              </a:r>
              <a:endParaRPr lang="de-DE" sz="4000" dirty="0"/>
            </a:p>
          </p:txBody>
        </p:sp>
        <p:sp>
          <p:nvSpPr>
            <p:cNvPr id="359" name="Line 54"/>
            <p:cNvSpPr>
              <a:spLocks noChangeAspect="1" noChangeShapeType="1"/>
            </p:cNvSpPr>
            <p:nvPr/>
          </p:nvSpPr>
          <p:spPr bwMode="auto">
            <a:xfrm flipH="1">
              <a:off x="1253066" y="4537099"/>
              <a:ext cx="708025" cy="487363"/>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Rectangle 55"/>
            <p:cNvSpPr>
              <a:spLocks noChangeAspect="1" noChangeArrowheads="1"/>
            </p:cNvSpPr>
            <p:nvPr/>
          </p:nvSpPr>
          <p:spPr bwMode="auto">
            <a:xfrm>
              <a:off x="3889904" y="3584599"/>
              <a:ext cx="301485"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4000" dirty="0">
                  <a:solidFill>
                    <a:srgbClr val="000000"/>
                  </a:solidFill>
                </a:rPr>
                <a:t>Ar</a:t>
              </a:r>
              <a:endParaRPr lang="de-DE" sz="4000" dirty="0"/>
            </a:p>
          </p:txBody>
        </p:sp>
        <p:sp>
          <p:nvSpPr>
            <p:cNvPr id="361" name="Rectangle 56"/>
            <p:cNvSpPr>
              <a:spLocks noChangeAspect="1" noChangeArrowheads="1"/>
            </p:cNvSpPr>
            <p:nvPr/>
          </p:nvSpPr>
          <p:spPr bwMode="auto">
            <a:xfrm>
              <a:off x="1861079" y="5400699"/>
              <a:ext cx="1056140"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4000" dirty="0" smtClean="0">
                  <a:solidFill>
                    <a:srgbClr val="000000"/>
                  </a:solidFill>
                </a:rPr>
                <a:t>vacuum</a:t>
              </a:r>
              <a:endParaRPr lang="en-US" sz="4000" dirty="0"/>
            </a:p>
          </p:txBody>
        </p:sp>
        <p:sp>
          <p:nvSpPr>
            <p:cNvPr id="362" name="Rectangle 57"/>
            <p:cNvSpPr>
              <a:spLocks noChangeAspect="1" noChangeArrowheads="1"/>
            </p:cNvSpPr>
            <p:nvPr/>
          </p:nvSpPr>
          <p:spPr bwMode="auto">
            <a:xfrm>
              <a:off x="346604" y="4989537"/>
              <a:ext cx="1442418"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4000" dirty="0" smtClean="0">
                  <a:solidFill>
                    <a:srgbClr val="000000"/>
                  </a:solidFill>
                </a:rPr>
                <a:t>magnetron</a:t>
              </a:r>
              <a:endParaRPr lang="en-US" sz="4000" dirty="0"/>
            </a:p>
          </p:txBody>
        </p:sp>
        <p:sp>
          <p:nvSpPr>
            <p:cNvPr id="363" name="Line 58"/>
            <p:cNvSpPr>
              <a:spLocks noChangeAspect="1" noChangeShapeType="1"/>
            </p:cNvSpPr>
            <p:nvPr/>
          </p:nvSpPr>
          <p:spPr bwMode="auto">
            <a:xfrm>
              <a:off x="1180041" y="4113237"/>
              <a:ext cx="566738" cy="12065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Rectangle 59"/>
            <p:cNvSpPr>
              <a:spLocks noChangeAspect="1" noChangeArrowheads="1"/>
            </p:cNvSpPr>
            <p:nvPr/>
          </p:nvSpPr>
          <p:spPr bwMode="auto">
            <a:xfrm>
              <a:off x="312113" y="3930558"/>
              <a:ext cx="771614"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4000" dirty="0" smtClean="0">
                  <a:solidFill>
                    <a:srgbClr val="000000"/>
                  </a:solidFill>
                </a:rPr>
                <a:t>target</a:t>
              </a:r>
              <a:endParaRPr lang="en-US" sz="4000" dirty="0"/>
            </a:p>
          </p:txBody>
        </p:sp>
        <p:sp>
          <p:nvSpPr>
            <p:cNvPr id="365" name="Line 60"/>
            <p:cNvSpPr>
              <a:spLocks noChangeAspect="1" noChangeShapeType="1"/>
            </p:cNvSpPr>
            <p:nvPr/>
          </p:nvSpPr>
          <p:spPr bwMode="auto">
            <a:xfrm>
              <a:off x="1322916" y="2828949"/>
              <a:ext cx="779463" cy="303213"/>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61"/>
            <p:cNvSpPr>
              <a:spLocks noChangeAspect="1" noChangeArrowheads="1"/>
            </p:cNvSpPr>
            <p:nvPr/>
          </p:nvSpPr>
          <p:spPr bwMode="auto">
            <a:xfrm>
              <a:off x="44955" y="2624689"/>
              <a:ext cx="1240799"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4000" dirty="0" smtClean="0">
                  <a:solidFill>
                    <a:srgbClr val="000000"/>
                  </a:solidFill>
                </a:rPr>
                <a:t>substrate</a:t>
              </a:r>
              <a:endParaRPr lang="en-US" sz="4000" dirty="0"/>
            </a:p>
          </p:txBody>
        </p:sp>
        <p:sp>
          <p:nvSpPr>
            <p:cNvPr id="367" name="Line 62"/>
            <p:cNvSpPr>
              <a:spLocks noChangeAspect="1" noChangeShapeType="1"/>
            </p:cNvSpPr>
            <p:nvPr/>
          </p:nvSpPr>
          <p:spPr bwMode="auto">
            <a:xfrm>
              <a:off x="2454804" y="2463824"/>
              <a:ext cx="3175" cy="42703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Rectangle 63"/>
            <p:cNvSpPr>
              <a:spLocks noChangeAspect="1" noChangeArrowheads="1"/>
            </p:cNvSpPr>
            <p:nvPr/>
          </p:nvSpPr>
          <p:spPr bwMode="auto">
            <a:xfrm>
              <a:off x="502109" y="2059260"/>
              <a:ext cx="2180113" cy="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4000" dirty="0" smtClean="0">
                  <a:solidFill>
                    <a:srgbClr val="000000"/>
                  </a:solidFill>
                </a:rPr>
                <a:t>substrate heater</a:t>
              </a:r>
              <a:endParaRPr lang="en-US" sz="4000" dirty="0"/>
            </a:p>
          </p:txBody>
        </p:sp>
        <p:sp>
          <p:nvSpPr>
            <p:cNvPr id="369" name="Rectangle 67"/>
            <p:cNvSpPr>
              <a:spLocks noChangeAspect="1" noChangeArrowheads="1"/>
            </p:cNvSpPr>
            <p:nvPr/>
          </p:nvSpPr>
          <p:spPr bwMode="auto">
            <a:xfrm>
              <a:off x="1961091" y="3070249"/>
              <a:ext cx="1114425" cy="1793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0" name="Rectangle 68"/>
            <p:cNvSpPr>
              <a:spLocks noChangeAspect="1" noChangeArrowheads="1"/>
            </p:cNvSpPr>
            <p:nvPr/>
          </p:nvSpPr>
          <p:spPr bwMode="auto">
            <a:xfrm>
              <a:off x="1961091" y="3070249"/>
              <a:ext cx="1114425" cy="179388"/>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cxnSp>
          <p:nvCxnSpPr>
            <p:cNvPr id="371" name="Gerade Verbindung 370"/>
            <p:cNvCxnSpPr/>
            <p:nvPr/>
          </p:nvCxnSpPr>
          <p:spPr>
            <a:xfrm>
              <a:off x="3393016" y="4518049"/>
              <a:ext cx="0" cy="334963"/>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72" name="Gerade Verbindung 371"/>
            <p:cNvCxnSpPr/>
            <p:nvPr/>
          </p:nvCxnSpPr>
          <p:spPr>
            <a:xfrm flipH="1">
              <a:off x="3339041" y="4853012"/>
              <a:ext cx="1111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Gerade Verbindung 372"/>
            <p:cNvCxnSpPr/>
            <p:nvPr/>
          </p:nvCxnSpPr>
          <p:spPr>
            <a:xfrm>
              <a:off x="3191404" y="4935562"/>
              <a:ext cx="3857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Gerade Verbindung 373"/>
            <p:cNvCxnSpPr/>
            <p:nvPr/>
          </p:nvCxnSpPr>
          <p:spPr>
            <a:xfrm flipH="1">
              <a:off x="2759604" y="4668862"/>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 name="Gruppieren 125"/>
            <p:cNvGrpSpPr>
              <a:grpSpLocks/>
            </p:cNvGrpSpPr>
            <p:nvPr/>
          </p:nvGrpSpPr>
          <p:grpSpPr bwMode="auto">
            <a:xfrm>
              <a:off x="2583391" y="4935562"/>
              <a:ext cx="319088" cy="128587"/>
              <a:chOff x="4684738" y="5229200"/>
              <a:chExt cx="319310" cy="129729"/>
            </a:xfrm>
          </p:grpSpPr>
          <p:cxnSp>
            <p:nvCxnSpPr>
              <p:cNvPr id="410" name="Gerade Verbindung 409"/>
              <p:cNvCxnSpPr/>
              <p:nvPr/>
            </p:nvCxnSpPr>
            <p:spPr>
              <a:xfrm>
                <a:off x="4684738" y="5229200"/>
                <a:ext cx="3193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Gerade Verbindung 410"/>
              <p:cNvCxnSpPr/>
              <p:nvPr/>
            </p:nvCxnSpPr>
            <p:spPr>
              <a:xfrm>
                <a:off x="4749871" y="5296467"/>
                <a:ext cx="211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Gerade Verbindung 411"/>
              <p:cNvCxnSpPr/>
              <p:nvPr/>
            </p:nvCxnSpPr>
            <p:spPr>
              <a:xfrm>
                <a:off x="4818181" y="5358929"/>
                <a:ext cx="66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6" name="Gruppieren 126"/>
            <p:cNvGrpSpPr>
              <a:grpSpLocks/>
            </p:cNvGrpSpPr>
            <p:nvPr/>
          </p:nvGrpSpPr>
          <p:grpSpPr bwMode="auto">
            <a:xfrm>
              <a:off x="3231091" y="5222899"/>
              <a:ext cx="320675" cy="130175"/>
              <a:chOff x="4684738" y="5229200"/>
              <a:chExt cx="319310" cy="129729"/>
            </a:xfrm>
          </p:grpSpPr>
          <p:cxnSp>
            <p:nvCxnSpPr>
              <p:cNvPr id="407" name="Gerade Verbindung 406"/>
              <p:cNvCxnSpPr/>
              <p:nvPr/>
            </p:nvCxnSpPr>
            <p:spPr>
              <a:xfrm>
                <a:off x="4684738" y="5229200"/>
                <a:ext cx="3193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Gerade Verbindung 407"/>
              <p:cNvCxnSpPr/>
              <p:nvPr/>
            </p:nvCxnSpPr>
            <p:spPr>
              <a:xfrm>
                <a:off x="4749549" y="5297229"/>
                <a:ext cx="211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Gerade Verbindung 408"/>
              <p:cNvCxnSpPr/>
              <p:nvPr/>
            </p:nvCxnSpPr>
            <p:spPr>
              <a:xfrm>
                <a:off x="4819102" y="5358929"/>
                <a:ext cx="663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7" name="Gerade Verbindung 376"/>
            <p:cNvCxnSpPr/>
            <p:nvPr/>
          </p:nvCxnSpPr>
          <p:spPr>
            <a:xfrm>
              <a:off x="3394604" y="4935562"/>
              <a:ext cx="0" cy="287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Gerade Verbindung 377"/>
            <p:cNvCxnSpPr/>
            <p:nvPr/>
          </p:nvCxnSpPr>
          <p:spPr>
            <a:xfrm flipV="1">
              <a:off x="3397779" y="1912962"/>
              <a:ext cx="0" cy="352425"/>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79" name="Gerade Verbindung 378"/>
            <p:cNvCxnSpPr/>
            <p:nvPr/>
          </p:nvCxnSpPr>
          <p:spPr>
            <a:xfrm flipV="1">
              <a:off x="3396191" y="2701949"/>
              <a:ext cx="6350" cy="4905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Gerade Verbindung 379"/>
            <p:cNvCxnSpPr/>
            <p:nvPr/>
          </p:nvCxnSpPr>
          <p:spPr>
            <a:xfrm>
              <a:off x="3388254" y="1912962"/>
              <a:ext cx="869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1" name="Gruppieren 131"/>
            <p:cNvGrpSpPr>
              <a:grpSpLocks/>
            </p:cNvGrpSpPr>
            <p:nvPr/>
          </p:nvGrpSpPr>
          <p:grpSpPr bwMode="auto">
            <a:xfrm>
              <a:off x="3569229" y="2355874"/>
              <a:ext cx="319087" cy="130175"/>
              <a:chOff x="4684738" y="5229200"/>
              <a:chExt cx="319310" cy="129729"/>
            </a:xfrm>
          </p:grpSpPr>
          <p:cxnSp>
            <p:nvCxnSpPr>
              <p:cNvPr id="404" name="Gerade Verbindung 403"/>
              <p:cNvCxnSpPr/>
              <p:nvPr/>
            </p:nvCxnSpPr>
            <p:spPr>
              <a:xfrm>
                <a:off x="4684738" y="5229200"/>
                <a:ext cx="3193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Gerade Verbindung 404"/>
              <p:cNvCxnSpPr/>
              <p:nvPr/>
            </p:nvCxnSpPr>
            <p:spPr>
              <a:xfrm>
                <a:off x="4749870" y="5297229"/>
                <a:ext cx="2112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Gerade Verbindung 405"/>
              <p:cNvCxnSpPr/>
              <p:nvPr/>
            </p:nvCxnSpPr>
            <p:spPr>
              <a:xfrm>
                <a:off x="4818181" y="5358929"/>
                <a:ext cx="66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2" name="Gerade Verbindung 381"/>
            <p:cNvCxnSpPr/>
            <p:nvPr/>
          </p:nvCxnSpPr>
          <p:spPr>
            <a:xfrm flipH="1">
              <a:off x="4258204" y="1903437"/>
              <a:ext cx="0" cy="288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extfeld 133"/>
            <p:cNvSpPr txBox="1">
              <a:spLocks noChangeArrowheads="1"/>
            </p:cNvSpPr>
            <p:nvPr/>
          </p:nvSpPr>
          <p:spPr bwMode="auto">
            <a:xfrm>
              <a:off x="2596091" y="1541294"/>
              <a:ext cx="717158" cy="41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dirty="0" err="1"/>
                <a:t>U</a:t>
              </a:r>
              <a:r>
                <a:rPr lang="en-US" sz="4000" baseline="-25000" dirty="0" err="1"/>
                <a:t>Bias</a:t>
              </a:r>
              <a:endParaRPr lang="en-US" sz="4000" baseline="-25000" dirty="0"/>
            </a:p>
          </p:txBody>
        </p:sp>
        <p:sp>
          <p:nvSpPr>
            <p:cNvPr id="384" name="Ellipse 383"/>
            <p:cNvSpPr>
              <a:spLocks noChangeAspect="1"/>
            </p:cNvSpPr>
            <p:nvPr/>
          </p:nvSpPr>
          <p:spPr>
            <a:xfrm>
              <a:off x="3607329" y="1724049"/>
              <a:ext cx="431800" cy="431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Textfeld 135"/>
            <p:cNvSpPr txBox="1">
              <a:spLocks noChangeArrowheads="1"/>
            </p:cNvSpPr>
            <p:nvPr/>
          </p:nvSpPr>
          <p:spPr bwMode="auto">
            <a:xfrm>
              <a:off x="3631870" y="1666603"/>
              <a:ext cx="372334" cy="5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dirty="0"/>
                <a:t>~</a:t>
              </a:r>
            </a:p>
          </p:txBody>
        </p:sp>
        <p:cxnSp>
          <p:nvCxnSpPr>
            <p:cNvPr id="386" name="Gerade Verbindung 385"/>
            <p:cNvCxnSpPr/>
            <p:nvPr/>
          </p:nvCxnSpPr>
          <p:spPr>
            <a:xfrm flipH="1">
              <a:off x="3397779" y="2270149"/>
              <a:ext cx="106362" cy="227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Gerade Verbindung 5"/>
            <p:cNvCxnSpPr>
              <a:cxnSpLocks noChangeShapeType="1"/>
            </p:cNvCxnSpPr>
            <p:nvPr/>
          </p:nvCxnSpPr>
          <p:spPr bwMode="auto">
            <a:xfrm>
              <a:off x="3243791" y="2641624"/>
              <a:ext cx="319088"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8" name="Gerade Verbindung 91"/>
            <p:cNvCxnSpPr>
              <a:cxnSpLocks noChangeShapeType="1"/>
            </p:cNvCxnSpPr>
            <p:nvPr/>
          </p:nvCxnSpPr>
          <p:spPr bwMode="auto">
            <a:xfrm>
              <a:off x="3243791" y="2701949"/>
              <a:ext cx="319088"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Gerade Verbindung 7"/>
            <p:cNvCxnSpPr>
              <a:cxnSpLocks noChangeShapeType="1"/>
            </p:cNvCxnSpPr>
            <p:nvPr/>
          </p:nvCxnSpPr>
          <p:spPr bwMode="auto">
            <a:xfrm flipH="1" flipV="1">
              <a:off x="3397779" y="2486049"/>
              <a:ext cx="0" cy="15557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Gerade Verbindung 11"/>
            <p:cNvCxnSpPr>
              <a:cxnSpLocks noChangeShapeType="1"/>
            </p:cNvCxnSpPr>
            <p:nvPr/>
          </p:nvCxnSpPr>
          <p:spPr bwMode="auto">
            <a:xfrm>
              <a:off x="3551766" y="2270149"/>
              <a:ext cx="176213" cy="0"/>
            </a:xfrm>
            <a:prstGeom prst="line">
              <a:avLst/>
            </a:prstGeom>
            <a:noFill/>
            <a:ln w="19050" algn="ctr">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1" name="Gerade Verbindung 15"/>
            <p:cNvCxnSpPr>
              <a:cxnSpLocks noChangeShapeType="1"/>
            </p:cNvCxnSpPr>
            <p:nvPr/>
          </p:nvCxnSpPr>
          <p:spPr bwMode="auto">
            <a:xfrm>
              <a:off x="3731154" y="2265387"/>
              <a:ext cx="0" cy="904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2" name="Gruppieren 131"/>
            <p:cNvGrpSpPr>
              <a:grpSpLocks/>
            </p:cNvGrpSpPr>
            <p:nvPr/>
          </p:nvGrpSpPr>
          <p:grpSpPr bwMode="auto">
            <a:xfrm>
              <a:off x="4091516" y="2197124"/>
              <a:ext cx="319088" cy="130175"/>
              <a:chOff x="4684738" y="5229200"/>
              <a:chExt cx="319310" cy="129729"/>
            </a:xfrm>
          </p:grpSpPr>
          <p:cxnSp>
            <p:nvCxnSpPr>
              <p:cNvPr id="401" name="Gerade Verbindung 400"/>
              <p:cNvCxnSpPr/>
              <p:nvPr/>
            </p:nvCxnSpPr>
            <p:spPr>
              <a:xfrm>
                <a:off x="4684738" y="5229200"/>
                <a:ext cx="3193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Gerade Verbindung 401"/>
              <p:cNvCxnSpPr/>
              <p:nvPr/>
            </p:nvCxnSpPr>
            <p:spPr>
              <a:xfrm>
                <a:off x="4749871" y="5297229"/>
                <a:ext cx="211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Gerade Verbindung 402"/>
              <p:cNvCxnSpPr/>
              <p:nvPr/>
            </p:nvCxnSpPr>
            <p:spPr>
              <a:xfrm>
                <a:off x="4818181" y="5358929"/>
                <a:ext cx="66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3" name="Rechteck 28"/>
            <p:cNvSpPr>
              <a:spLocks noChangeArrowheads="1"/>
            </p:cNvSpPr>
            <p:nvPr/>
          </p:nvSpPr>
          <p:spPr bwMode="auto">
            <a:xfrm rot="5400000">
              <a:off x="2215091" y="4548212"/>
              <a:ext cx="134938" cy="341312"/>
            </a:xfrm>
            <a:prstGeom prst="rect">
              <a:avLst/>
            </a:prstGeom>
            <a:gradFill rotWithShape="1">
              <a:gsLst>
                <a:gs pos="0">
                  <a:srgbClr val="CBCBCB"/>
                </a:gs>
                <a:gs pos="52000">
                  <a:srgbClr val="FFFFFF"/>
                </a:gs>
                <a:gs pos="98000">
                  <a:srgbClr val="B2B2B2"/>
                </a:gs>
                <a:gs pos="100000">
                  <a:srgbClr val="5F5F5F"/>
                </a:gs>
                <a:gs pos="100000">
                  <a:srgbClr val="5F5F5F"/>
                </a:gs>
                <a:gs pos="100000">
                  <a:srgbClr val="292929"/>
                </a:gs>
                <a:gs pos="100000">
                  <a:srgbClr val="777777"/>
                </a:gs>
                <a:gs pos="100000">
                  <a:srgbClr val="EAEAEA"/>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p>
              <a:endParaRPr lang="en-US"/>
            </a:p>
          </p:txBody>
        </p:sp>
        <p:sp>
          <p:nvSpPr>
            <p:cNvPr id="394" name="Rechteck 117"/>
            <p:cNvSpPr>
              <a:spLocks noChangeArrowheads="1"/>
            </p:cNvSpPr>
            <p:nvPr/>
          </p:nvSpPr>
          <p:spPr bwMode="auto">
            <a:xfrm>
              <a:off x="3578754" y="3621112"/>
              <a:ext cx="147637" cy="303212"/>
            </a:xfrm>
            <a:prstGeom prst="rect">
              <a:avLst/>
            </a:prstGeom>
            <a:gradFill rotWithShape="1">
              <a:gsLst>
                <a:gs pos="0">
                  <a:srgbClr val="CBCBCB"/>
                </a:gs>
                <a:gs pos="52000">
                  <a:srgbClr val="FFFFFF"/>
                </a:gs>
                <a:gs pos="100000">
                  <a:srgbClr val="5F5F5F"/>
                </a:gs>
                <a:gs pos="100000">
                  <a:srgbClr val="5F5F5F"/>
                </a:gs>
                <a:gs pos="100000">
                  <a:srgbClr val="B2B2B2"/>
                </a:gs>
                <a:gs pos="100000">
                  <a:srgbClr val="292929"/>
                </a:gs>
                <a:gs pos="100000">
                  <a:srgbClr val="777777"/>
                </a:gs>
                <a:gs pos="100000">
                  <a:srgbClr val="EAEAEA"/>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p>
              <a:endParaRPr lang="en-US"/>
            </a:p>
          </p:txBody>
        </p:sp>
        <p:sp>
          <p:nvSpPr>
            <p:cNvPr id="395" name="Freeform 35"/>
            <p:cNvSpPr>
              <a:spLocks noChangeAspect="1" noEditPoints="1"/>
            </p:cNvSpPr>
            <p:nvPr/>
          </p:nvSpPr>
          <p:spPr bwMode="auto">
            <a:xfrm>
              <a:off x="3586691" y="3733824"/>
              <a:ext cx="220663" cy="65088"/>
            </a:xfrm>
            <a:custGeom>
              <a:avLst/>
              <a:gdLst>
                <a:gd name="T0" fmla="*/ 2147483647 w 583"/>
                <a:gd name="T1" fmla="*/ 2147483647 h 200"/>
                <a:gd name="T2" fmla="*/ 2147483647 w 583"/>
                <a:gd name="T3" fmla="*/ 2147483647 h 200"/>
                <a:gd name="T4" fmla="*/ 2147483647 w 583"/>
                <a:gd name="T5" fmla="*/ 2147483647 h 200"/>
                <a:gd name="T6" fmla="*/ 2147483647 w 583"/>
                <a:gd name="T7" fmla="*/ 2147483647 h 200"/>
                <a:gd name="T8" fmla="*/ 2147483647 w 583"/>
                <a:gd name="T9" fmla="*/ 2147483647 h 200"/>
                <a:gd name="T10" fmla="*/ 2147483647 w 583"/>
                <a:gd name="T11" fmla="*/ 2147483647 h 200"/>
                <a:gd name="T12" fmla="*/ 2147483647 w 583"/>
                <a:gd name="T13" fmla="*/ 2147483647 h 200"/>
                <a:gd name="T14" fmla="*/ 2147483647 w 583"/>
                <a:gd name="T15" fmla="*/ 2147483647 h 200"/>
                <a:gd name="T16" fmla="*/ 0 w 583"/>
                <a:gd name="T17" fmla="*/ 2147483647 h 200"/>
                <a:gd name="T18" fmla="*/ 2147483647 w 583"/>
                <a:gd name="T19" fmla="*/ 0 h 200"/>
                <a:gd name="T20" fmla="*/ 2147483647 w 583"/>
                <a:gd name="T21" fmla="*/ 2147483647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3" h="200">
                  <a:moveTo>
                    <a:pt x="167" y="83"/>
                  </a:moveTo>
                  <a:lnTo>
                    <a:pt x="567" y="83"/>
                  </a:lnTo>
                  <a:cubicBezTo>
                    <a:pt x="576" y="83"/>
                    <a:pt x="583" y="91"/>
                    <a:pt x="583" y="100"/>
                  </a:cubicBezTo>
                  <a:cubicBezTo>
                    <a:pt x="583" y="109"/>
                    <a:pt x="576" y="116"/>
                    <a:pt x="567" y="116"/>
                  </a:cubicBezTo>
                  <a:lnTo>
                    <a:pt x="167" y="116"/>
                  </a:lnTo>
                  <a:cubicBezTo>
                    <a:pt x="157" y="116"/>
                    <a:pt x="150" y="109"/>
                    <a:pt x="150" y="100"/>
                  </a:cubicBezTo>
                  <a:cubicBezTo>
                    <a:pt x="150" y="91"/>
                    <a:pt x="157" y="83"/>
                    <a:pt x="167" y="83"/>
                  </a:cubicBezTo>
                  <a:close/>
                  <a:moveTo>
                    <a:pt x="200" y="200"/>
                  </a:moveTo>
                  <a:lnTo>
                    <a:pt x="0" y="100"/>
                  </a:lnTo>
                  <a:lnTo>
                    <a:pt x="200" y="0"/>
                  </a:lnTo>
                  <a:lnTo>
                    <a:pt x="200" y="200"/>
                  </a:lnTo>
                  <a:close/>
                </a:path>
              </a:pathLst>
            </a:custGeom>
            <a:solidFill>
              <a:srgbClr val="000000"/>
            </a:solidFill>
            <a:ln w="1588" cap="flat">
              <a:solidFill>
                <a:schemeClr val="tx1"/>
              </a:solidFill>
              <a:prstDash val="solid"/>
              <a:bevel/>
              <a:headEnd/>
              <a:tailEnd/>
            </a:ln>
          </p:spPr>
          <p:txBody>
            <a:bodyPr/>
            <a:lstStyle/>
            <a:p>
              <a:endParaRPr lang="en-US"/>
            </a:p>
          </p:txBody>
        </p:sp>
        <p:sp>
          <p:nvSpPr>
            <p:cNvPr id="396" name="Freeform 20"/>
            <p:cNvSpPr>
              <a:spLocks noChangeAspect="1" noEditPoints="1"/>
            </p:cNvSpPr>
            <p:nvPr/>
          </p:nvSpPr>
          <p:spPr bwMode="auto">
            <a:xfrm>
              <a:off x="2250016" y="4778399"/>
              <a:ext cx="76200" cy="617538"/>
            </a:xfrm>
            <a:custGeom>
              <a:avLst/>
              <a:gdLst>
                <a:gd name="T0" fmla="*/ 2147483647 w 100"/>
                <a:gd name="T1" fmla="*/ 2147483647 h 954"/>
                <a:gd name="T2" fmla="*/ 2147483647 w 100"/>
                <a:gd name="T3" fmla="*/ 2147483647 h 954"/>
                <a:gd name="T4" fmla="*/ 2147483647 w 100"/>
                <a:gd name="T5" fmla="*/ 2147483647 h 954"/>
                <a:gd name="T6" fmla="*/ 2147483647 w 100"/>
                <a:gd name="T7" fmla="*/ 2147483647 h 954"/>
                <a:gd name="T8" fmla="*/ 2147483647 w 100"/>
                <a:gd name="T9" fmla="*/ 2147483647 h 954"/>
                <a:gd name="T10" fmla="*/ 2147483647 w 100"/>
                <a:gd name="T11" fmla="*/ 0 h 954"/>
                <a:gd name="T12" fmla="*/ 2147483647 w 100"/>
                <a:gd name="T13" fmla="*/ 2147483647 h 954"/>
                <a:gd name="T14" fmla="*/ 2147483647 w 100"/>
                <a:gd name="T15" fmla="*/ 2147483647 h 954"/>
                <a:gd name="T16" fmla="*/ 2147483647 w 100"/>
                <a:gd name="T17" fmla="*/ 2147483647 h 954"/>
                <a:gd name="T18" fmla="*/ 0 w 100"/>
                <a:gd name="T19" fmla="*/ 2147483647 h 954"/>
                <a:gd name="T20" fmla="*/ 2147483647 w 100"/>
                <a:gd name="T21" fmla="*/ 2147483647 h 9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954">
                  <a:moveTo>
                    <a:pt x="58" y="8"/>
                  </a:moveTo>
                  <a:lnTo>
                    <a:pt x="58" y="871"/>
                  </a:lnTo>
                  <a:cubicBezTo>
                    <a:pt x="58" y="875"/>
                    <a:pt x="54" y="879"/>
                    <a:pt x="50" y="879"/>
                  </a:cubicBezTo>
                  <a:cubicBezTo>
                    <a:pt x="45" y="879"/>
                    <a:pt x="42" y="875"/>
                    <a:pt x="42" y="871"/>
                  </a:cubicBezTo>
                  <a:lnTo>
                    <a:pt x="42" y="8"/>
                  </a:lnTo>
                  <a:cubicBezTo>
                    <a:pt x="42" y="4"/>
                    <a:pt x="45" y="0"/>
                    <a:pt x="50" y="0"/>
                  </a:cubicBezTo>
                  <a:cubicBezTo>
                    <a:pt x="54" y="0"/>
                    <a:pt x="58" y="4"/>
                    <a:pt x="58" y="8"/>
                  </a:cubicBezTo>
                  <a:close/>
                  <a:moveTo>
                    <a:pt x="100" y="854"/>
                  </a:moveTo>
                  <a:lnTo>
                    <a:pt x="50" y="954"/>
                  </a:lnTo>
                  <a:lnTo>
                    <a:pt x="0" y="854"/>
                  </a:lnTo>
                  <a:lnTo>
                    <a:pt x="100" y="854"/>
                  </a:lnTo>
                  <a:close/>
                </a:path>
              </a:pathLst>
            </a:custGeom>
            <a:solidFill>
              <a:srgbClr val="000000"/>
            </a:solidFill>
            <a:ln w="1588" cap="flat">
              <a:solidFill>
                <a:srgbClr val="000000"/>
              </a:solidFill>
              <a:prstDash val="solid"/>
              <a:bevel/>
              <a:headEnd/>
              <a:tailEnd/>
            </a:ln>
          </p:spPr>
          <p:txBody>
            <a:bodyPr/>
            <a:lstStyle/>
            <a:p>
              <a:endParaRPr lang="en-US"/>
            </a:p>
          </p:txBody>
        </p:sp>
        <p:cxnSp>
          <p:nvCxnSpPr>
            <p:cNvPr id="397" name="Gerade Verbindung 2"/>
            <p:cNvCxnSpPr>
              <a:cxnSpLocks noChangeShapeType="1"/>
            </p:cNvCxnSpPr>
            <p:nvPr/>
          </p:nvCxnSpPr>
          <p:spPr bwMode="auto">
            <a:xfrm>
              <a:off x="3578754" y="3619524"/>
              <a:ext cx="155575" cy="158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8" name="Ellipse 397"/>
            <p:cNvSpPr>
              <a:spLocks noChangeAspect="1"/>
            </p:cNvSpPr>
            <p:nvPr/>
          </p:nvSpPr>
          <p:spPr bwMode="auto">
            <a:xfrm>
              <a:off x="1434280" y="3341032"/>
              <a:ext cx="2200831" cy="972225"/>
            </a:xfrm>
            <a:prstGeom prst="ellipse">
              <a:avLst/>
            </a:prstGeom>
            <a:solidFill>
              <a:srgbClr val="FF0000">
                <a:alpha val="29000"/>
              </a:srgbClr>
            </a:solidFill>
            <a:ln w="9525" cap="flat" cmpd="sng" algn="ctr">
              <a:solidFill>
                <a:schemeClr val="tx1"/>
              </a:solidFill>
              <a:prstDash val="solid"/>
              <a:round/>
              <a:headEnd type="none" w="med" len="med"/>
              <a:tailEnd type="none" w="med" len="med"/>
            </a:ln>
            <a:effectLst>
              <a:softEdge rad="266700"/>
            </a:effectLst>
            <a:extLst/>
          </p:spPr>
          <p:txBody>
            <a:bodyPr lIns="90000" tIns="46800" rIns="90000" bIns="46800">
              <a:spAutoFit/>
            </a:bodyPr>
            <a:lstStyle/>
            <a:p>
              <a:pPr>
                <a:defRPr/>
              </a:pPr>
              <a:endParaRPr lang="de-DE" dirty="0">
                <a:latin typeface="Arial" charset="0"/>
                <a:cs typeface="Arial" charset="0"/>
              </a:endParaRPr>
            </a:p>
          </p:txBody>
        </p:sp>
        <p:cxnSp>
          <p:nvCxnSpPr>
            <p:cNvPr id="399" name="Gerade Verbindung 2"/>
            <p:cNvCxnSpPr>
              <a:cxnSpLocks noChangeShapeType="1"/>
              <a:endCxn id="400" idx="1"/>
            </p:cNvCxnSpPr>
            <p:nvPr/>
          </p:nvCxnSpPr>
          <p:spPr bwMode="auto">
            <a:xfrm>
              <a:off x="3243791" y="3944962"/>
              <a:ext cx="519113" cy="26200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 name="Textfeld 3"/>
            <p:cNvSpPr txBox="1">
              <a:spLocks noChangeArrowheads="1"/>
            </p:cNvSpPr>
            <p:nvPr/>
          </p:nvSpPr>
          <p:spPr bwMode="auto">
            <a:xfrm>
              <a:off x="3762904" y="3998937"/>
              <a:ext cx="1080824" cy="41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dirty="0" smtClean="0"/>
                <a:t>plasma</a:t>
              </a:r>
              <a:endParaRPr lang="en-US" sz="4000" dirty="0"/>
            </a:p>
          </p:txBody>
        </p:sp>
      </p:grpSp>
      <p:sp>
        <p:nvSpPr>
          <p:cNvPr id="418" name="Textfeld 417"/>
          <p:cNvSpPr txBox="1"/>
          <p:nvPr/>
        </p:nvSpPr>
        <p:spPr>
          <a:xfrm>
            <a:off x="16128000" y="36432000"/>
            <a:ext cx="13307454" cy="1384995"/>
          </a:xfrm>
          <a:prstGeom prst="rect">
            <a:avLst/>
          </a:prstGeom>
          <a:noFill/>
        </p:spPr>
        <p:txBody>
          <a:bodyPr wrap="square" rtlCol="0">
            <a:spAutoFit/>
          </a:bodyPr>
          <a:lstStyle/>
          <a:p>
            <a:pPr algn="just"/>
            <a:r>
              <a:rPr lang="en-US" sz="2800" b="1" i="1" dirty="0" smtClean="0"/>
              <a:t>Figure 4: </a:t>
            </a:r>
            <a:r>
              <a:rPr lang="en-US" sz="2800" i="1" dirty="0" smtClean="0"/>
              <a:t>Surface structures of Ce</a:t>
            </a:r>
            <a:r>
              <a:rPr lang="en-US" sz="2800" i="1" baseline="-25000" dirty="0" smtClean="0"/>
              <a:t>0.8</a:t>
            </a:r>
            <a:r>
              <a:rPr lang="en-US" sz="2800" i="1" dirty="0" smtClean="0"/>
              <a:t>Gd</a:t>
            </a:r>
            <a:r>
              <a:rPr lang="en-US" sz="2800" i="1" baseline="-25000" dirty="0" smtClean="0"/>
              <a:t>0.2</a:t>
            </a:r>
            <a:r>
              <a:rPr lang="en-US" sz="2800" i="1" dirty="0" smtClean="0"/>
              <a:t>O</a:t>
            </a:r>
            <a:r>
              <a:rPr lang="en-US" sz="2800" i="1" baseline="-25000" dirty="0" smtClean="0"/>
              <a:t>2-x</a:t>
            </a:r>
            <a:r>
              <a:rPr lang="en-US" sz="2800" i="1" dirty="0" smtClean="0"/>
              <a:t> thin films deposited on aluminum sheets. Structural defects occur due to highly different thermal expansion coefficients. SEM picture taken by D. </a:t>
            </a:r>
            <a:r>
              <a:rPr lang="en-US" sz="2800" i="1" dirty="0" err="1" smtClean="0"/>
              <a:t>Sebold</a:t>
            </a:r>
            <a:r>
              <a:rPr lang="en-US" sz="2800" i="1" dirty="0" smtClean="0"/>
              <a:t>, IEK-1, FZJ.</a:t>
            </a:r>
            <a:endParaRPr lang="en-US" sz="2800" i="1" dirty="0"/>
          </a:p>
        </p:txBody>
      </p:sp>
      <p:pic>
        <p:nvPicPr>
          <p:cNvPr id="1026" name="Picture 2" descr="U:\Treffen und Konferenzen\Lausanne\Poster Manuel\Material\REM Sebold\KQ00B06.tif"/>
          <p:cNvPicPr>
            <a:picLocks noChangeAspect="1" noChangeArrowheads="1"/>
          </p:cNvPicPr>
          <p:nvPr/>
        </p:nvPicPr>
        <p:blipFill rotWithShape="1">
          <a:blip r:embed="rId6">
            <a:extLst>
              <a:ext uri="{28A0092B-C50C-407E-A947-70E740481C1C}">
                <a14:useLocalDpi xmlns:a14="http://schemas.microsoft.com/office/drawing/2010/main" val="0"/>
              </a:ext>
            </a:extLst>
          </a:blip>
          <a:srcRect l="-1" r="707" b="806"/>
          <a:stretch/>
        </p:blipFill>
        <p:spPr bwMode="auto">
          <a:xfrm>
            <a:off x="16703267" y="27360000"/>
            <a:ext cx="11916000" cy="892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2000" y="18576000"/>
            <a:ext cx="6995076" cy="47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1897988" y="10944000"/>
            <a:ext cx="27512727" cy="5016758"/>
          </a:xfrm>
          <a:prstGeom prst="rect">
            <a:avLst/>
          </a:prstGeom>
        </p:spPr>
        <p:txBody>
          <a:bodyPr wrap="square">
            <a:spAutoFit/>
          </a:bodyPr>
          <a:lstStyle/>
          <a:p>
            <a:r>
              <a:rPr lang="en-US" sz="4000" dirty="0"/>
              <a:t>Commercial lithium ion batteries (LIB) are built with liquid electrolytes containing organic carbonates and lithium </a:t>
            </a:r>
            <a:r>
              <a:rPr lang="en-US" sz="4000" dirty="0" err="1"/>
              <a:t>hexafluorophosphate</a:t>
            </a:r>
            <a:r>
              <a:rPr lang="en-US" sz="4000" dirty="0"/>
              <a:t> (LiPF</a:t>
            </a:r>
            <a:r>
              <a:rPr lang="en-US" sz="4000" baseline="-25000" dirty="0"/>
              <a:t>6</a:t>
            </a:r>
            <a:r>
              <a:rPr lang="en-US" sz="4000" dirty="0"/>
              <a:t>). The flammability of these carbonates implies safety risks which could be avoided by </a:t>
            </a:r>
            <a:r>
              <a:rPr lang="en-US" sz="4000" dirty="0" smtClean="0"/>
              <a:t>replacing </a:t>
            </a:r>
            <a:r>
              <a:rPr lang="en-US" sz="4000" dirty="0"/>
              <a:t>the electrolyte mixtures by ionic liquids (ILs), e.g. based on anions like </a:t>
            </a:r>
            <a:r>
              <a:rPr lang="en-US" sz="4000" dirty="0" err="1"/>
              <a:t>bis</a:t>
            </a:r>
            <a:r>
              <a:rPr lang="en-US" sz="4000" dirty="0"/>
              <a:t>(</a:t>
            </a:r>
            <a:r>
              <a:rPr lang="en-US" sz="4000" dirty="0" err="1"/>
              <a:t>trifluoromethylsulfonyl</a:t>
            </a:r>
            <a:r>
              <a:rPr lang="en-US" sz="4000" dirty="0"/>
              <a:t>)imide (TFSI</a:t>
            </a:r>
            <a:r>
              <a:rPr lang="en-US" sz="4000" baseline="30000" dirty="0">
                <a:sym typeface="Symbol"/>
              </a:rPr>
              <a:t></a:t>
            </a:r>
            <a:r>
              <a:rPr lang="en-US" sz="4000" dirty="0"/>
              <a:t>). Additionally, LiPF</a:t>
            </a:r>
            <a:r>
              <a:rPr lang="en-US" sz="4000" baseline="-25000" dirty="0"/>
              <a:t>6</a:t>
            </a:r>
            <a:r>
              <a:rPr lang="en-US" sz="4000" dirty="0"/>
              <a:t> (which </a:t>
            </a:r>
            <a:r>
              <a:rPr lang="en-US" sz="4000" dirty="0" smtClean="0"/>
              <a:t>also tends </a:t>
            </a:r>
            <a:r>
              <a:rPr lang="en-US" sz="4000" dirty="0"/>
              <a:t>to thermal decomposition) can be substituted by appropriate conducting salts, e.g. </a:t>
            </a:r>
            <a:r>
              <a:rPr lang="en-US" sz="4000" dirty="0" err="1"/>
              <a:t>LiTFSI</a:t>
            </a:r>
            <a:r>
              <a:rPr lang="en-US" sz="4000" dirty="0"/>
              <a:t>. Since these components show negligible vapor pressure and high thermal stability, the danger of thermal runaway is minimized, but some problems are still to be solved. In this context, anodic dissolution of the aluminum current collector is a very important issue. To overcome this drawback, innovative protection coatings are deposited on aluminum foils by magnetron sputtering.</a:t>
            </a:r>
            <a:endParaRPr lang="de-DE" sz="4000" dirty="0"/>
          </a:p>
        </p:txBody>
      </p:sp>
      <p:sp>
        <p:nvSpPr>
          <p:cNvPr id="18" name="Rechteck 17"/>
          <p:cNvSpPr/>
          <p:nvPr/>
        </p:nvSpPr>
        <p:spPr bwMode="auto">
          <a:xfrm>
            <a:off x="4513311" y="16344000"/>
            <a:ext cx="8316864" cy="96665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3984625"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5B82"/>
                </a:solidFill>
                <a:effectLst/>
                <a:latin typeface="Arial" charset="0"/>
              </a:rPr>
              <a:t>Anodic dissolution</a:t>
            </a:r>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84000" y="18576000"/>
            <a:ext cx="6012000" cy="466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984625" rtl="0" eaLnBrk="1" fontAlgn="base" latinLnBrk="0" hangingPunct="1">
          <a:lnSpc>
            <a:spcPct val="100000"/>
          </a:lnSpc>
          <a:spcBef>
            <a:spcPct val="0"/>
          </a:spcBef>
          <a:spcAft>
            <a:spcPct val="0"/>
          </a:spcAft>
          <a:buClrTx/>
          <a:buSzTx/>
          <a:buFontTx/>
          <a:buNone/>
          <a:tabLst/>
          <a:defRPr kumimoji="0" lang="de-DE" sz="8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984625" rtl="0" eaLnBrk="1" fontAlgn="base" latinLnBrk="0" hangingPunct="1">
          <a:lnSpc>
            <a:spcPct val="100000"/>
          </a:lnSpc>
          <a:spcBef>
            <a:spcPct val="0"/>
          </a:spcBef>
          <a:spcAft>
            <a:spcPct val="0"/>
          </a:spcAft>
          <a:buClrTx/>
          <a:buSzTx/>
          <a:buFontTx/>
          <a:buNone/>
          <a:tabLst/>
          <a:defRPr kumimoji="0" lang="de-DE" sz="8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Words>
  <Application>Microsoft Office PowerPoint</Application>
  <PresentationFormat>Benutzerdefiniert</PresentationFormat>
  <Paragraphs>41</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Standarddesign</vt:lpstr>
      <vt:lpstr>PowerPoint-Präsentation</vt:lpstr>
    </vt:vector>
  </TitlesOfParts>
  <Company>Forschungszentrum Jülich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Technologie-Transfer Service und Beratung in Sachen:</dc:title>
  <dc:creator>oku_n</dc:creator>
  <cp:lastModifiedBy>Krott, Manuel</cp:lastModifiedBy>
  <cp:revision>126</cp:revision>
  <cp:lastPrinted>2014-08-22T08:28:23Z</cp:lastPrinted>
  <dcterms:created xsi:type="dcterms:W3CDTF">2008-01-11T07:39:44Z</dcterms:created>
  <dcterms:modified xsi:type="dcterms:W3CDTF">2014-08-26T11:13:02Z</dcterms:modified>
</cp:coreProperties>
</file>