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51206400" cy="32004000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CC"/>
    <a:srgbClr val="6600FF"/>
    <a:srgbClr val="3366FF"/>
    <a:srgbClr val="008000"/>
    <a:srgbClr val="FFFFCC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270" autoAdjust="0"/>
  </p:normalViewPr>
  <p:slideViewPr>
    <p:cSldViewPr>
      <p:cViewPr>
        <p:scale>
          <a:sx n="50" d="100"/>
          <a:sy n="50" d="100"/>
        </p:scale>
        <p:origin x="3492" y="2424"/>
      </p:cViewPr>
      <p:guideLst>
        <p:guide orient="horz" pos="10080"/>
        <p:guide pos="1612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1BFA4F4E-1AF7-4F4C-B073-90BE65C98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19138"/>
            <a:ext cx="57594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pPr>
              <a:defRPr/>
            </a:pPr>
            <a:fld id="{1088EB3E-453A-4389-A15A-07532805F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4398F-490D-4B47-A91A-3895CD3172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19138"/>
            <a:ext cx="5759450" cy="36004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5" y="9941720"/>
            <a:ext cx="43526075" cy="68606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135865"/>
            <a:ext cx="35845750" cy="817827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AA59-E1C1-46C8-BBE6-0E44126D2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70CB-6ED9-460B-A550-E9A373144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5" y="2844272"/>
            <a:ext cx="10880725" cy="25603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844272"/>
            <a:ext cx="32492950" cy="25603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1920-1FA3-40F9-82D5-CE0ABE140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58E9-8B27-49CC-8842-17F707E7C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2" y="20566063"/>
            <a:ext cx="43526075" cy="635529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2" y="13565188"/>
            <a:ext cx="43526075" cy="7000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465E-0450-4B24-B536-71B6D1396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5" y="9244542"/>
            <a:ext cx="21686837" cy="192034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244542"/>
            <a:ext cx="21686838" cy="192034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7A06-E623-4A84-B2B8-BD8116AE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0" y="1281906"/>
            <a:ext cx="46085125" cy="533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163595"/>
            <a:ext cx="22625050" cy="2985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149418"/>
            <a:ext cx="22625050" cy="18438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163595"/>
            <a:ext cx="22632988" cy="2985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149418"/>
            <a:ext cx="22632988" cy="18438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666A-87A3-4DE8-883F-2BEE569C1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5DFD-EA59-484D-BD45-FC97FC171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9509-9E50-41BA-A593-B29032D39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273970"/>
            <a:ext cx="16846550" cy="5422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273970"/>
            <a:ext cx="28625800" cy="273142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696604"/>
            <a:ext cx="16846550" cy="21891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B364F-890E-4CDA-A3E0-3A521BC3C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7" y="22402271"/>
            <a:ext cx="30724475" cy="26458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7" y="2860146"/>
            <a:ext cx="30724475" cy="19202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7" y="25048105"/>
            <a:ext cx="30724475" cy="37557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CF26-4DFC-4971-9986-EE4D6605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5" y="2844271"/>
            <a:ext cx="435260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2958" tIns="266479" rIns="532958" bIns="266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5" y="9244542"/>
            <a:ext cx="43526075" cy="1920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32958" tIns="266479" rIns="532958" bIns="26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9159730"/>
            <a:ext cx="10668000" cy="21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2958" tIns="266479" rIns="532958" bIns="266479" numCol="1" anchor="t" anchorCtr="0" compatLnSpc="1">
            <a:prstTxWarp prst="textNoShape">
              <a:avLst/>
            </a:prstTxWarp>
          </a:bodyPr>
          <a:lstStyle>
            <a:lvl1pPr>
              <a:defRPr sz="8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40" y="29159730"/>
            <a:ext cx="16214725" cy="21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2958" tIns="266479" rIns="532958" bIns="266479" numCol="1" anchor="t" anchorCtr="0" compatLnSpc="1">
            <a:prstTxWarp prst="textNoShape">
              <a:avLst/>
            </a:prstTxWarp>
          </a:bodyPr>
          <a:lstStyle>
            <a:lvl1pPr algn="ctr">
              <a:defRPr sz="8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159730"/>
            <a:ext cx="10668000" cy="21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2958" tIns="266479" rIns="532958" bIns="266479" numCol="1" anchor="t" anchorCtr="0" compatLnSpc="1">
            <a:prstTxWarp prst="textNoShape">
              <a:avLst/>
            </a:prstTxWarp>
          </a:bodyPr>
          <a:lstStyle>
            <a:lvl1pPr algn="r">
              <a:defRPr sz="8200" b="0" smtClean="0"/>
            </a:lvl1pPr>
          </a:lstStyle>
          <a:p>
            <a:pPr>
              <a:defRPr/>
            </a:pPr>
            <a:fld id="{D5194D8E-9183-4692-958D-00B501B8A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29238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29238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29238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29238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29238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29238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29238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29238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29238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1998663" indent="-1998663" algn="l" defTabSz="5329238" rtl="0" eaLnBrk="0" fontAlgn="base" hangingPunct="0">
        <a:spcBef>
          <a:spcPct val="20000"/>
        </a:spcBef>
        <a:spcAft>
          <a:spcPct val="0"/>
        </a:spcAft>
        <a:buChar char="•"/>
        <a:defRPr sz="18700">
          <a:solidFill>
            <a:schemeClr val="tx1"/>
          </a:solidFill>
          <a:latin typeface="+mn-lt"/>
          <a:ea typeface="+mn-ea"/>
          <a:cs typeface="+mn-cs"/>
        </a:defRPr>
      </a:lvl1pPr>
      <a:lvl2pPr marL="4330700" indent="-1665288" algn="l" defTabSz="5329238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62738" indent="-1333500" algn="l" defTabSz="5329238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26563" indent="-1331913" algn="l" defTabSz="5329238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1991975" indent="-1333500" algn="l" defTabSz="5329238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49175" indent="-1333500" algn="l" defTabSz="5329238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06375" indent="-1333500" algn="l" defTabSz="5329238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363575" indent="-1333500" algn="l" defTabSz="5329238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20775" indent="-1333500" algn="l" defTabSz="5329238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 descr="CorrVreec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8696" y="13792200"/>
            <a:ext cx="9137904" cy="3949895"/>
          </a:xfrm>
          <a:prstGeom prst="rect">
            <a:avLst/>
          </a:prstGeom>
        </p:spPr>
      </p:pic>
      <p:pic>
        <p:nvPicPr>
          <p:cNvPr id="126" name="Picture 125" descr="Corr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05200" y="10252613"/>
            <a:ext cx="9137904" cy="3949895"/>
          </a:xfrm>
          <a:prstGeom prst="rect">
            <a:avLst/>
          </a:prstGeom>
        </p:spPr>
      </p:pic>
      <p:pic>
        <p:nvPicPr>
          <p:cNvPr id="125" name="Picture 124" descr="CorrUNSO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32600" y="10236200"/>
            <a:ext cx="9137904" cy="3949895"/>
          </a:xfrm>
          <a:prstGeom prst="rect">
            <a:avLst/>
          </a:prstGeom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2" y="381000"/>
            <a:ext cx="464057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dirty="0" smtClean="0"/>
              <a:t>Multivariate Distributions of Soil Hydraulic Parameters</a:t>
            </a:r>
            <a:endParaRPr lang="ru-RU" sz="96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111"/>
          <p:cNvSpPr txBox="1">
            <a:spLocks noChangeArrowheads="1"/>
          </p:cNvSpPr>
          <p:nvPr/>
        </p:nvSpPr>
        <p:spPr bwMode="auto">
          <a:xfrm>
            <a:off x="2667000" y="2095501"/>
            <a:ext cx="45034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W. Qu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, Y. Pachepsky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, J. A. Huisman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, G. Martinez Garcia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3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,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H. Bogena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, H. Vereecken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Institute of </a:t>
            </a:r>
            <a:r>
              <a:rPr lang="en-US" sz="4400" dirty="0" err="1" smtClean="0">
                <a:solidFill>
                  <a:srgbClr val="990000"/>
                </a:solidFill>
                <a:cs typeface="Times New Roman" pitchFamily="18" charset="0"/>
              </a:rPr>
              <a:t>Agrosphere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, Research Center </a:t>
            </a:r>
            <a:r>
              <a:rPr lang="en-US" sz="4400" dirty="0" err="1" smtClean="0">
                <a:solidFill>
                  <a:srgbClr val="990000"/>
                </a:solidFill>
                <a:cs typeface="Times New Roman" pitchFamily="18" charset="0"/>
              </a:rPr>
              <a:t>Jülich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, Germany, </a:t>
            </a:r>
            <a:r>
              <a:rPr lang="en-US" sz="4400" b="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USDA-ARS Beltsville Agricultural Research Center, MD, USA</a:t>
            </a:r>
            <a:r>
              <a:rPr lang="en-US" sz="4400" b="0" dirty="0" smtClean="0">
                <a:solidFill>
                  <a:srgbClr val="990000"/>
                </a:solidFill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4400" b="0" baseline="30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en-US" sz="4400" baseline="30000" dirty="0" smtClean="0">
                <a:solidFill>
                  <a:srgbClr val="990000"/>
                </a:solidFill>
                <a:cs typeface="Times New Roman" pitchFamily="18" charset="0"/>
              </a:rPr>
              <a:t>3</a:t>
            </a:r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The Institute for Agricultural and Fisheries Research and Training, Spain.</a:t>
            </a:r>
            <a:r>
              <a:rPr lang="en-US" sz="4400" b="0" dirty="0" smtClean="0"/>
              <a:t> </a:t>
            </a:r>
            <a:endParaRPr lang="en-US" sz="4400" b="0" baseline="30000" dirty="0" smtClean="0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2103" name="Rectangle 124"/>
          <p:cNvSpPr>
            <a:spLocks noChangeArrowheads="1"/>
          </p:cNvSpPr>
          <p:nvPr/>
        </p:nvSpPr>
        <p:spPr bwMode="auto">
          <a:xfrm>
            <a:off x="1" y="-403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05" name="Rectangle 125"/>
          <p:cNvSpPr>
            <a:spLocks noChangeArrowheads="1"/>
          </p:cNvSpPr>
          <p:nvPr/>
        </p:nvSpPr>
        <p:spPr bwMode="auto">
          <a:xfrm>
            <a:off x="1" y="5496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07" name="Rectangle 127"/>
          <p:cNvSpPr>
            <a:spLocks noChangeArrowheads="1"/>
          </p:cNvSpPr>
          <p:nvPr/>
        </p:nvSpPr>
        <p:spPr bwMode="auto">
          <a:xfrm>
            <a:off x="1" y="-403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08" name="Rectangle 129"/>
          <p:cNvSpPr>
            <a:spLocks noChangeArrowheads="1"/>
          </p:cNvSpPr>
          <p:nvPr/>
        </p:nvSpPr>
        <p:spPr bwMode="auto">
          <a:xfrm>
            <a:off x="1" y="-403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10" name="Rectangle 130"/>
          <p:cNvSpPr>
            <a:spLocks noChangeArrowheads="1"/>
          </p:cNvSpPr>
          <p:nvPr/>
        </p:nvSpPr>
        <p:spPr bwMode="auto">
          <a:xfrm>
            <a:off x="1" y="5496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11" name="Rectangle 132"/>
          <p:cNvSpPr>
            <a:spLocks noChangeArrowheads="1"/>
          </p:cNvSpPr>
          <p:nvPr/>
        </p:nvSpPr>
        <p:spPr bwMode="auto">
          <a:xfrm>
            <a:off x="1" y="-403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3" name="Rectangle 134"/>
          <p:cNvSpPr>
            <a:spLocks noChangeArrowheads="1"/>
          </p:cNvSpPr>
          <p:nvPr/>
        </p:nvSpPr>
        <p:spPr bwMode="auto">
          <a:xfrm>
            <a:off x="1" y="-403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15" name="Rectangle 135"/>
          <p:cNvSpPr>
            <a:spLocks noChangeArrowheads="1"/>
          </p:cNvSpPr>
          <p:nvPr/>
        </p:nvSpPr>
        <p:spPr bwMode="auto">
          <a:xfrm>
            <a:off x="1" y="5496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1447801" y="5402385"/>
            <a:ext cx="1249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1. Need in Pedotransfer for Estimating Variability of Soil Hydraulic Parameters </a:t>
            </a:r>
          </a:p>
        </p:txBody>
      </p:sp>
      <p:sp>
        <p:nvSpPr>
          <p:cNvPr id="2186" name="Rectangle 138"/>
          <p:cNvSpPr>
            <a:spLocks noChangeArrowheads="1"/>
          </p:cNvSpPr>
          <p:nvPr/>
        </p:nvSpPr>
        <p:spPr bwMode="auto">
          <a:xfrm>
            <a:off x="1" y="-403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447801" y="7043616"/>
            <a:ext cx="124971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Probability distributions of soil and sediment hydraulic parameters are utilized in </a:t>
            </a:r>
          </a:p>
          <a:p>
            <a:pPr lvl="0" indent="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inverse modeling and vadose zone flow model calibration (</a:t>
            </a:r>
            <a:r>
              <a:rPr lang="en-US" dirty="0" err="1" smtClean="0"/>
              <a:t>Scharnagl</a:t>
            </a:r>
            <a:r>
              <a:rPr lang="en-US" dirty="0" smtClean="0"/>
              <a:t> et al., 2010),</a:t>
            </a:r>
          </a:p>
          <a:p>
            <a:pPr lvl="0" indent="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sensitivity analysis and uncertainty characterization (Vereecken et al., 1990),</a:t>
            </a:r>
          </a:p>
          <a:p>
            <a:pPr lvl="0" indent="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soil moisture sensor data assimilation (Pan et al., 2012),</a:t>
            </a:r>
          </a:p>
          <a:p>
            <a:pPr lvl="0" indent="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ensemble flow and transport modeling (Guber et al., 2008),</a:t>
            </a:r>
          </a:p>
          <a:p>
            <a:pPr lvl="0" indent="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synthetic parameter field generation (Pan et al., 2010).</a:t>
            </a:r>
            <a:br>
              <a:rPr lang="en-US" dirty="0" smtClean="0"/>
            </a:br>
            <a:r>
              <a:rPr lang="en-US" dirty="0" smtClean="0"/>
              <a:t>Such distributions have to be generated  using pedotransfer, i.e. based on soil basic properties,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 where it is impractical  to carry out measurements in large numbers of samples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sufficient to develop probability distributions of  hydraulic parameters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447801" y="12799874"/>
            <a:ext cx="114442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objective of this work is to review results of pedotransfer work  for soil hydraulic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parameter variability.  PTFs  for USDA textural classes will be considered for the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van Genuchten parameterization. 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447801" y="11955959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2. Objective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00200" y="14623542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3. Two methods to develop the variability PTFs</a:t>
            </a:r>
          </a:p>
        </p:txBody>
      </p:sp>
      <p:pic>
        <p:nvPicPr>
          <p:cNvPr id="84" name="Picture 83" descr="soil_texture.emf"/>
          <p:cNvPicPr/>
          <p:nvPr/>
        </p:nvPicPr>
        <p:blipFill>
          <a:blip r:embed="rId6" cstate="print"/>
          <a:srcRect l="7199" t="1226" r="5513" b="2633"/>
          <a:stretch>
            <a:fillRect/>
          </a:stretch>
        </p:blipFill>
        <p:spPr>
          <a:xfrm>
            <a:off x="1447801" y="15717696"/>
            <a:ext cx="1828800" cy="1572846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3809418" y="15580926"/>
            <a:ext cx="99219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Method A.  Use existing PTF  developed to estimate hydraulic parameters</a:t>
            </a:r>
            <a:br>
              <a:rPr lang="en-US" u="sng" dirty="0" smtClean="0"/>
            </a:br>
            <a:r>
              <a:rPr lang="en-US" u="sng" dirty="0" smtClean="0"/>
              <a:t>(e.g., </a:t>
            </a:r>
            <a:r>
              <a:rPr lang="en-US" u="sng" dirty="0" err="1" smtClean="0"/>
              <a:t>Carsel</a:t>
            </a:r>
            <a:r>
              <a:rPr lang="en-US" u="sng" dirty="0" smtClean="0"/>
              <a:t> and Parish, 1988; Meyer et al., 1997, Faulkner et al., 2003).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 Create random sets of ‘clay-silt-sand’ triplets in each textural class.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 Use PTF to compute hydraulic parameters for each triplet in each class.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 Evaluate variability or develop multivariate distribution of parameters</a:t>
            </a:r>
            <a:br>
              <a:rPr lang="en-US" dirty="0" smtClean="0"/>
            </a:br>
            <a:r>
              <a:rPr lang="en-US" dirty="0" smtClean="0"/>
              <a:t>     within each textural class.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809418" y="18827326"/>
            <a:ext cx="1013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Method B.  Develop  the variability PTFs directly from results of fitting the </a:t>
            </a:r>
            <a:br>
              <a:rPr lang="en-US" u="sng" dirty="0" smtClean="0"/>
            </a:br>
            <a:r>
              <a:rPr lang="en-US" u="sng" dirty="0" smtClean="0"/>
              <a:t>van Genuchten equation to the experimental data on water retention and results of hydraulic conductivity measurements (e.g., Rawls et al., 1998).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 Estimate parameters  </a:t>
            </a:r>
            <a:r>
              <a:rPr lang="el-GR" dirty="0" smtClean="0"/>
              <a:t>α</a:t>
            </a:r>
            <a:r>
              <a:rPr lang="en-US" dirty="0" smtClean="0"/>
              <a:t>, n, </a:t>
            </a:r>
            <a:r>
              <a:rPr lang="el-GR" dirty="0" smtClean="0"/>
              <a:t>θ</a:t>
            </a:r>
            <a:r>
              <a:rPr lang="en-US" dirty="0" smtClean="0"/>
              <a:t>s  and </a:t>
            </a:r>
            <a:r>
              <a:rPr lang="el-GR" dirty="0" smtClean="0"/>
              <a:t>θ</a:t>
            </a:r>
            <a:r>
              <a:rPr lang="en-US" dirty="0" smtClean="0"/>
              <a:t>r for each dataset in a database.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 Bin parameters estimates and measured saturated hydraulic conductivity</a:t>
            </a:r>
            <a:br>
              <a:rPr lang="en-US" dirty="0" smtClean="0"/>
            </a:br>
            <a:r>
              <a:rPr lang="en-US" dirty="0" smtClean="0"/>
              <a:t>     Ks by textural classes.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/>
              <a:t>  Evaluate variability of individual parameters or develop multivariate</a:t>
            </a:r>
            <a:br>
              <a:rPr lang="en-US" dirty="0" smtClean="0"/>
            </a:br>
            <a:r>
              <a:rPr lang="en-US" dirty="0" smtClean="0"/>
              <a:t>    distribution of parameters within each textural class.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447801" y="2326345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4. Five databases to illustrate the above methods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7801" y="24015680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Method A . Rosetta PTF  (Schaap, M. et al., 2001)  and Rawls et al. (1982)  PTFs 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Method B. UNSODA  1.0 (</a:t>
            </a:r>
            <a:r>
              <a:rPr lang="en-US" dirty="0" err="1" smtClean="0"/>
              <a:t>Leij</a:t>
            </a:r>
            <a:r>
              <a:rPr lang="en-US" dirty="0" smtClean="0"/>
              <a:t> et al., 1996), mixed  bag in terms of measurement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methods and laboratories,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US Southern Plain database  (Timlin et al., 1999), the same measurement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methods, different  laboratories ),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Vereecken  et al. (1989) database (same methods, same laboratory.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4478000" y="5402385"/>
            <a:ext cx="1706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5. Statistical Distributions of MVG Parameter Values </a:t>
            </a:r>
          </a:p>
          <a:p>
            <a:pPr algn="ctr"/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Within Textural Classes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78000" y="7043616"/>
            <a:ext cx="14277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Application of the method A resulted in MVG parameter distributions  different from normal, and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(a) different types of distributions (e.g. beta distribution was suggested to be used (i.e. Meyer et al (1997);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(b) preliminary data transform was suggested to work with normal distributions (</a:t>
            </a:r>
            <a:r>
              <a:rPr lang="en-US" dirty="0" err="1" smtClean="0"/>
              <a:t>Carsel</a:t>
            </a:r>
            <a:r>
              <a:rPr lang="en-US" dirty="0" smtClean="0"/>
              <a:t> and Parish, 1988).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554201" y="8991600"/>
            <a:ext cx="737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Results of the Method B application are shown below. 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14478000" y="22068196"/>
            <a:ext cx="1653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Using probability scale provides graphs of cumulative distribution  functions that are relatively close to linear in the  probability range 5% and 95%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Most of  databases do not have enough data to characterize the distribution tails in case of application of the method B.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method A relies on PTF for parameters that were developed from database without good coverage of cases that result in extreme values of parameters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Fitted parameter values were found with no attention to for correlation between parameters.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importance of deviations of normality needs to be evaluated with a sensitivity analysis  for a specific application.</a:t>
            </a:r>
          </a:p>
          <a:p>
            <a:pPr marL="457200" indent="-457200">
              <a:lnSpc>
                <a:spcPct val="150000"/>
              </a:lnSpc>
            </a:pP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3774400" y="17068800"/>
            <a:ext cx="26052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	sand</a:t>
            </a:r>
          </a:p>
          <a:p>
            <a:r>
              <a:rPr lang="en-US" dirty="0" smtClean="0"/>
              <a:t>LS	loamy sand</a:t>
            </a:r>
          </a:p>
          <a:p>
            <a:r>
              <a:rPr lang="en-US" dirty="0" smtClean="0"/>
              <a:t>SL	sandy loam</a:t>
            </a:r>
          </a:p>
          <a:p>
            <a:r>
              <a:rPr lang="en-US" dirty="0" smtClean="0"/>
              <a:t>L	loam</a:t>
            </a:r>
          </a:p>
          <a:p>
            <a:r>
              <a:rPr lang="en-US" dirty="0" err="1" smtClean="0"/>
              <a:t>SiL</a:t>
            </a:r>
            <a:r>
              <a:rPr lang="en-US" dirty="0" smtClean="0"/>
              <a:t>	silt loam</a:t>
            </a:r>
          </a:p>
        </p:txBody>
      </p:sp>
      <p:pic>
        <p:nvPicPr>
          <p:cNvPr id="112" name="Picture 111" descr="n_do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936200" y="9863016"/>
            <a:ext cx="8127999" cy="5639967"/>
          </a:xfrm>
          <a:prstGeom prst="rect">
            <a:avLst/>
          </a:prstGeom>
        </p:spPr>
      </p:pic>
      <p:pic>
        <p:nvPicPr>
          <p:cNvPr id="113" name="Picture 112" descr="loga_do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78000" y="9940565"/>
            <a:ext cx="7997952" cy="5549729"/>
          </a:xfrm>
          <a:prstGeom prst="rect">
            <a:avLst/>
          </a:prstGeom>
        </p:spPr>
      </p:pic>
      <p:pic>
        <p:nvPicPr>
          <p:cNvPr id="114" name="Picture 113" descr="logK_do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478000" y="15936556"/>
            <a:ext cx="8001000" cy="5551844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7355800" y="17111008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SCL	sandy clay loam</a:t>
            </a:r>
          </a:p>
          <a:p>
            <a:r>
              <a:rPr lang="en-US" dirty="0" smtClean="0"/>
              <a:t>CL	clay loam</a:t>
            </a:r>
          </a:p>
          <a:p>
            <a:r>
              <a:rPr lang="en-US" dirty="0" err="1" smtClean="0"/>
              <a:t>SiCL</a:t>
            </a:r>
            <a:r>
              <a:rPr lang="en-US" dirty="0" smtClean="0"/>
              <a:t>	</a:t>
            </a:r>
            <a:r>
              <a:rPr lang="en-US" dirty="0" err="1" smtClean="0"/>
              <a:t>silty</a:t>
            </a:r>
            <a:r>
              <a:rPr lang="en-US" dirty="0" smtClean="0"/>
              <a:t> clay loam</a:t>
            </a:r>
          </a:p>
          <a:p>
            <a:r>
              <a:rPr lang="en-US" dirty="0" smtClean="0"/>
              <a:t>C	clay</a:t>
            </a:r>
          </a:p>
          <a:p>
            <a:endParaRPr lang="en-US" dirty="0"/>
          </a:p>
        </p:txBody>
      </p:sp>
      <p:sp>
        <p:nvSpPr>
          <p:cNvPr id="116" name="Oval 115"/>
          <p:cNvSpPr/>
          <p:nvPr/>
        </p:nvSpPr>
        <p:spPr bwMode="auto">
          <a:xfrm>
            <a:off x="24003000" y="19257107"/>
            <a:ext cx="152400" cy="13676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24003000" y="19667415"/>
            <a:ext cx="152400" cy="13676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24003000" y="20009338"/>
            <a:ext cx="152400" cy="136769"/>
          </a:xfrm>
          <a:prstGeom prst="ellipse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4536400" y="19120338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UNSODA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4460200" y="1952663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Vereecken et al. (1989)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24460200" y="1986856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Southern Plains (Timlin et al., 1999) 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6042600" y="5402385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6. Correlations Between Parameters </a:t>
            </a:r>
          </a:p>
        </p:txBody>
      </p:sp>
      <p:pic>
        <p:nvPicPr>
          <p:cNvPr id="123" name="Picture 122" descr="CorCarse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32600" y="6748585"/>
            <a:ext cx="9137904" cy="3949895"/>
          </a:xfrm>
          <a:prstGeom prst="rect">
            <a:avLst/>
          </a:prstGeom>
        </p:spPr>
      </p:pic>
      <p:pic>
        <p:nvPicPr>
          <p:cNvPr id="124" name="Picture 123" descr="CorrRosett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05200" y="6680200"/>
            <a:ext cx="9137904" cy="3949895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32004000" y="17963662"/>
            <a:ext cx="1668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Comments.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1. No agreement in correlations between methods and databases.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Consistently large correlation coefficients are found only in application of the method A to Rawls et al. (1982) pedotransfer functions.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The negative correlation between log(</a:t>
            </a:r>
            <a:r>
              <a:rPr lang="el-GR" i="1" dirty="0" smtClean="0"/>
              <a:t>α</a:t>
            </a:r>
            <a:r>
              <a:rPr lang="en-US" dirty="0" smtClean="0"/>
              <a:t>) and </a:t>
            </a:r>
            <a:r>
              <a:rPr lang="en-US" i="1" dirty="0" smtClean="0"/>
              <a:t>n</a:t>
            </a:r>
            <a:r>
              <a:rPr lang="en-US" dirty="0" smtClean="0"/>
              <a:t> is found for all but </a:t>
            </a:r>
            <a:r>
              <a:rPr lang="en-US" dirty="0" err="1" smtClean="0"/>
              <a:t>Carsel</a:t>
            </a:r>
            <a:r>
              <a:rPr lang="en-US" dirty="0" smtClean="0"/>
              <a:t> and Parish (</a:t>
            </a:r>
            <a:r>
              <a:rPr lang="en-US" dirty="0" smtClean="0"/>
              <a:t>1988) </a:t>
            </a:r>
            <a:r>
              <a:rPr lang="en-US" dirty="0" smtClean="0"/>
              <a:t>datasets.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 Small correlation coefficients in some cases are caused by differences in ranges of parameters – regression slope close to zero.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5. Some of differences between textural classes can be caused  by differences in representation of classes in a database.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6. It is not clear to what extent  correlations found with method A reflect actual correlations rather than PTF regression coefficients.  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6880800" y="23012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90000"/>
                </a:solidFill>
                <a:cs typeface="Times New Roman" pitchFamily="18" charset="0"/>
              </a:rPr>
              <a:t>7. Conclusions and Suggestions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2004001" y="23883878"/>
            <a:ext cx="175718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1. Correlations  between van Genuchten parameters can be strong and apparently have to be accounted for  in applications when </a:t>
            </a:r>
            <a:br>
              <a:rPr lang="en-US" dirty="0" smtClean="0"/>
            </a:br>
            <a:r>
              <a:rPr lang="en-US" dirty="0" smtClean="0"/>
              <a:t>   the parameter variability is assumed.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Parameter variability and correlations are database -specific.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Research and comparison of parameter variability and correlations in existing databases presents an interesting matter to explore.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 It will be interesting to explore the utility of using multivariate distribution of hydraulic parameters rather than </a:t>
            </a:r>
            <a:br>
              <a:rPr lang="en-US" dirty="0" smtClean="0"/>
            </a:br>
            <a:r>
              <a:rPr lang="en-US" dirty="0" smtClean="0"/>
              <a:t>    uncorrelated parameter distributions in various types of modeling application.</a:t>
            </a:r>
            <a:endParaRPr lang="en-US" dirty="0"/>
          </a:p>
        </p:txBody>
      </p:sp>
      <p:sp>
        <p:nvSpPr>
          <p:cNvPr id="131" name="Oval 130"/>
          <p:cNvSpPr/>
          <p:nvPr/>
        </p:nvSpPr>
        <p:spPr bwMode="auto">
          <a:xfrm>
            <a:off x="43662600" y="16166951"/>
            <a:ext cx="152400" cy="13676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43662600" y="16577259"/>
            <a:ext cx="152400" cy="13676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43662600" y="17015434"/>
            <a:ext cx="152400" cy="136769"/>
          </a:xfrm>
          <a:prstGeom prst="ellipse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4119800" y="16030182"/>
            <a:ext cx="375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UNSODA (</a:t>
            </a:r>
            <a:r>
              <a:rPr lang="en-US" dirty="0" err="1" smtClean="0"/>
              <a:t>Leij</a:t>
            </a:r>
            <a:r>
              <a:rPr lang="en-US" dirty="0" smtClean="0"/>
              <a:t> et al., 1996)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44119800" y="1643648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Vereecken et al. (1989)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4119800" y="168474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Southern Plains (Timlin et al., 1999) </a:t>
            </a:r>
            <a:endParaRPr lang="en-US" dirty="0"/>
          </a:p>
        </p:txBody>
      </p:sp>
      <p:sp>
        <p:nvSpPr>
          <p:cNvPr id="138" name="Oval 137"/>
          <p:cNvSpPr/>
          <p:nvPr/>
        </p:nvSpPr>
        <p:spPr bwMode="auto">
          <a:xfrm>
            <a:off x="43662600" y="15323403"/>
            <a:ext cx="152400" cy="136769"/>
          </a:xfrm>
          <a:prstGeom prst="ellipse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4043600" y="15171003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Carsel</a:t>
            </a:r>
            <a:r>
              <a:rPr lang="en-US" dirty="0" smtClean="0"/>
              <a:t> and Parish, 1988</a:t>
            </a:r>
            <a:endParaRPr lang="en-US" dirty="0"/>
          </a:p>
        </p:txBody>
      </p:sp>
      <p:sp>
        <p:nvSpPr>
          <p:cNvPr id="148" name="Oval 147"/>
          <p:cNvSpPr/>
          <p:nvPr/>
        </p:nvSpPr>
        <p:spPr bwMode="auto">
          <a:xfrm>
            <a:off x="43662600" y="15780603"/>
            <a:ext cx="152400" cy="136769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4043600" y="15623738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Rosetta (Schaap et al. 2001</a:t>
            </a:r>
            <a:endParaRPr lang="en-US" dirty="0"/>
          </a:p>
        </p:txBody>
      </p:sp>
      <p:pic>
        <p:nvPicPr>
          <p:cNvPr id="162" name="Picture 161" descr="wr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47801" y="19050000"/>
            <a:ext cx="1900126" cy="3657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6974800" y="15011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7907000" y="15087600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i="1" dirty="0" smtClean="0"/>
              <a:t>(</a:t>
            </a:r>
            <a:r>
              <a:rPr lang="en-US" i="1" dirty="0" err="1" smtClean="0"/>
              <a:t>Ksat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983200" y="21031200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log(</a:t>
            </a:r>
            <a:r>
              <a:rPr lang="el-GR" i="1" dirty="0" smtClean="0"/>
              <a:t>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5007570" y="17750135"/>
            <a:ext cx="43116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Pearson correlation coefficients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4729400" y="14173200"/>
            <a:ext cx="43116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Pearson correlation coefficients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820643" y="26724114"/>
            <a:ext cx="9011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References – from yakov.pachepsky@ars.usda.gov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14478000" y="26670000"/>
            <a:ext cx="1653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0" y="27889200"/>
            <a:ext cx="51206400" cy="411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10106</TotalTime>
  <Words>734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USDA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AGUBER</dc:creator>
  <cp:lastModifiedBy>Yakov.Pachepsky</cp:lastModifiedBy>
  <cp:revision>456</cp:revision>
  <dcterms:created xsi:type="dcterms:W3CDTF">2003-04-27T23:26:32Z</dcterms:created>
  <dcterms:modified xsi:type="dcterms:W3CDTF">2014-04-14T13:29:28Z</dcterms:modified>
</cp:coreProperties>
</file>