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70" r:id="rId2"/>
    <p:sldId id="376" r:id="rId3"/>
    <p:sldId id="387" r:id="rId4"/>
    <p:sldId id="359" r:id="rId5"/>
    <p:sldId id="281" r:id="rId6"/>
    <p:sldId id="374" r:id="rId7"/>
    <p:sldId id="377" r:id="rId8"/>
    <p:sldId id="378" r:id="rId9"/>
    <p:sldId id="395" r:id="rId10"/>
    <p:sldId id="379" r:id="rId11"/>
    <p:sldId id="382" r:id="rId12"/>
    <p:sldId id="383" r:id="rId13"/>
    <p:sldId id="388" r:id="rId14"/>
    <p:sldId id="392" r:id="rId15"/>
    <p:sldId id="396" r:id="rId16"/>
    <p:sldId id="391" r:id="rId17"/>
    <p:sldId id="393" r:id="rId18"/>
    <p:sldId id="394" r:id="rId19"/>
    <p:sldId id="282" r:id="rId20"/>
    <p:sldId id="397" r:id="rId21"/>
    <p:sldId id="390" r:id="rId22"/>
    <p:sldId id="380" r:id="rId23"/>
    <p:sldId id="384" r:id="rId24"/>
    <p:sldId id="389" r:id="rId25"/>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egand" initials="w" lastIdx="1" clrIdx="0">
    <p:extLst/>
  </p:cmAuthor>
  <p:cmAuthor id="2" name="Shilpa Mohanakumar" initials="SM"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93C0"/>
    <a:srgbClr val="126990"/>
    <a:srgbClr val="C7C177"/>
    <a:srgbClr val="FCD4DE"/>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6872" autoAdjust="0"/>
  </p:normalViewPr>
  <p:slideViewPr>
    <p:cSldViewPr snapToGrid="0">
      <p:cViewPr varScale="1">
        <p:scale>
          <a:sx n="84" d="100"/>
          <a:sy n="84" d="100"/>
        </p:scale>
        <p:origin x="1548"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B2F3EA7A-4F37-4AD2-A0C5-09CCC5A53264}" type="datetimeFigureOut">
              <a:rPr lang="en-US" smtClean="0"/>
              <a:t>6/15/2021</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12DDB640-D33F-44B7-804C-64138CEE8E34}" type="slidenum">
              <a:rPr lang="en-US" smtClean="0"/>
              <a:t>‹#›</a:t>
            </a:fld>
            <a:endParaRPr lang="en-US"/>
          </a:p>
        </p:txBody>
      </p:sp>
    </p:spTree>
    <p:extLst>
      <p:ext uri="{BB962C8B-B14F-4D97-AF65-F5344CB8AC3E}">
        <p14:creationId xmlns:p14="http://schemas.microsoft.com/office/powerpoint/2010/main" val="1476034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Second </a:t>
            </a:r>
            <a:r>
              <a:rPr lang="de-DE" dirty="0" err="1"/>
              <a:t>term</a:t>
            </a:r>
            <a:r>
              <a:rPr lang="de-DE" dirty="0"/>
              <a:t> </a:t>
            </a:r>
            <a:r>
              <a:rPr lang="de-DE" dirty="0" err="1"/>
              <a:t>is</a:t>
            </a:r>
            <a:r>
              <a:rPr lang="de-DE" dirty="0"/>
              <a:t> </a:t>
            </a:r>
            <a:r>
              <a:rPr lang="de-DE" dirty="0" err="1"/>
              <a:t>the</a:t>
            </a:r>
            <a:r>
              <a:rPr lang="de-DE" dirty="0"/>
              <a:t> </a:t>
            </a:r>
            <a:r>
              <a:rPr lang="de-DE" dirty="0" err="1"/>
              <a:t>flux</a:t>
            </a:r>
            <a:r>
              <a:rPr lang="de-DE" dirty="0"/>
              <a:t> </a:t>
            </a:r>
            <a:r>
              <a:rPr lang="de-DE" dirty="0" err="1"/>
              <a:t>along</a:t>
            </a:r>
            <a:r>
              <a:rPr lang="de-DE" dirty="0"/>
              <a:t> </a:t>
            </a:r>
            <a:r>
              <a:rPr lang="de-DE" dirty="0" err="1"/>
              <a:t>the</a:t>
            </a:r>
            <a:r>
              <a:rPr lang="de-DE" dirty="0"/>
              <a:t> </a:t>
            </a:r>
            <a:r>
              <a:rPr lang="de-DE" dirty="0" err="1"/>
              <a:t>temp</a:t>
            </a:r>
            <a:r>
              <a:rPr lang="de-DE" dirty="0"/>
              <a:t> </a:t>
            </a:r>
            <a:r>
              <a:rPr lang="de-DE" dirty="0" err="1"/>
              <a:t>gradient</a:t>
            </a:r>
            <a:r>
              <a:rPr lang="de-DE" dirty="0"/>
              <a:t> </a:t>
            </a:r>
            <a:r>
              <a:rPr lang="de-DE" dirty="0" err="1"/>
              <a:t>characterized</a:t>
            </a:r>
            <a:r>
              <a:rPr lang="de-DE" dirty="0"/>
              <a:t> </a:t>
            </a:r>
            <a:r>
              <a:rPr lang="de-DE" dirty="0" err="1"/>
              <a:t>by</a:t>
            </a:r>
            <a:r>
              <a:rPr lang="de-DE" dirty="0"/>
              <a:t> DT </a:t>
            </a:r>
            <a:r>
              <a:rPr lang="de-DE" dirty="0" err="1"/>
              <a:t>aand</a:t>
            </a:r>
            <a:r>
              <a:rPr lang="de-DE" dirty="0"/>
              <a:t> </a:t>
            </a:r>
            <a:r>
              <a:rPr lang="de-DE" dirty="0" err="1"/>
              <a:t>first</a:t>
            </a:r>
            <a:r>
              <a:rPr lang="de-DE" dirty="0"/>
              <a:t> </a:t>
            </a:r>
            <a:r>
              <a:rPr lang="de-DE" dirty="0" err="1"/>
              <a:t>term</a:t>
            </a:r>
            <a:r>
              <a:rPr lang="de-DE" dirty="0"/>
              <a:t> </a:t>
            </a:r>
            <a:r>
              <a:rPr lang="de-DE" dirty="0" err="1"/>
              <a:t>is</a:t>
            </a:r>
            <a:r>
              <a:rPr lang="de-DE" dirty="0"/>
              <a:t> </a:t>
            </a:r>
            <a:r>
              <a:rPr lang="de-DE" dirty="0" err="1"/>
              <a:t>the</a:t>
            </a:r>
            <a:r>
              <a:rPr lang="de-DE" dirty="0"/>
              <a:t> </a:t>
            </a:r>
            <a:r>
              <a:rPr lang="de-DE" dirty="0" err="1"/>
              <a:t>Fickian</a:t>
            </a:r>
            <a:r>
              <a:rPr lang="de-DE" dirty="0"/>
              <a:t> </a:t>
            </a:r>
            <a:r>
              <a:rPr lang="de-DE" dirty="0" err="1"/>
              <a:t>diffusion</a:t>
            </a:r>
            <a:r>
              <a:rPr lang="de-DE" dirty="0"/>
              <a:t> </a:t>
            </a:r>
            <a:r>
              <a:rPr lang="de-DE" dirty="0" err="1"/>
              <a:t>along</a:t>
            </a:r>
            <a:r>
              <a:rPr lang="de-DE" dirty="0"/>
              <a:t> </a:t>
            </a:r>
            <a:r>
              <a:rPr lang="de-DE" dirty="0" err="1"/>
              <a:t>the</a:t>
            </a:r>
            <a:r>
              <a:rPr lang="de-DE" dirty="0"/>
              <a:t> </a:t>
            </a:r>
            <a:r>
              <a:rPr lang="de-DE" dirty="0" err="1"/>
              <a:t>conecntration</a:t>
            </a:r>
            <a:r>
              <a:rPr lang="de-DE" dirty="0"/>
              <a:t> </a:t>
            </a:r>
            <a:r>
              <a:rPr lang="de-DE" dirty="0" err="1"/>
              <a:t>gradient</a:t>
            </a:r>
            <a:r>
              <a:rPr lang="de-DE" dirty="0"/>
              <a:t> </a:t>
            </a:r>
            <a:r>
              <a:rPr lang="de-DE" dirty="0" err="1"/>
              <a:t>charactersied</a:t>
            </a:r>
            <a:r>
              <a:rPr lang="de-DE" dirty="0"/>
              <a:t> </a:t>
            </a:r>
            <a:r>
              <a:rPr lang="de-DE" dirty="0" err="1"/>
              <a:t>by</a:t>
            </a:r>
            <a:r>
              <a:rPr lang="de-DE" dirty="0"/>
              <a:t> D</a:t>
            </a:r>
          </a:p>
          <a:p>
            <a:endParaRPr lang="de-DE" dirty="0"/>
          </a:p>
          <a:p>
            <a:r>
              <a:rPr lang="de-DE" dirty="0"/>
              <a:t>I </a:t>
            </a:r>
            <a:r>
              <a:rPr lang="de-DE" dirty="0" err="1"/>
              <a:t>replaced</a:t>
            </a:r>
            <a:r>
              <a:rPr lang="de-DE" dirty="0"/>
              <a:t> </a:t>
            </a:r>
            <a:r>
              <a:rPr lang="de-DE" dirty="0" err="1"/>
              <a:t>the</a:t>
            </a:r>
            <a:r>
              <a:rPr lang="de-DE" dirty="0"/>
              <a:t> </a:t>
            </a:r>
            <a:r>
              <a:rPr lang="de-DE" dirty="0" err="1"/>
              <a:t>vectors</a:t>
            </a:r>
            <a:r>
              <a:rPr lang="de-DE" dirty="0"/>
              <a:t> </a:t>
            </a:r>
            <a:r>
              <a:rPr lang="de-DE" dirty="0" err="1"/>
              <a:t>with</a:t>
            </a:r>
            <a:r>
              <a:rPr lang="de-DE" dirty="0"/>
              <a:t> </a:t>
            </a:r>
            <a:r>
              <a:rPr lang="de-DE" dirty="0" err="1"/>
              <a:t>the</a:t>
            </a:r>
            <a:r>
              <a:rPr lang="de-DE" dirty="0"/>
              <a:t> </a:t>
            </a:r>
            <a:r>
              <a:rPr lang="de-DE" dirty="0" err="1"/>
              <a:t>concentration</a:t>
            </a:r>
            <a:r>
              <a:rPr lang="de-DE" dirty="0"/>
              <a:t> and </a:t>
            </a:r>
            <a:r>
              <a:rPr lang="de-DE" dirty="0" err="1"/>
              <a:t>temperature</a:t>
            </a:r>
            <a:r>
              <a:rPr lang="de-DE" dirty="0"/>
              <a:t> </a:t>
            </a:r>
            <a:r>
              <a:rPr lang="de-DE" dirty="0" err="1"/>
              <a:t>difference</a:t>
            </a:r>
            <a:r>
              <a:rPr lang="de-DE" dirty="0"/>
              <a:t>. </a:t>
            </a:r>
            <a:r>
              <a:rPr lang="de-DE" dirty="0" err="1"/>
              <a:t>It</a:t>
            </a:r>
            <a:r>
              <a:rPr lang="de-DE" dirty="0"/>
              <a:t> </a:t>
            </a:r>
            <a:r>
              <a:rPr lang="de-DE" dirty="0" err="1"/>
              <a:t>is</a:t>
            </a:r>
            <a:r>
              <a:rPr lang="de-DE" dirty="0"/>
              <a:t> not possible to divide a </a:t>
            </a:r>
            <a:r>
              <a:rPr lang="de-DE" dirty="0" err="1"/>
              <a:t>vector</a:t>
            </a:r>
            <a:r>
              <a:rPr lang="de-DE" dirty="0"/>
              <a:t> </a:t>
            </a:r>
            <a:r>
              <a:rPr lang="de-DE" dirty="0" err="1"/>
              <a:t>by</a:t>
            </a:r>
            <a:r>
              <a:rPr lang="de-DE" dirty="0"/>
              <a:t> a </a:t>
            </a:r>
            <a:r>
              <a:rPr lang="de-DE" dirty="0" err="1"/>
              <a:t>vector</a:t>
            </a:r>
            <a:r>
              <a:rPr lang="de-DE" dirty="0"/>
              <a:t>, </a:t>
            </a:r>
            <a:r>
              <a:rPr lang="de-DE" dirty="0" err="1"/>
              <a:t>you</a:t>
            </a:r>
            <a:r>
              <a:rPr lang="de-DE" dirty="0"/>
              <a:t> </a:t>
            </a:r>
            <a:r>
              <a:rPr lang="de-DE" dirty="0" err="1"/>
              <a:t>have</a:t>
            </a:r>
            <a:r>
              <a:rPr lang="de-DE" dirty="0"/>
              <a:t> to </a:t>
            </a:r>
            <a:r>
              <a:rPr lang="de-DE" dirty="0" err="1"/>
              <a:t>take</a:t>
            </a:r>
            <a:r>
              <a:rPr lang="de-DE" dirty="0"/>
              <a:t> </a:t>
            </a:r>
            <a:r>
              <a:rPr lang="de-DE" dirty="0" err="1"/>
              <a:t>the</a:t>
            </a:r>
            <a:r>
              <a:rPr lang="de-DE" dirty="0"/>
              <a:t> </a:t>
            </a:r>
            <a:r>
              <a:rPr lang="de-DE" dirty="0" err="1"/>
              <a:t>magnitude</a:t>
            </a:r>
            <a:r>
              <a:rPr lang="de-DE" dirty="0"/>
              <a:t> of </a:t>
            </a:r>
            <a:r>
              <a:rPr lang="de-DE" dirty="0" err="1"/>
              <a:t>the</a:t>
            </a:r>
            <a:r>
              <a:rPr lang="de-DE" dirty="0"/>
              <a:t> </a:t>
            </a:r>
            <a:r>
              <a:rPr lang="de-DE" dirty="0" err="1"/>
              <a:t>vector</a:t>
            </a:r>
            <a:r>
              <a:rPr lang="de-DE" dirty="0"/>
              <a:t>, but </a:t>
            </a:r>
            <a:r>
              <a:rPr lang="de-DE" dirty="0" err="1"/>
              <a:t>this</a:t>
            </a:r>
            <a:r>
              <a:rPr lang="de-DE" dirty="0"/>
              <a:t> </a:t>
            </a:r>
            <a:r>
              <a:rPr lang="de-DE" dirty="0" err="1"/>
              <a:t>is</a:t>
            </a:r>
            <a:r>
              <a:rPr lang="de-DE" dirty="0"/>
              <a:t> also not </a:t>
            </a:r>
            <a:r>
              <a:rPr lang="de-DE" dirty="0" err="1"/>
              <a:t>straight</a:t>
            </a:r>
            <a:r>
              <a:rPr lang="de-DE" dirty="0"/>
              <a:t> </a:t>
            </a:r>
            <a:r>
              <a:rPr lang="de-DE" dirty="0" err="1"/>
              <a:t>forward</a:t>
            </a:r>
            <a:r>
              <a:rPr lang="de-DE" dirty="0"/>
              <a:t> </a:t>
            </a:r>
            <a:r>
              <a:rPr lang="de-DE" dirty="0" err="1"/>
              <a:t>because</a:t>
            </a:r>
            <a:r>
              <a:rPr lang="de-DE" dirty="0"/>
              <a:t> </a:t>
            </a:r>
            <a:r>
              <a:rPr lang="de-DE" dirty="0" err="1"/>
              <a:t>somehow</a:t>
            </a:r>
            <a:r>
              <a:rPr lang="de-DE" dirty="0"/>
              <a:t> </a:t>
            </a:r>
            <a:r>
              <a:rPr lang="de-DE" dirty="0" err="1"/>
              <a:t>you</a:t>
            </a:r>
            <a:r>
              <a:rPr lang="de-DE" dirty="0"/>
              <a:t> </a:t>
            </a:r>
            <a:r>
              <a:rPr lang="de-DE" dirty="0" err="1"/>
              <a:t>need</a:t>
            </a:r>
            <a:r>
              <a:rPr lang="de-DE" dirty="0"/>
              <a:t> also </a:t>
            </a:r>
            <a:r>
              <a:rPr lang="de-DE" dirty="0" err="1"/>
              <a:t>the</a:t>
            </a:r>
            <a:r>
              <a:rPr lang="de-DE" dirty="0"/>
              <a:t> </a:t>
            </a:r>
            <a:r>
              <a:rPr lang="de-DE" dirty="0" err="1"/>
              <a:t>information</a:t>
            </a:r>
            <a:r>
              <a:rPr lang="de-DE" dirty="0"/>
              <a:t>, </a:t>
            </a:r>
            <a:r>
              <a:rPr lang="de-DE" dirty="0" err="1"/>
              <a:t>whether</a:t>
            </a:r>
            <a:r>
              <a:rPr lang="de-DE" dirty="0"/>
              <a:t> </a:t>
            </a:r>
            <a:r>
              <a:rPr lang="de-DE" dirty="0" err="1"/>
              <a:t>the</a:t>
            </a:r>
            <a:r>
              <a:rPr lang="de-DE" dirty="0"/>
              <a:t> </a:t>
            </a:r>
            <a:r>
              <a:rPr lang="de-DE" dirty="0" err="1"/>
              <a:t>concentration</a:t>
            </a:r>
            <a:r>
              <a:rPr lang="de-DE" dirty="0"/>
              <a:t> </a:t>
            </a:r>
            <a:r>
              <a:rPr lang="de-DE" dirty="0" err="1"/>
              <a:t>increases</a:t>
            </a:r>
            <a:r>
              <a:rPr lang="de-DE" dirty="0"/>
              <a:t> </a:t>
            </a:r>
            <a:r>
              <a:rPr lang="de-DE" dirty="0" err="1"/>
              <a:t>or</a:t>
            </a:r>
            <a:r>
              <a:rPr lang="de-DE" dirty="0"/>
              <a:t> </a:t>
            </a:r>
            <a:r>
              <a:rPr lang="de-DE" dirty="0" err="1"/>
              <a:t>decrease</a:t>
            </a:r>
            <a:r>
              <a:rPr lang="de-DE" dirty="0"/>
              <a:t> </a:t>
            </a:r>
            <a:r>
              <a:rPr lang="de-DE" dirty="0" err="1"/>
              <a:t>with</a:t>
            </a:r>
            <a:r>
              <a:rPr lang="de-DE" dirty="0"/>
              <a:t> </a:t>
            </a:r>
            <a:r>
              <a:rPr lang="de-DE" dirty="0" err="1"/>
              <a:t>increasing</a:t>
            </a:r>
            <a:r>
              <a:rPr lang="de-DE" dirty="0"/>
              <a:t> </a:t>
            </a:r>
            <a:r>
              <a:rPr lang="de-DE" dirty="0" err="1"/>
              <a:t>temperature</a:t>
            </a:r>
            <a:r>
              <a:rPr lang="de-DE" dirty="0"/>
              <a:t>.</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66CAD1-FD47-46B0-9C16-1B81F4E690E0}" type="slidenum">
              <a:rPr kumimoji="0" lang="de-D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68145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So if we look into ST vs T,  we see that </a:t>
            </a:r>
            <a:r>
              <a:rPr lang="en-IN" dirty="0" err="1"/>
              <a:t>dST</a:t>
            </a:r>
            <a:r>
              <a:rPr lang="en-IN" dirty="0"/>
              <a:t> is less for the complex. This means that complex is less hydrophilic. This means the hydrogen bonds break with complex formation. Now if we look into the protein, it has larger </a:t>
            </a:r>
            <a:r>
              <a:rPr lang="en-IN" dirty="0" err="1"/>
              <a:t>dST</a:t>
            </a:r>
            <a:r>
              <a:rPr lang="en-IN" dirty="0"/>
              <a:t> compared to complex. This means free protein is more hydrophilic. We tried to look into the SASA of HCA II and HCA II+4-FBS with the help of </a:t>
            </a:r>
            <a:r>
              <a:rPr lang="en-IN" dirty="0" err="1"/>
              <a:t>PyMol</a:t>
            </a:r>
            <a:r>
              <a:rPr lang="en-IN" dirty="0"/>
              <a:t>. Since the structure of HCA and BCA are similar, it is used for comparison and we expect similar results. If we look into the hydrophilic surface area, this falls in line with our results. Complex has less hydrophilic surface area.</a:t>
            </a:r>
          </a:p>
        </p:txBody>
      </p:sp>
      <p:sp>
        <p:nvSpPr>
          <p:cNvPr id="4" name="Slide Number Placeholder 3"/>
          <p:cNvSpPr>
            <a:spLocks noGrp="1"/>
          </p:cNvSpPr>
          <p:nvPr>
            <p:ph type="sldNum" sz="quarter" idx="5"/>
          </p:nvPr>
        </p:nvSpPr>
        <p:spPr/>
        <p:txBody>
          <a:bodyPr/>
          <a:lstStyle/>
          <a:p>
            <a:fld id="{12DDB640-D33F-44B7-804C-64138CEE8E34}" type="slidenum">
              <a:rPr lang="en-US" smtClean="0"/>
              <a:t>11</a:t>
            </a:fld>
            <a:endParaRPr lang="en-US"/>
          </a:p>
        </p:txBody>
      </p:sp>
    </p:spTree>
    <p:extLst>
      <p:ext uri="{BB962C8B-B14F-4D97-AF65-F5344CB8AC3E}">
        <p14:creationId xmlns:p14="http://schemas.microsoft.com/office/powerpoint/2010/main" val="3704556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If we look into BCA II+PFBS, it’s the same story</a:t>
            </a:r>
          </a:p>
        </p:txBody>
      </p:sp>
      <p:sp>
        <p:nvSpPr>
          <p:cNvPr id="4" name="Slide Number Placeholder 3"/>
          <p:cNvSpPr>
            <a:spLocks noGrp="1"/>
          </p:cNvSpPr>
          <p:nvPr>
            <p:ph type="sldNum" sz="quarter" idx="5"/>
          </p:nvPr>
        </p:nvSpPr>
        <p:spPr/>
        <p:txBody>
          <a:bodyPr/>
          <a:lstStyle/>
          <a:p>
            <a:fld id="{12DDB640-D33F-44B7-804C-64138CEE8E34}" type="slidenum">
              <a:rPr lang="en-US" smtClean="0"/>
              <a:t>12</a:t>
            </a:fld>
            <a:endParaRPr lang="en-US"/>
          </a:p>
        </p:txBody>
      </p:sp>
    </p:spTree>
    <p:extLst>
      <p:ext uri="{BB962C8B-B14F-4D97-AF65-F5344CB8AC3E}">
        <p14:creationId xmlns:p14="http://schemas.microsoft.com/office/powerpoint/2010/main" val="409830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next thing we looked into was the thermodynamic parameters obtained from ITC. We found this paper were they studied the ITC measurements of both these systems at 298 K. Our measurements completely agree with their results within the error limits.</a:t>
            </a:r>
          </a:p>
        </p:txBody>
      </p:sp>
      <p:sp>
        <p:nvSpPr>
          <p:cNvPr id="4" name="Slide Number Placeholder 3"/>
          <p:cNvSpPr>
            <a:spLocks noGrp="1"/>
          </p:cNvSpPr>
          <p:nvPr>
            <p:ph type="sldNum" sz="quarter" idx="5"/>
          </p:nvPr>
        </p:nvSpPr>
        <p:spPr/>
        <p:txBody>
          <a:bodyPr/>
          <a:lstStyle/>
          <a:p>
            <a:fld id="{12DDB640-D33F-44B7-804C-64138CEE8E34}" type="slidenum">
              <a:rPr lang="en-US" smtClean="0"/>
              <a:t>13</a:t>
            </a:fld>
            <a:endParaRPr lang="en-US"/>
          </a:p>
        </p:txBody>
      </p:sp>
    </p:spTree>
    <p:extLst>
      <p:ext uri="{BB962C8B-B14F-4D97-AF65-F5344CB8AC3E}">
        <p14:creationId xmlns:p14="http://schemas.microsoft.com/office/powerpoint/2010/main" val="549369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2DDB640-D33F-44B7-804C-64138CEE8E34}" type="slidenum">
              <a:rPr lang="en-US" smtClean="0"/>
              <a:t>14</a:t>
            </a:fld>
            <a:endParaRPr lang="en-US"/>
          </a:p>
        </p:txBody>
      </p:sp>
    </p:spTree>
    <p:extLst>
      <p:ext uri="{BB962C8B-B14F-4D97-AF65-F5344CB8AC3E}">
        <p14:creationId xmlns:p14="http://schemas.microsoft.com/office/powerpoint/2010/main" val="3702880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So we calculated </a:t>
            </a:r>
            <a:r>
              <a:rPr lang="en-IN" dirty="0" err="1"/>
              <a:t>dG</a:t>
            </a:r>
            <a:r>
              <a:rPr lang="en-IN" dirty="0"/>
              <a:t> using this equation and it was within the error limits and in terms with what we got from ITC.</a:t>
            </a:r>
          </a:p>
        </p:txBody>
      </p:sp>
      <p:sp>
        <p:nvSpPr>
          <p:cNvPr id="4" name="Slide Number Placeholder 3"/>
          <p:cNvSpPr>
            <a:spLocks noGrp="1"/>
          </p:cNvSpPr>
          <p:nvPr>
            <p:ph type="sldNum" sz="quarter" idx="5"/>
          </p:nvPr>
        </p:nvSpPr>
        <p:spPr/>
        <p:txBody>
          <a:bodyPr/>
          <a:lstStyle/>
          <a:p>
            <a:fld id="{12DDB640-D33F-44B7-804C-64138CEE8E34}" type="slidenum">
              <a:rPr lang="en-US" smtClean="0"/>
              <a:t>15</a:t>
            </a:fld>
            <a:endParaRPr lang="en-US"/>
          </a:p>
        </p:txBody>
      </p:sp>
    </p:spTree>
    <p:extLst>
      <p:ext uri="{BB962C8B-B14F-4D97-AF65-F5344CB8AC3E}">
        <p14:creationId xmlns:p14="http://schemas.microsoft.com/office/powerpoint/2010/main" val="1502452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2DDB640-D33F-44B7-804C-64138CEE8E34}" type="slidenum">
              <a:rPr lang="en-US" smtClean="0"/>
              <a:t>16</a:t>
            </a:fld>
            <a:endParaRPr lang="en-US"/>
          </a:p>
        </p:txBody>
      </p:sp>
    </p:spTree>
    <p:extLst>
      <p:ext uri="{BB962C8B-B14F-4D97-AF65-F5344CB8AC3E}">
        <p14:creationId xmlns:p14="http://schemas.microsoft.com/office/powerpoint/2010/main" val="3623311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2DDB640-D33F-44B7-804C-64138CEE8E34}" type="slidenum">
              <a:rPr lang="en-US" smtClean="0"/>
              <a:t>17</a:t>
            </a:fld>
            <a:endParaRPr lang="en-US"/>
          </a:p>
        </p:txBody>
      </p:sp>
    </p:spTree>
    <p:extLst>
      <p:ext uri="{BB962C8B-B14F-4D97-AF65-F5344CB8AC3E}">
        <p14:creationId xmlns:p14="http://schemas.microsoft.com/office/powerpoint/2010/main" val="163293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2DDB640-D33F-44B7-804C-64138CEE8E34}" type="slidenum">
              <a:rPr lang="en-US" smtClean="0"/>
              <a:t>18</a:t>
            </a:fld>
            <a:endParaRPr lang="en-US"/>
          </a:p>
        </p:txBody>
      </p:sp>
    </p:spTree>
    <p:extLst>
      <p:ext uri="{BB962C8B-B14F-4D97-AF65-F5344CB8AC3E}">
        <p14:creationId xmlns:p14="http://schemas.microsoft.com/office/powerpoint/2010/main" val="3115989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ST has contributions from mass, moment of inertia(</a:t>
            </a:r>
            <a:r>
              <a:rPr lang="en-IN" dirty="0" err="1"/>
              <a:t>conc</a:t>
            </a:r>
            <a:r>
              <a:rPr lang="en-IN" dirty="0"/>
              <a:t> and </a:t>
            </a:r>
            <a:r>
              <a:rPr lang="en-IN" dirty="0" err="1"/>
              <a:t>tem</a:t>
            </a:r>
            <a:r>
              <a:rPr lang="en-IN" dirty="0"/>
              <a:t> dep terms) and then from </a:t>
            </a:r>
            <a:r>
              <a:rPr lang="en-IN" dirty="0" err="1"/>
              <a:t>conc</a:t>
            </a:r>
            <a:r>
              <a:rPr lang="en-IN" dirty="0"/>
              <a:t> and temp independent terms. Especially in aqueous systems these comes into picture. Then there are hydrogen bonds networks, ionic interactions and cross interactions. So the question is can the contribution of hydrogen network be really separated from that of ionic effect?</a:t>
            </a:r>
          </a:p>
          <a:p>
            <a:endParaRPr lang="en-IN" dirty="0"/>
          </a:p>
        </p:txBody>
      </p:sp>
      <p:sp>
        <p:nvSpPr>
          <p:cNvPr id="4" name="Slide Number Placeholder 3"/>
          <p:cNvSpPr>
            <a:spLocks noGrp="1"/>
          </p:cNvSpPr>
          <p:nvPr>
            <p:ph type="sldNum" sz="quarter" idx="5"/>
          </p:nvPr>
        </p:nvSpPr>
        <p:spPr/>
        <p:txBody>
          <a:bodyPr/>
          <a:lstStyle/>
          <a:p>
            <a:fld id="{12DDB640-D33F-44B7-804C-64138CEE8E34}" type="slidenum">
              <a:rPr lang="en-US" smtClean="0"/>
              <a:t>19</a:t>
            </a:fld>
            <a:endParaRPr lang="en-US"/>
          </a:p>
        </p:txBody>
      </p:sp>
    </p:spTree>
    <p:extLst>
      <p:ext uri="{BB962C8B-B14F-4D97-AF65-F5344CB8AC3E}">
        <p14:creationId xmlns:p14="http://schemas.microsoft.com/office/powerpoint/2010/main" val="1059641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chemical potential µ_</a:t>
            </a:r>
            <a:r>
              <a:rPr lang="en-IN" dirty="0" err="1"/>
              <a:t>i</a:t>
            </a:r>
            <a:r>
              <a:rPr lang="en-IN" dirty="0"/>
              <a:t> may be thought of as the increase in the free energy of the system, when one mole of component I is added to an infinitely large quantity of the mixture so that it does not significantly change the overall composition</a:t>
            </a:r>
          </a:p>
        </p:txBody>
      </p:sp>
      <p:sp>
        <p:nvSpPr>
          <p:cNvPr id="4" name="Slide Number Placeholder 3"/>
          <p:cNvSpPr>
            <a:spLocks noGrp="1"/>
          </p:cNvSpPr>
          <p:nvPr>
            <p:ph type="sldNum" sz="quarter" idx="5"/>
          </p:nvPr>
        </p:nvSpPr>
        <p:spPr/>
        <p:txBody>
          <a:bodyPr/>
          <a:lstStyle/>
          <a:p>
            <a:fld id="{12DDB640-D33F-44B7-804C-64138CEE8E34}" type="slidenum">
              <a:rPr lang="en-US" smtClean="0"/>
              <a:t>20</a:t>
            </a:fld>
            <a:endParaRPr lang="en-US"/>
          </a:p>
        </p:txBody>
      </p:sp>
    </p:spTree>
    <p:extLst>
      <p:ext uri="{BB962C8B-B14F-4D97-AF65-F5344CB8AC3E}">
        <p14:creationId xmlns:p14="http://schemas.microsoft.com/office/powerpoint/2010/main" val="2263369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MST is an application of thermophoresis. Fluorescence within the capillary is excited and detected through an objective. An IR laser is used to heat the sample. Initially the molecules are homogenous and a constant fluorescence is detected. When IR is switched on, temperature gradient is created and molecules move out of the region which leads to a decrease in fluorescence(T-jump). When IR is switched off, an inverse T jump occurs due to the back diffusion of molecules. This thermophoretic movement of molecules changes upon ligand binding of a non-fluorescent molecule. Thus the change in fluorescence at  different ligand concentrations are measured. Change  in thermophoresis is measured as change in normalized fluorescence. This is then fitted to obtain the equilibrium constant.</a:t>
            </a:r>
          </a:p>
        </p:txBody>
      </p:sp>
      <p:sp>
        <p:nvSpPr>
          <p:cNvPr id="4" name="Slide Number Placeholder 3"/>
          <p:cNvSpPr>
            <a:spLocks noGrp="1"/>
          </p:cNvSpPr>
          <p:nvPr>
            <p:ph type="sldNum" sz="quarter" idx="5"/>
          </p:nvPr>
        </p:nvSpPr>
        <p:spPr/>
        <p:txBody>
          <a:bodyPr/>
          <a:lstStyle/>
          <a:p>
            <a:fld id="{12DDB640-D33F-44B7-804C-64138CEE8E34}" type="slidenum">
              <a:rPr lang="en-US" smtClean="0"/>
              <a:t>3</a:t>
            </a:fld>
            <a:endParaRPr lang="en-US"/>
          </a:p>
        </p:txBody>
      </p:sp>
    </p:spTree>
    <p:extLst>
      <p:ext uri="{BB962C8B-B14F-4D97-AF65-F5344CB8AC3E}">
        <p14:creationId xmlns:p14="http://schemas.microsoft.com/office/powerpoint/2010/main" val="381210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2DDB640-D33F-44B7-804C-64138CEE8E34}" type="slidenum">
              <a:rPr lang="en-US" smtClean="0"/>
              <a:t>21</a:t>
            </a:fld>
            <a:endParaRPr lang="en-US"/>
          </a:p>
        </p:txBody>
      </p:sp>
    </p:spTree>
    <p:extLst>
      <p:ext uri="{BB962C8B-B14F-4D97-AF65-F5344CB8AC3E}">
        <p14:creationId xmlns:p14="http://schemas.microsoft.com/office/powerpoint/2010/main" val="2061387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There are hydrophilic , hydrophobic and charged groups present for both proteins and ligands. Proteins and ligands are studied in buffer solutions which are basically salt in solutions. So when  a ligand binds with protein, there are lot of changes that happens in hydration layer, conformation of the protein etc. So in order to solve this complex problem, </a:t>
            </a:r>
          </a:p>
        </p:txBody>
      </p:sp>
      <p:sp>
        <p:nvSpPr>
          <p:cNvPr id="4" name="Slide Number Placeholder 3"/>
          <p:cNvSpPr>
            <a:spLocks noGrp="1"/>
          </p:cNvSpPr>
          <p:nvPr>
            <p:ph type="sldNum" sz="quarter" idx="5"/>
          </p:nvPr>
        </p:nvSpPr>
        <p:spPr/>
        <p:txBody>
          <a:bodyPr/>
          <a:lstStyle/>
          <a:p>
            <a:fld id="{12DDB640-D33F-44B7-804C-64138CEE8E34}" type="slidenum">
              <a:rPr lang="en-US" smtClean="0"/>
              <a:t>22</a:t>
            </a:fld>
            <a:endParaRPr lang="en-US"/>
          </a:p>
        </p:txBody>
      </p:sp>
    </p:spTree>
    <p:extLst>
      <p:ext uri="{BB962C8B-B14F-4D97-AF65-F5344CB8AC3E}">
        <p14:creationId xmlns:p14="http://schemas.microsoft.com/office/powerpoint/2010/main" val="1995111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2DDB640-D33F-44B7-804C-64138CEE8E34}" type="slidenum">
              <a:rPr lang="en-US" smtClean="0"/>
              <a:t>23</a:t>
            </a:fld>
            <a:endParaRPr lang="en-US"/>
          </a:p>
        </p:txBody>
      </p:sp>
    </p:spTree>
    <p:extLst>
      <p:ext uri="{BB962C8B-B14F-4D97-AF65-F5344CB8AC3E}">
        <p14:creationId xmlns:p14="http://schemas.microsoft.com/office/powerpoint/2010/main" val="1682701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2DDB640-D33F-44B7-804C-64138CEE8E34}" type="slidenum">
              <a:rPr lang="en-US" smtClean="0"/>
              <a:t>24</a:t>
            </a:fld>
            <a:endParaRPr lang="en-US"/>
          </a:p>
        </p:txBody>
      </p:sp>
    </p:spTree>
    <p:extLst>
      <p:ext uri="{BB962C8B-B14F-4D97-AF65-F5344CB8AC3E}">
        <p14:creationId xmlns:p14="http://schemas.microsoft.com/office/powerpoint/2010/main" val="58425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There are hydrophilic , hydrophobic and charged groups present for both proteins and ligands. Proteins and ligands are studied in buffer solutions which are basically salt in solutions. So when  a ligand binds with protein, there are lot of changes that happens in hydration layer, conformation of the protein etc. So in order to solve this complex problem, </a:t>
            </a:r>
          </a:p>
          <a:p>
            <a:endParaRPr lang="en-IN" dirty="0"/>
          </a:p>
          <a:p>
            <a:r>
              <a:rPr lang="en-IN" dirty="0"/>
              <a:t>And it is a multicomponent system!</a:t>
            </a:r>
          </a:p>
        </p:txBody>
      </p:sp>
      <p:sp>
        <p:nvSpPr>
          <p:cNvPr id="4" name="Slide Number Placeholder 3"/>
          <p:cNvSpPr>
            <a:spLocks noGrp="1"/>
          </p:cNvSpPr>
          <p:nvPr>
            <p:ph type="sldNum" sz="quarter" idx="5"/>
          </p:nvPr>
        </p:nvSpPr>
        <p:spPr/>
        <p:txBody>
          <a:bodyPr/>
          <a:lstStyle/>
          <a:p>
            <a:fld id="{12DDB640-D33F-44B7-804C-64138CEE8E34}" type="slidenum">
              <a:rPr lang="en-US" smtClean="0"/>
              <a:t>4</a:t>
            </a:fld>
            <a:endParaRPr lang="en-US"/>
          </a:p>
        </p:txBody>
      </p:sp>
    </p:spTree>
    <p:extLst>
      <p:ext uri="{BB962C8B-B14F-4D97-AF65-F5344CB8AC3E}">
        <p14:creationId xmlns:p14="http://schemas.microsoft.com/office/powerpoint/2010/main" val="42150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2DDB640-D33F-44B7-804C-64138CEE8E34}" type="slidenum">
              <a:rPr lang="en-US" smtClean="0"/>
              <a:t>5</a:t>
            </a:fld>
            <a:endParaRPr lang="en-US"/>
          </a:p>
        </p:txBody>
      </p:sp>
    </p:spTree>
    <p:extLst>
      <p:ext uri="{BB962C8B-B14F-4D97-AF65-F5344CB8AC3E}">
        <p14:creationId xmlns:p14="http://schemas.microsoft.com/office/powerpoint/2010/main" val="339741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2DDB640-D33F-44B7-804C-64138CEE8E34}" type="slidenum">
              <a:rPr lang="en-US" smtClean="0"/>
              <a:t>6</a:t>
            </a:fld>
            <a:endParaRPr lang="en-US"/>
          </a:p>
        </p:txBody>
      </p:sp>
    </p:spTree>
    <p:extLst>
      <p:ext uri="{BB962C8B-B14F-4D97-AF65-F5344CB8AC3E}">
        <p14:creationId xmlns:p14="http://schemas.microsoft.com/office/powerpoint/2010/main" val="2973351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Only technique that can measure binging energies of binding reactions. It measures the amount of power required to maintain a constant temperature difference between sample and reference cell. When ligand is injected into the cell, binding reaction occurs. The formation of complex is accompanied by release or absorption of heat. This causes a temperature difference between sample and reference cell. In order to compensate the temperature difference, the system either lowers or raises the thermal power. After each injection, the systems reaches equilibrium and temperature balance is restored. Integrating the are under the peak, provides the heat associated with injection.</a:t>
            </a:r>
          </a:p>
        </p:txBody>
      </p:sp>
      <p:sp>
        <p:nvSpPr>
          <p:cNvPr id="4" name="Slide Number Placeholder 3"/>
          <p:cNvSpPr>
            <a:spLocks noGrp="1"/>
          </p:cNvSpPr>
          <p:nvPr>
            <p:ph type="sldNum" sz="quarter" idx="5"/>
          </p:nvPr>
        </p:nvSpPr>
        <p:spPr/>
        <p:txBody>
          <a:bodyPr/>
          <a:lstStyle/>
          <a:p>
            <a:fld id="{12DDB640-D33F-44B7-804C-64138CEE8E34}" type="slidenum">
              <a:rPr lang="en-US" smtClean="0"/>
              <a:t>7</a:t>
            </a:fld>
            <a:endParaRPr lang="en-US"/>
          </a:p>
        </p:txBody>
      </p:sp>
    </p:spTree>
    <p:extLst>
      <p:ext uri="{BB962C8B-B14F-4D97-AF65-F5344CB8AC3E}">
        <p14:creationId xmlns:p14="http://schemas.microsoft.com/office/powerpoint/2010/main" val="44990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Thus the thermodynamic parameters can be calculated. </a:t>
            </a:r>
            <a:r>
              <a:rPr lang="en-IN" dirty="0" err="1"/>
              <a:t>dH</a:t>
            </a:r>
            <a:r>
              <a:rPr lang="en-IN" dirty="0"/>
              <a:t> is directly measured. </a:t>
            </a:r>
            <a:r>
              <a:rPr lang="en-IN" dirty="0" err="1"/>
              <a:t>dG</a:t>
            </a:r>
            <a:r>
              <a:rPr lang="en-IN" dirty="0"/>
              <a:t> and </a:t>
            </a:r>
            <a:r>
              <a:rPr lang="en-IN" dirty="0" err="1"/>
              <a:t>dS</a:t>
            </a:r>
            <a:r>
              <a:rPr lang="en-IN" dirty="0"/>
              <a:t> are then calculated from this.</a:t>
            </a:r>
          </a:p>
        </p:txBody>
      </p:sp>
      <p:sp>
        <p:nvSpPr>
          <p:cNvPr id="4" name="Slide Number Placeholder 3"/>
          <p:cNvSpPr>
            <a:spLocks noGrp="1"/>
          </p:cNvSpPr>
          <p:nvPr>
            <p:ph type="sldNum" sz="quarter" idx="5"/>
          </p:nvPr>
        </p:nvSpPr>
        <p:spPr/>
        <p:txBody>
          <a:bodyPr/>
          <a:lstStyle/>
          <a:p>
            <a:fld id="{12DDB640-D33F-44B7-804C-64138CEE8E34}" type="slidenum">
              <a:rPr lang="en-US" smtClean="0"/>
              <a:t>8</a:t>
            </a:fld>
            <a:endParaRPr lang="en-US"/>
          </a:p>
        </p:txBody>
      </p:sp>
    </p:spTree>
    <p:extLst>
      <p:ext uri="{BB962C8B-B14F-4D97-AF65-F5344CB8AC3E}">
        <p14:creationId xmlns:p14="http://schemas.microsoft.com/office/powerpoint/2010/main" val="2944720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correlation between </a:t>
            </a:r>
            <a:r>
              <a:rPr lang="en-IN" dirty="0" err="1"/>
              <a:t>dSt</a:t>
            </a:r>
            <a:r>
              <a:rPr lang="en-IN" dirty="0"/>
              <a:t> and log P is something interesting that has been found for non-ionic systems. The molecules which are hydrophilic has larger </a:t>
            </a:r>
            <a:r>
              <a:rPr lang="en-IN" dirty="0" err="1"/>
              <a:t>dST</a:t>
            </a:r>
            <a:r>
              <a:rPr lang="en-IN" dirty="0"/>
              <a:t> value. This is seen from ST vs T dependence. When the molecule is hydrophilic, there are more chances of forming hydrogen bonds. Now when the temperature increases, hydrogen bonds breaks and ST increases. This leads to a larger </a:t>
            </a:r>
            <a:r>
              <a:rPr lang="en-IN" dirty="0" err="1"/>
              <a:t>dST</a:t>
            </a:r>
            <a:r>
              <a:rPr lang="en-IN" dirty="0"/>
              <a:t> value. Similarly a hydrophobic molecule leads to a smaller </a:t>
            </a:r>
            <a:r>
              <a:rPr lang="en-IN" dirty="0" err="1"/>
              <a:t>dST</a:t>
            </a:r>
            <a:r>
              <a:rPr lang="en-IN" dirty="0"/>
              <a:t> value. Thus a clear correlation between hydration and </a:t>
            </a:r>
            <a:r>
              <a:rPr lang="en-IN" dirty="0" err="1"/>
              <a:t>thermodiffusion</a:t>
            </a:r>
            <a:r>
              <a:rPr lang="en-IN" dirty="0"/>
              <a:t> can be seen.</a:t>
            </a:r>
          </a:p>
        </p:txBody>
      </p:sp>
      <p:sp>
        <p:nvSpPr>
          <p:cNvPr id="4" name="Slide Number Placeholder 3"/>
          <p:cNvSpPr>
            <a:spLocks noGrp="1"/>
          </p:cNvSpPr>
          <p:nvPr>
            <p:ph type="sldNum" sz="quarter" idx="5"/>
          </p:nvPr>
        </p:nvSpPr>
        <p:spPr/>
        <p:txBody>
          <a:bodyPr/>
          <a:lstStyle/>
          <a:p>
            <a:fld id="{12DDB640-D33F-44B7-804C-64138CEE8E34}" type="slidenum">
              <a:rPr lang="en-US" smtClean="0"/>
              <a:t>9</a:t>
            </a:fld>
            <a:endParaRPr lang="en-US"/>
          </a:p>
        </p:txBody>
      </p:sp>
    </p:spTree>
    <p:extLst>
      <p:ext uri="{BB962C8B-B14F-4D97-AF65-F5344CB8AC3E}">
        <p14:creationId xmlns:p14="http://schemas.microsoft.com/office/powerpoint/2010/main" val="4266366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protein that we had selected for our study is BCA. Carbonic anhydrases are Zinc metallic enzymes that catalyses the reversible hydration of CO2 to HCO3-. In eukaryotes they play a role in ion transport as well. The structure is similar to what has been observed in Humans. The ligands are used as benzene sulphonamides. Sodium phosphate buffer of 20 mM was used.</a:t>
            </a:r>
          </a:p>
        </p:txBody>
      </p:sp>
      <p:sp>
        <p:nvSpPr>
          <p:cNvPr id="4" name="Slide Number Placeholder 3"/>
          <p:cNvSpPr>
            <a:spLocks noGrp="1"/>
          </p:cNvSpPr>
          <p:nvPr>
            <p:ph type="sldNum" sz="quarter" idx="5"/>
          </p:nvPr>
        </p:nvSpPr>
        <p:spPr/>
        <p:txBody>
          <a:bodyPr/>
          <a:lstStyle/>
          <a:p>
            <a:fld id="{12DDB640-D33F-44B7-804C-64138CEE8E34}" type="slidenum">
              <a:rPr lang="en-US" smtClean="0"/>
              <a:t>10</a:t>
            </a:fld>
            <a:endParaRPr lang="en-US"/>
          </a:p>
        </p:txBody>
      </p:sp>
    </p:spTree>
    <p:extLst>
      <p:ext uri="{BB962C8B-B14F-4D97-AF65-F5344CB8AC3E}">
        <p14:creationId xmlns:p14="http://schemas.microsoft.com/office/powerpoint/2010/main" val="344930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 und 2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6" name="Datumsplatzhalter 5">
            <a:extLst>
              <a:ext uri="{FF2B5EF4-FFF2-40B4-BE49-F238E27FC236}">
                <a16:creationId xmlns:a16="http://schemas.microsoft.com/office/drawing/2014/main" id="{4283517E-5B20-4272-8660-1A906CDE614E}"/>
              </a:ext>
            </a:extLst>
          </p:cNvPr>
          <p:cNvSpPr>
            <a:spLocks noGrp="1"/>
          </p:cNvSpPr>
          <p:nvPr>
            <p:ph type="dt" sz="half" idx="10"/>
          </p:nvPr>
        </p:nvSpPr>
        <p:spPr/>
        <p:txBody>
          <a:bodyPr/>
          <a:lstStyle/>
          <a:p>
            <a:pPr defTabSz="457200"/>
            <a:fld id="{BAB25DD6-886D-4453-8DAE-515A0B079A6D}" type="datetime1">
              <a:rPr lang="en-US" smtClean="0">
                <a:solidFill>
                  <a:srgbClr val="023D6B"/>
                </a:solidFill>
              </a:rPr>
              <a:t>6/15/2021</a:t>
            </a:fld>
            <a:endParaRPr lang="en-US">
              <a:solidFill>
                <a:srgbClr val="023D6B"/>
              </a:solidFill>
            </a:endParaRPr>
          </a:p>
        </p:txBody>
      </p:sp>
      <p:sp>
        <p:nvSpPr>
          <p:cNvPr id="10" name="Bildplatzhalter 4">
            <a:extLst>
              <a:ext uri="{FF2B5EF4-FFF2-40B4-BE49-F238E27FC236}">
                <a16:creationId xmlns:a16="http://schemas.microsoft.com/office/drawing/2014/main" id="{8A00DEAD-5DE0-4EC4-9106-51A82A9A04E7}"/>
              </a:ext>
            </a:extLst>
          </p:cNvPr>
          <p:cNvSpPr>
            <a:spLocks noGrp="1"/>
          </p:cNvSpPr>
          <p:nvPr>
            <p:ph type="pic" sz="quarter" idx="13"/>
          </p:nvPr>
        </p:nvSpPr>
        <p:spPr>
          <a:xfrm>
            <a:off x="478367" y="1628775"/>
            <a:ext cx="5234517" cy="3168377"/>
          </a:xfrm>
          <a:solidFill>
            <a:schemeClr val="bg2"/>
          </a:solidFill>
        </p:spPr>
        <p:txBody>
          <a:bodyPr anchor="ctr"/>
          <a:lstStyle>
            <a:lvl1pPr marL="0" indent="0" algn="ctr">
              <a:buNone/>
              <a:defRPr sz="1600">
                <a:solidFill>
                  <a:schemeClr val="tx1"/>
                </a:solidFill>
              </a:defRPr>
            </a:lvl1pPr>
          </a:lstStyle>
          <a:p>
            <a:r>
              <a:rPr lang="en-US" noProof="0"/>
              <a:t>Click icon to add picture</a:t>
            </a:r>
          </a:p>
        </p:txBody>
      </p:sp>
      <p:sp>
        <p:nvSpPr>
          <p:cNvPr id="4" name="Textplatzhalter 3">
            <a:extLst>
              <a:ext uri="{FF2B5EF4-FFF2-40B4-BE49-F238E27FC236}">
                <a16:creationId xmlns:a16="http://schemas.microsoft.com/office/drawing/2014/main" id="{A1A390F4-CC78-4ED1-8D50-5D59AE8D05BE}"/>
              </a:ext>
            </a:extLst>
          </p:cNvPr>
          <p:cNvSpPr>
            <a:spLocks noGrp="1"/>
          </p:cNvSpPr>
          <p:nvPr>
            <p:ph type="body" sz="quarter" idx="14" hasCustomPrompt="1"/>
          </p:nvPr>
        </p:nvSpPr>
        <p:spPr>
          <a:xfrm>
            <a:off x="478367" y="4900254"/>
            <a:ext cx="5234517" cy="868722"/>
          </a:xfrm>
        </p:spPr>
        <p:txBody>
          <a:bodyPr/>
          <a:lstStyle>
            <a:lvl1pPr marL="0" indent="0">
              <a:lnSpc>
                <a:spcPct val="114000"/>
              </a:lnSpc>
              <a:spcAft>
                <a:spcPts val="0"/>
              </a:spcAft>
              <a:buNone/>
              <a:defRPr sz="1800"/>
            </a:lvl1pPr>
          </a:lstStyle>
          <a:p>
            <a:pPr lvl="0"/>
            <a:r>
              <a:rPr lang="en-US" noProof="0" dirty="0"/>
              <a:t>Caption</a:t>
            </a:r>
          </a:p>
        </p:txBody>
      </p:sp>
      <p:sp>
        <p:nvSpPr>
          <p:cNvPr id="11" name="Bildplatzhalter 4">
            <a:extLst>
              <a:ext uri="{FF2B5EF4-FFF2-40B4-BE49-F238E27FC236}">
                <a16:creationId xmlns:a16="http://schemas.microsoft.com/office/drawing/2014/main" id="{23A5E56D-954A-4968-9BC8-DFAC877CAA16}"/>
              </a:ext>
            </a:extLst>
          </p:cNvPr>
          <p:cNvSpPr>
            <a:spLocks noGrp="1"/>
          </p:cNvSpPr>
          <p:nvPr>
            <p:ph type="pic" sz="quarter" idx="15"/>
          </p:nvPr>
        </p:nvSpPr>
        <p:spPr>
          <a:xfrm>
            <a:off x="6476745" y="1628775"/>
            <a:ext cx="5236888" cy="3168377"/>
          </a:xfrm>
          <a:solidFill>
            <a:schemeClr val="bg2"/>
          </a:solidFill>
        </p:spPr>
        <p:txBody>
          <a:bodyPr anchor="ctr"/>
          <a:lstStyle>
            <a:lvl1pPr marL="0" indent="0" algn="ctr">
              <a:buNone/>
              <a:defRPr sz="1600">
                <a:solidFill>
                  <a:schemeClr val="tx1"/>
                </a:solidFill>
              </a:defRPr>
            </a:lvl1pPr>
          </a:lstStyle>
          <a:p>
            <a:r>
              <a:rPr lang="en-US" noProof="0"/>
              <a:t>Click icon to add picture</a:t>
            </a:r>
          </a:p>
        </p:txBody>
      </p:sp>
      <p:sp>
        <p:nvSpPr>
          <p:cNvPr id="12" name="Textplatzhalter 3">
            <a:extLst>
              <a:ext uri="{FF2B5EF4-FFF2-40B4-BE49-F238E27FC236}">
                <a16:creationId xmlns:a16="http://schemas.microsoft.com/office/drawing/2014/main" id="{1C326D2C-F758-4203-BE3D-8CDB8EB30941}"/>
              </a:ext>
            </a:extLst>
          </p:cNvPr>
          <p:cNvSpPr>
            <a:spLocks noGrp="1"/>
          </p:cNvSpPr>
          <p:nvPr>
            <p:ph type="body" sz="quarter" idx="16" hasCustomPrompt="1"/>
          </p:nvPr>
        </p:nvSpPr>
        <p:spPr>
          <a:xfrm>
            <a:off x="6476745" y="4900254"/>
            <a:ext cx="5236888" cy="868722"/>
          </a:xfrm>
        </p:spPr>
        <p:txBody>
          <a:bodyPr/>
          <a:lstStyle>
            <a:lvl1pPr marL="0" indent="0">
              <a:lnSpc>
                <a:spcPct val="114000"/>
              </a:lnSpc>
              <a:spcAft>
                <a:spcPts val="0"/>
              </a:spcAft>
              <a:buNone/>
              <a:defRPr sz="1800"/>
            </a:lvl1pPr>
          </a:lstStyle>
          <a:p>
            <a:pPr lvl="0"/>
            <a:r>
              <a:rPr lang="en-US" noProof="0" dirty="0"/>
              <a:t>Caption</a:t>
            </a:r>
          </a:p>
        </p:txBody>
      </p:sp>
      <p:sp>
        <p:nvSpPr>
          <p:cNvPr id="13" name="Textplatzhalter 10">
            <a:extLst>
              <a:ext uri="{FF2B5EF4-FFF2-40B4-BE49-F238E27FC236}">
                <a16:creationId xmlns:a16="http://schemas.microsoft.com/office/drawing/2014/main" id="{4DDBDFEF-0700-4FD7-BDE1-FAD27F1C03CF}"/>
              </a:ext>
            </a:extLst>
          </p:cNvPr>
          <p:cNvSpPr>
            <a:spLocks noGrp="1"/>
          </p:cNvSpPr>
          <p:nvPr>
            <p:ph type="body" sz="quarter" idx="12" hasCustomPrompt="1"/>
          </p:nvPr>
        </p:nvSpPr>
        <p:spPr>
          <a:xfrm>
            <a:off x="478367" y="938786"/>
            <a:ext cx="11232896" cy="509994"/>
          </a:xfrm>
        </p:spPr>
        <p:txBody>
          <a:bodyPr/>
          <a:lstStyle>
            <a:lvl1pPr marL="0" indent="0">
              <a:lnSpc>
                <a:spcPct val="114000"/>
              </a:lnSpc>
              <a:spcAft>
                <a:spcPts val="0"/>
              </a:spcAft>
              <a:buNone/>
              <a:defRPr sz="1800" b="1">
                <a:solidFill>
                  <a:schemeClr val="accent1"/>
                </a:solidFill>
              </a:defRPr>
            </a:lvl1pPr>
          </a:lstStyle>
          <a:p>
            <a:pPr lvl="0"/>
            <a:r>
              <a:rPr lang="en-US" noProof="0"/>
              <a:t>Subline</a:t>
            </a:r>
          </a:p>
        </p:txBody>
      </p:sp>
      <p:sp>
        <p:nvSpPr>
          <p:cNvPr id="3" name="Foliennummernplatzhalter 2">
            <a:extLst>
              <a:ext uri="{FF2B5EF4-FFF2-40B4-BE49-F238E27FC236}">
                <a16:creationId xmlns:a16="http://schemas.microsoft.com/office/drawing/2014/main" id="{828A205A-812B-4C2C-A158-F2D3E2D15575}"/>
              </a:ext>
            </a:extLst>
          </p:cNvPr>
          <p:cNvSpPr>
            <a:spLocks noGrp="1"/>
          </p:cNvSpPr>
          <p:nvPr>
            <p:ph type="sldNum" sz="quarter" idx="17"/>
          </p:nvPr>
        </p:nvSpPr>
        <p:spPr/>
        <p:txBody>
          <a:bodyPr/>
          <a:lstStyle/>
          <a:p>
            <a:pPr defTabSz="457200"/>
            <a:r>
              <a:rPr lang="en-US">
                <a:solidFill>
                  <a:srgbClr val="023D6B"/>
                </a:solidFill>
              </a:rPr>
              <a:t>Page </a:t>
            </a:r>
            <a:fld id="{A52F4D17-1AD6-42D9-B93A-EB002C62F438}" type="slidenum">
              <a:rPr lang="en-US" smtClean="0">
                <a:solidFill>
                  <a:srgbClr val="023D6B"/>
                </a:solidFill>
              </a:rPr>
              <a:pPr defTabSz="457200"/>
              <a:t>‹#›</a:t>
            </a:fld>
            <a:endParaRPr lang="en-US" dirty="0">
              <a:solidFill>
                <a:srgbClr val="023D6B"/>
              </a:solidFill>
            </a:endParaRPr>
          </a:p>
        </p:txBody>
      </p:sp>
    </p:spTree>
    <p:extLst>
      <p:ext uri="{BB962C8B-B14F-4D97-AF65-F5344CB8AC3E}">
        <p14:creationId xmlns:p14="http://schemas.microsoft.com/office/powerpoint/2010/main" val="3412500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platzhalter 10">
            <a:extLst>
              <a:ext uri="{FF2B5EF4-FFF2-40B4-BE49-F238E27FC236}">
                <a16:creationId xmlns:a16="http://schemas.microsoft.com/office/drawing/2014/main" id="{1657B79E-8199-4451-A0F9-E82023AB3F0C}"/>
              </a:ext>
            </a:extLst>
          </p:cNvPr>
          <p:cNvSpPr>
            <a:spLocks noGrp="1"/>
          </p:cNvSpPr>
          <p:nvPr>
            <p:ph type="body" sz="quarter" idx="12" hasCustomPrompt="1"/>
          </p:nvPr>
        </p:nvSpPr>
        <p:spPr>
          <a:xfrm>
            <a:off x="478367" y="938786"/>
            <a:ext cx="11232896" cy="509994"/>
          </a:xfrm>
        </p:spPr>
        <p:txBody>
          <a:bodyPr/>
          <a:lstStyle>
            <a:lvl1pPr marL="0" indent="0">
              <a:lnSpc>
                <a:spcPct val="114000"/>
              </a:lnSpc>
              <a:spcAft>
                <a:spcPts val="0"/>
              </a:spcAft>
              <a:buNone/>
              <a:defRPr sz="1800" b="1">
                <a:solidFill>
                  <a:schemeClr val="accent1"/>
                </a:solidFill>
              </a:defRPr>
            </a:lvl1pPr>
          </a:lstStyle>
          <a:p>
            <a:pPr lvl="0"/>
            <a:r>
              <a:rPr lang="de-DE" dirty="0" err="1"/>
              <a:t>Subline</a:t>
            </a:r>
            <a:endParaRPr lang="de-DE" dirty="0"/>
          </a:p>
        </p:txBody>
      </p:sp>
      <p:sp>
        <p:nvSpPr>
          <p:cNvPr id="18" name="Foliennummernplatzhalter 17">
            <a:extLst>
              <a:ext uri="{FF2B5EF4-FFF2-40B4-BE49-F238E27FC236}">
                <a16:creationId xmlns:a16="http://schemas.microsoft.com/office/drawing/2014/main" id="{BFF90422-5EA9-49BF-B256-D3D2AA4EDCC9}"/>
              </a:ext>
            </a:extLst>
          </p:cNvPr>
          <p:cNvSpPr>
            <a:spLocks noGrp="1"/>
          </p:cNvSpPr>
          <p:nvPr>
            <p:ph type="sldNum" sz="quarter" idx="14"/>
          </p:nvPr>
        </p:nvSpPr>
        <p:spPr/>
        <p:txBody>
          <a:bodyPr/>
          <a:lstStyle/>
          <a:p>
            <a:fld id="{A52F4D17-1AD6-42D9-B93A-EB002C62F438}" type="slidenum">
              <a:rPr lang="de-DE" smtClean="0"/>
              <a:pPr/>
              <a:t>‹#›</a:t>
            </a:fld>
            <a:endParaRPr lang="de-DE" dirty="0"/>
          </a:p>
        </p:txBody>
      </p:sp>
    </p:spTree>
    <p:extLst>
      <p:ext uri="{BB962C8B-B14F-4D97-AF65-F5344CB8AC3E}">
        <p14:creationId xmlns:p14="http://schemas.microsoft.com/office/powerpoint/2010/main" val="3415214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elfolie 4">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713E3ED-78BF-4AEF-A5C2-46B7E751DB0E}"/>
              </a:ext>
            </a:extLst>
          </p:cNvPr>
          <p:cNvSpPr/>
          <p:nvPr userDrawn="1"/>
        </p:nvSpPr>
        <p:spPr>
          <a:xfrm>
            <a:off x="0" y="3429000"/>
            <a:ext cx="12192000" cy="1980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5" name="Bildplatzhalter 4">
            <a:extLst>
              <a:ext uri="{FF2B5EF4-FFF2-40B4-BE49-F238E27FC236}">
                <a16:creationId xmlns:a16="http://schemas.microsoft.com/office/drawing/2014/main" id="{54A1B7C4-7B43-4178-878E-3C1A63AA60FE}"/>
              </a:ext>
            </a:extLst>
          </p:cNvPr>
          <p:cNvSpPr>
            <a:spLocks noGrp="1"/>
          </p:cNvSpPr>
          <p:nvPr>
            <p:ph type="pic" sz="quarter" idx="13"/>
          </p:nvPr>
        </p:nvSpPr>
        <p:spPr>
          <a:xfrm>
            <a:off x="478367" y="341313"/>
            <a:ext cx="11235267" cy="3087687"/>
          </a:xfrm>
          <a:solidFill>
            <a:schemeClr val="bg2"/>
          </a:solidFill>
        </p:spPr>
        <p:txBody>
          <a:bodyPr anchor="ctr"/>
          <a:lstStyle>
            <a:lvl1pPr marL="0" indent="0" algn="ctr">
              <a:buNone/>
              <a:defRPr sz="1600">
                <a:solidFill>
                  <a:schemeClr val="tx1"/>
                </a:solidFill>
              </a:defRPr>
            </a:lvl1pPr>
          </a:lstStyle>
          <a:p>
            <a:r>
              <a:rPr lang="en-US"/>
              <a:t>Click icon to add picture</a:t>
            </a:r>
            <a:endParaRPr lang="de-DE" dirty="0"/>
          </a:p>
        </p:txBody>
      </p:sp>
      <p:sp>
        <p:nvSpPr>
          <p:cNvPr id="2" name="Title 1"/>
          <p:cNvSpPr>
            <a:spLocks noGrp="1"/>
          </p:cNvSpPr>
          <p:nvPr>
            <p:ph type="ctrTitle" hasCustomPrompt="1"/>
          </p:nvPr>
        </p:nvSpPr>
        <p:spPr>
          <a:xfrm>
            <a:off x="958851" y="3633688"/>
            <a:ext cx="10274299" cy="623404"/>
          </a:xfrm>
        </p:spPr>
        <p:txBody>
          <a:bodyPr anchor="t"/>
          <a:lstStyle>
            <a:lvl1pPr algn="l">
              <a:lnSpc>
                <a:spcPct val="114000"/>
              </a:lnSpc>
              <a:spcBef>
                <a:spcPts val="0"/>
              </a:spcBef>
              <a:defRPr sz="3200">
                <a:solidFill>
                  <a:schemeClr val="bg1"/>
                </a:solidFill>
              </a:defRPr>
            </a:lvl1pPr>
          </a:lstStyle>
          <a:p>
            <a:r>
              <a:rPr lang="de-DE" dirty="0"/>
              <a:t>Headline der Präsentation</a:t>
            </a:r>
            <a:endParaRPr lang="en-US" dirty="0"/>
          </a:p>
        </p:txBody>
      </p:sp>
      <p:sp>
        <p:nvSpPr>
          <p:cNvPr id="3" name="Subtitle 2"/>
          <p:cNvSpPr>
            <a:spLocks noGrp="1"/>
          </p:cNvSpPr>
          <p:nvPr>
            <p:ph type="subTitle" idx="1" hasCustomPrompt="1"/>
          </p:nvPr>
        </p:nvSpPr>
        <p:spPr>
          <a:xfrm>
            <a:off x="958850" y="4911514"/>
            <a:ext cx="10274300" cy="360000"/>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Datum  |  Name</a:t>
            </a:r>
            <a:endParaRPr lang="en-US" dirty="0"/>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958850" y="4250010"/>
            <a:ext cx="10274300" cy="547142"/>
          </a:xfrm>
        </p:spPr>
        <p:txBody>
          <a:bodyPr vert="horz" lIns="0" tIns="0" rIns="0" bIns="0" rtlCol="0" anchor="t" anchorCtr="0">
            <a:noAutofit/>
          </a:bodyPr>
          <a:lstStyle>
            <a:lvl1pPr marL="0" indent="0">
              <a:lnSpc>
                <a:spcPct val="114000"/>
              </a:lnSpc>
              <a:spcBef>
                <a:spcPts val="0"/>
              </a:spcBef>
              <a:spcAft>
                <a:spcPts val="0"/>
              </a:spcAft>
              <a:buNone/>
              <a:defRPr lang="de-DE" sz="1800" b="1" cap="none" spc="0" baseline="0" dirty="0">
                <a:solidFill>
                  <a:schemeClr val="accent2"/>
                </a:solidFill>
              </a:defRPr>
            </a:lvl1pPr>
          </a:lstStyle>
          <a:p>
            <a:pPr marL="228600" lvl="0" indent="-228600">
              <a:lnSpc>
                <a:spcPct val="100000"/>
              </a:lnSpc>
              <a:spcBef>
                <a:spcPts val="0"/>
              </a:spcBef>
            </a:pPr>
            <a:r>
              <a:rPr lang="de-DE" dirty="0" err="1"/>
              <a:t>Subline</a:t>
            </a:r>
            <a:r>
              <a:rPr lang="de-DE" dirty="0"/>
              <a:t> der Präsentation</a:t>
            </a:r>
          </a:p>
        </p:txBody>
      </p:sp>
      <p:pic>
        <p:nvPicPr>
          <p:cNvPr id="10" name="Grafik 9">
            <a:extLst>
              <a:ext uri="{FF2B5EF4-FFF2-40B4-BE49-F238E27FC236}">
                <a16:creationId xmlns:a16="http://schemas.microsoft.com/office/drawing/2014/main" id="{638BB4E3-787B-47B4-88F3-9120850BA7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3317" y="6005352"/>
            <a:ext cx="2509307" cy="548854"/>
          </a:xfrm>
          <a:prstGeom prst="rect">
            <a:avLst/>
          </a:prstGeom>
        </p:spPr>
      </p:pic>
      <p:sp>
        <p:nvSpPr>
          <p:cNvPr id="11" name="Textplatzhalter 4">
            <a:extLst>
              <a:ext uri="{FF2B5EF4-FFF2-40B4-BE49-F238E27FC236}">
                <a16:creationId xmlns:a16="http://schemas.microsoft.com/office/drawing/2014/main" id="{6C0541F1-A415-46B8-A4AB-03EBF2975CDE}"/>
              </a:ext>
            </a:extLst>
          </p:cNvPr>
          <p:cNvSpPr>
            <a:spLocks noGrp="1"/>
          </p:cNvSpPr>
          <p:nvPr>
            <p:ph type="body" sz="quarter" idx="14" hasCustomPrompt="1"/>
          </p:nvPr>
        </p:nvSpPr>
        <p:spPr>
          <a:xfrm>
            <a:off x="8667047" y="6597352"/>
            <a:ext cx="3072000" cy="118800"/>
          </a:xfrm>
          <a:blipFill>
            <a:blip r:embed="rId3"/>
            <a:stretch>
              <a:fillRect/>
            </a:stretch>
          </a:blipFill>
        </p:spPr>
        <p:txBody>
          <a:bodyPr/>
          <a:lstStyle>
            <a:lvl1pPr marL="0" indent="0">
              <a:buNone/>
              <a:defRPr sz="200">
                <a:solidFill>
                  <a:schemeClr val="bg1"/>
                </a:solidFill>
              </a:defRPr>
            </a:lvl1pPr>
          </a:lstStyle>
          <a:p>
            <a:pPr lvl="0"/>
            <a:r>
              <a:rPr lang="de-DE" dirty="0"/>
              <a:t> </a:t>
            </a:r>
          </a:p>
        </p:txBody>
      </p:sp>
    </p:spTree>
    <p:extLst>
      <p:ext uri="{BB962C8B-B14F-4D97-AF65-F5344CB8AC3E}">
        <p14:creationId xmlns:p14="http://schemas.microsoft.com/office/powerpoint/2010/main" val="2519824100"/>
      </p:ext>
    </p:extLst>
  </p:cSld>
  <p:clrMapOvr>
    <a:masterClrMapping/>
  </p:clrMapOvr>
  <p:extLst mod="1">
    <p:ext uri="{DCECCB84-F9BA-43D5-87BE-67443E8EF086}">
      <p15:sldGuideLst xmlns:p15="http://schemas.microsoft.com/office/powerpoint/2012/main">
        <p15:guide id="1" pos="453">
          <p15:clr>
            <a:srgbClr val="FBAE40"/>
          </p15:clr>
        </p15:guide>
        <p15:guide id="2" pos="5307">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8367" y="1563143"/>
            <a:ext cx="11232896" cy="4214255"/>
          </a:xfrm>
          <a:prstGeom prst="rect">
            <a:avLst/>
          </a:prstGeom>
        </p:spPr>
        <p:txBody>
          <a:bodyPr vert="horz" lIns="0" tIns="0" rIns="0" bIns="0" rtlCol="0" anchor="t" anchorCtr="0">
            <a:noAutofit/>
          </a:body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4" name="Date Placeholder 3"/>
          <p:cNvSpPr>
            <a:spLocks noGrp="1"/>
          </p:cNvSpPr>
          <p:nvPr>
            <p:ph type="dt" sz="half" idx="2"/>
          </p:nvPr>
        </p:nvSpPr>
        <p:spPr>
          <a:xfrm>
            <a:off x="4943872" y="6381329"/>
            <a:ext cx="2066661" cy="221109"/>
          </a:xfrm>
          <a:prstGeom prst="rect">
            <a:avLst/>
          </a:prstGeom>
        </p:spPr>
        <p:txBody>
          <a:bodyPr vert="horz" lIns="0" tIns="0" rIns="0" bIns="0" rtlCol="0" anchor="t" anchorCtr="0">
            <a:noAutofit/>
          </a:bodyPr>
          <a:lstStyle>
            <a:lvl1pPr algn="l">
              <a:defRPr sz="1200">
                <a:solidFill>
                  <a:schemeClr val="accent1"/>
                </a:solidFill>
              </a:defRPr>
            </a:lvl1pPr>
          </a:lstStyle>
          <a:p>
            <a:fld id="{377CC139-59BA-4289-A232-A651B96F4FA6}" type="datetime1">
              <a:rPr lang="en-US" noProof="0" smtClean="0"/>
              <a:t>6/15/2021</a:t>
            </a:fld>
            <a:endParaRPr lang="en-US" noProof="0"/>
          </a:p>
        </p:txBody>
      </p:sp>
      <p:sp>
        <p:nvSpPr>
          <p:cNvPr id="6" name="Slide Number Placeholder 5"/>
          <p:cNvSpPr>
            <a:spLocks noGrp="1"/>
          </p:cNvSpPr>
          <p:nvPr>
            <p:ph type="sldNum" sz="quarter" idx="4"/>
          </p:nvPr>
        </p:nvSpPr>
        <p:spPr>
          <a:xfrm>
            <a:off x="7200123" y="6381329"/>
            <a:ext cx="1342059" cy="221109"/>
          </a:xfrm>
          <a:prstGeom prst="rect">
            <a:avLst/>
          </a:prstGeom>
        </p:spPr>
        <p:txBody>
          <a:bodyPr vert="horz" lIns="0" tIns="0" rIns="0" bIns="0" rtlCol="0" anchor="t" anchorCtr="0">
            <a:noAutofit/>
          </a:bodyPr>
          <a:lstStyle>
            <a:lvl1pPr algn="l">
              <a:defRPr sz="1200">
                <a:solidFill>
                  <a:schemeClr val="accent1"/>
                </a:solidFill>
              </a:defRPr>
            </a:lvl1pPr>
          </a:lstStyle>
          <a:p>
            <a:r>
              <a:rPr lang="en-US" dirty="0"/>
              <a:t>Page </a:t>
            </a:r>
            <a:fld id="{A52F4D17-1AD6-42D9-B93A-EB002C62F438}" type="slidenum">
              <a:rPr lang="en-US" smtClean="0"/>
              <a:pPr/>
              <a:t>‹#›</a:t>
            </a:fld>
            <a:endParaRPr lang="en-US" noProof="0" dirty="0"/>
          </a:p>
        </p:txBody>
      </p:sp>
      <p:sp>
        <p:nvSpPr>
          <p:cNvPr id="2" name="Title Placeholder 1"/>
          <p:cNvSpPr>
            <a:spLocks noGrp="1"/>
          </p:cNvSpPr>
          <p:nvPr>
            <p:ph type="title"/>
          </p:nvPr>
        </p:nvSpPr>
        <p:spPr>
          <a:xfrm>
            <a:off x="479551" y="322022"/>
            <a:ext cx="11234083" cy="1126758"/>
          </a:xfrm>
          <a:prstGeom prst="rect">
            <a:avLst/>
          </a:prstGeom>
        </p:spPr>
        <p:txBody>
          <a:bodyPr vert="horz" lIns="0" tIns="0" rIns="0" bIns="0" rtlCol="0" anchor="t" anchorCtr="0">
            <a:noAutofit/>
          </a:bodyPr>
          <a:lstStyle/>
          <a:p>
            <a:r>
              <a:rPr lang="en-US" noProof="0"/>
              <a:t>Mastertitelformat bearbeiten</a:t>
            </a:r>
          </a:p>
        </p:txBody>
      </p:sp>
      <p:pic>
        <p:nvPicPr>
          <p:cNvPr id="11" name="Grafik 10">
            <a:extLst>
              <a:ext uri="{FF2B5EF4-FFF2-40B4-BE49-F238E27FC236}">
                <a16:creationId xmlns:a16="http://schemas.microsoft.com/office/drawing/2014/main" id="{1F2B40BD-2E84-45F1-85D7-C908895E91A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65368" y="6005352"/>
            <a:ext cx="2047256" cy="548854"/>
          </a:xfrm>
          <a:prstGeom prst="rect">
            <a:avLst/>
          </a:prstGeom>
        </p:spPr>
      </p:pic>
      <p:pic>
        <p:nvPicPr>
          <p:cNvPr id="8" name="Grafik 7">
            <a:extLst>
              <a:ext uri="{FF2B5EF4-FFF2-40B4-BE49-F238E27FC236}">
                <a16:creationId xmlns:a16="http://schemas.microsoft.com/office/drawing/2014/main" id="{EB6CB968-4FF1-45BC-BA3C-E1CAF26A678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79377" y="6424763"/>
            <a:ext cx="3071404" cy="91462"/>
          </a:xfrm>
          <a:prstGeom prst="rect">
            <a:avLst/>
          </a:prstGeom>
        </p:spPr>
      </p:pic>
    </p:spTree>
    <p:extLst>
      <p:ext uri="{BB962C8B-B14F-4D97-AF65-F5344CB8AC3E}">
        <p14:creationId xmlns:p14="http://schemas.microsoft.com/office/powerpoint/2010/main" val="3629670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Lst>
  <p:hf hdr="0" ftr="0" dt="0"/>
  <p:txStyles>
    <p:titleStyle>
      <a:lvl1pPr algn="l" defTabSz="914400" rtl="0" eaLnBrk="1" latinLnBrk="0" hangingPunct="1">
        <a:lnSpc>
          <a:spcPct val="114000"/>
        </a:lnSpc>
        <a:spcBef>
          <a:spcPct val="0"/>
        </a:spcBef>
        <a:buNone/>
        <a:defRPr sz="3200" b="1" kern="1200" cap="all" spc="0" baseline="0">
          <a:solidFill>
            <a:schemeClr val="accent1"/>
          </a:solidFill>
          <a:latin typeface="+mj-lt"/>
          <a:ea typeface="+mj-ea"/>
          <a:cs typeface="+mj-cs"/>
        </a:defRPr>
      </a:lvl1pPr>
    </p:titleStyle>
    <p:bodyStyle>
      <a:lvl1pPr marL="228600" indent="-2286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26">
          <p15:clr>
            <a:srgbClr val="F26B43"/>
          </p15:clr>
        </p15:guide>
        <p15:guide id="2" pos="226">
          <p15:clr>
            <a:srgbClr val="F26B43"/>
          </p15:clr>
        </p15:guide>
        <p15:guide id="3" pos="5534">
          <p15:clr>
            <a:srgbClr val="F26B43"/>
          </p15:clr>
        </p15:guide>
        <p15:guide id="4" orient="horz" pos="278">
          <p15:clr>
            <a:srgbClr val="F26B43"/>
          </p15:clr>
        </p15:guide>
        <p15:guide id="6" pos="2699">
          <p15:clr>
            <a:srgbClr val="F26B43"/>
          </p15:clr>
        </p15:guide>
        <p15:guide id="7" pos="3061">
          <p15:clr>
            <a:srgbClr val="F26B43"/>
          </p15:clr>
        </p15:guide>
        <p15:guide id="8" orient="horz" pos="363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0.wmf"/><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3.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1.wmf"/><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35.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slideLayout" Target="../slideLayouts/slideLayout1.xml"/><Relationship Id="rId7" Type="http://schemas.openxmlformats.org/officeDocument/2006/relationships/oleObject" Target="../embeddings/oleObject7.bin"/><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32.wmf"/><Relationship Id="rId5" Type="http://schemas.openxmlformats.org/officeDocument/2006/relationships/oleObject" Target="../embeddings/oleObject6.bin"/><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notesSlide" Target="../notesSlides/notesSlide14.xml"/><Relationship Id="rId7" Type="http://schemas.openxmlformats.org/officeDocument/2006/relationships/image" Target="../media/image40.png"/><Relationship Id="rId12" Type="http://schemas.openxmlformats.org/officeDocument/2006/relationships/image" Target="../media/image43.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39.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38.pn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8.png"/><Relationship Id="rId3" Type="http://schemas.openxmlformats.org/officeDocument/2006/relationships/notesSlide" Target="../notesSlides/notesSlide15.xml"/><Relationship Id="rId7" Type="http://schemas.openxmlformats.org/officeDocument/2006/relationships/image" Target="../media/image53.png"/><Relationship Id="rId12"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52.png"/><Relationship Id="rId11" Type="http://schemas.openxmlformats.org/officeDocument/2006/relationships/image" Target="../media/image56.png"/><Relationship Id="rId5" Type="http://schemas.openxmlformats.org/officeDocument/2006/relationships/image" Target="../media/image42.png"/><Relationship Id="rId10" Type="http://schemas.openxmlformats.org/officeDocument/2006/relationships/image" Target="../media/image55.png"/><Relationship Id="rId4" Type="http://schemas.openxmlformats.org/officeDocument/2006/relationships/image" Target="../media/image51.png"/><Relationship Id="rId9"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9.png"/><Relationship Id="rId5" Type="http://schemas.microsoft.com/office/2007/relationships/hdphoto" Target="../media/hdphoto2.wdp"/><Relationship Id="rId4" Type="http://schemas.openxmlformats.org/officeDocument/2006/relationships/image" Target="../media/image46.png"/><Relationship Id="rId9" Type="http://schemas.openxmlformats.org/officeDocument/2006/relationships/image" Target="../media/image6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1.xml"/><Relationship Id="rId7" Type="http://schemas.openxmlformats.org/officeDocument/2006/relationships/image" Target="../media/image50.wmf"/><Relationship Id="rId2" Type="http://schemas.openxmlformats.org/officeDocument/2006/relationships/tags" Target="../tags/tag15.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57.pn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8.png"/><Relationship Id="rId2" Type="http://schemas.openxmlformats.org/officeDocument/2006/relationships/tags" Target="../tags/tag16.xml"/><Relationship Id="rId1" Type="http://schemas.openxmlformats.org/officeDocument/2006/relationships/vmlDrawing" Target="../drawings/vmlDrawing7.vml"/><Relationship Id="rId6" Type="http://schemas.openxmlformats.org/officeDocument/2006/relationships/image" Target="../media/image60.wmf"/><Relationship Id="rId5" Type="http://schemas.openxmlformats.org/officeDocument/2006/relationships/oleObject" Target="../embeddings/oleObject9.bin"/><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slideLayout" Target="../slideLayouts/slideLayout1.xml"/><Relationship Id="rId7" Type="http://schemas.openxmlformats.org/officeDocument/2006/relationships/oleObject" Target="../embeddings/oleObject11.bin"/><Relationship Id="rId2" Type="http://schemas.openxmlformats.org/officeDocument/2006/relationships/tags" Target="../tags/tag17.xml"/><Relationship Id="rId1" Type="http://schemas.openxmlformats.org/officeDocument/2006/relationships/vmlDrawing" Target="../drawings/vmlDrawing8.vml"/><Relationship Id="rId6" Type="http://schemas.openxmlformats.org/officeDocument/2006/relationships/image" Target="../media/image61.wmf"/><Relationship Id="rId5" Type="http://schemas.openxmlformats.org/officeDocument/2006/relationships/oleObject" Target="../embeddings/oleObject10.bin"/><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2.png"/><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63.wmf"/><Relationship Id="rId5" Type="http://schemas.openxmlformats.org/officeDocument/2006/relationships/oleObject" Target="../embeddings/oleObject12.bin"/><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64.wmf"/><Relationship Id="rId5" Type="http://schemas.openxmlformats.org/officeDocument/2006/relationships/oleObject" Target="../embeddings/oleObject13.bin"/><Relationship Id="rId4"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16.jpeg"/><Relationship Id="rId3" Type="http://schemas.openxmlformats.org/officeDocument/2006/relationships/slideLayout" Target="../slideLayouts/slideLayout1.xml"/><Relationship Id="rId7" Type="http://schemas.openxmlformats.org/officeDocument/2006/relationships/image" Target="../media/image13.wmf"/><Relationship Id="rId12" Type="http://schemas.openxmlformats.org/officeDocument/2006/relationships/image" Target="../media/image130.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18.gif"/><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image" Target="../media/image260.png"/><Relationship Id="rId3" Type="http://schemas.openxmlformats.org/officeDocument/2006/relationships/slideLayout" Target="../slideLayouts/slideLayout1.xml"/><Relationship Id="rId7" Type="http://schemas.openxmlformats.org/officeDocument/2006/relationships/oleObject" Target="../embeddings/oleObject2.bin"/><Relationship Id="rId12" Type="http://schemas.openxmlformats.org/officeDocument/2006/relationships/image" Target="../media/image22.png"/><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25.png"/><Relationship Id="rId11" Type="http://schemas.openxmlformats.org/officeDocument/2006/relationships/image" Target="../media/image26.png"/><Relationship Id="rId5" Type="http://schemas.openxmlformats.org/officeDocument/2006/relationships/image" Target="../media/image24.png"/><Relationship Id="rId15" Type="http://schemas.microsoft.com/office/2007/relationships/hdphoto" Target="../media/hdphoto1.wdp"/><Relationship Id="rId10" Type="http://schemas.openxmlformats.org/officeDocument/2006/relationships/image" Target="../media/image21.wmf"/><Relationship Id="rId4" Type="http://schemas.openxmlformats.org/officeDocument/2006/relationships/notesSlide" Target="../notesSlides/notesSlide8.xml"/><Relationship Id="rId9" Type="http://schemas.openxmlformats.org/officeDocument/2006/relationships/oleObject" Target="../embeddings/oleObject3.bin"/><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A64521-ED94-4240-8AD4-6C3D7A90E715}"/>
              </a:ext>
            </a:extLst>
          </p:cNvPr>
          <p:cNvSpPr>
            <a:spLocks noGrp="1"/>
          </p:cNvSpPr>
          <p:nvPr>
            <p:ph type="ctrTitle"/>
          </p:nvPr>
        </p:nvSpPr>
        <p:spPr>
          <a:xfrm>
            <a:off x="2243138" y="3633688"/>
            <a:ext cx="8245350" cy="623404"/>
          </a:xfrm>
        </p:spPr>
        <p:txBody>
          <a:bodyPr/>
          <a:lstStyle/>
          <a:p>
            <a:r>
              <a:rPr lang="en-GB" dirty="0"/>
              <a:t>Protein-ligand binding: combining </a:t>
            </a:r>
            <a:r>
              <a:rPr lang="en-GB" dirty="0" err="1"/>
              <a:t>itc</a:t>
            </a:r>
            <a:r>
              <a:rPr lang="en-GB" dirty="0"/>
              <a:t> and </a:t>
            </a:r>
            <a:r>
              <a:rPr lang="en-GB" dirty="0" err="1"/>
              <a:t>tdfrs</a:t>
            </a:r>
            <a:r>
              <a:rPr lang="en-GB" dirty="0"/>
              <a:t> measurements</a:t>
            </a:r>
          </a:p>
        </p:txBody>
      </p:sp>
      <p:sp>
        <p:nvSpPr>
          <p:cNvPr id="3" name="Untertitel 2">
            <a:extLst>
              <a:ext uri="{FF2B5EF4-FFF2-40B4-BE49-F238E27FC236}">
                <a16:creationId xmlns:a16="http://schemas.microsoft.com/office/drawing/2014/main" id="{C693119F-69DD-4BF5-B78E-98C0144F5F54}"/>
              </a:ext>
            </a:extLst>
          </p:cNvPr>
          <p:cNvSpPr>
            <a:spLocks noGrp="1"/>
          </p:cNvSpPr>
          <p:nvPr>
            <p:ph type="subTitle" idx="1"/>
          </p:nvPr>
        </p:nvSpPr>
        <p:spPr>
          <a:xfrm>
            <a:off x="2243138" y="4911514"/>
            <a:ext cx="8101335" cy="360000"/>
          </a:xfrm>
        </p:spPr>
        <p:txBody>
          <a:bodyPr/>
          <a:lstStyle/>
          <a:p>
            <a:r>
              <a:rPr lang="de-DE" dirty="0"/>
              <a:t>15.06.2021   I   </a:t>
            </a:r>
            <a:r>
              <a:rPr lang="en-GB" sz="1200" dirty="0"/>
              <a:t>Shilpa </a:t>
            </a:r>
            <a:r>
              <a:rPr lang="en-GB" sz="1200" dirty="0" err="1"/>
              <a:t>mohanakumar</a:t>
            </a:r>
            <a:endParaRPr lang="en-GB" sz="1200" dirty="0"/>
          </a:p>
        </p:txBody>
      </p:sp>
      <p:sp>
        <p:nvSpPr>
          <p:cNvPr id="10" name="Textplatzhalter 9">
            <a:extLst>
              <a:ext uri="{FF2B5EF4-FFF2-40B4-BE49-F238E27FC236}">
                <a16:creationId xmlns:a16="http://schemas.microsoft.com/office/drawing/2014/main" id="{7A503998-A297-4BCD-A479-FF485AEE8168}"/>
              </a:ext>
            </a:extLst>
          </p:cNvPr>
          <p:cNvSpPr>
            <a:spLocks noGrp="1"/>
          </p:cNvSpPr>
          <p:nvPr>
            <p:ph type="body" sz="quarter" idx="14"/>
          </p:nvPr>
        </p:nvSpPr>
        <p:spPr/>
        <p:txBody>
          <a:bodyPr/>
          <a:lstStyle/>
          <a:p>
            <a:endParaRPr lang="de-DE"/>
          </a:p>
        </p:txBody>
      </p:sp>
      <p:pic>
        <p:nvPicPr>
          <p:cNvPr id="4" name="Picture 3">
            <a:extLst>
              <a:ext uri="{FF2B5EF4-FFF2-40B4-BE49-F238E27FC236}">
                <a16:creationId xmlns:a16="http://schemas.microsoft.com/office/drawing/2014/main" id="{8FAB3A8B-BDA1-4F88-81F6-0EBEF6697797}"/>
              </a:ext>
            </a:extLst>
          </p:cNvPr>
          <p:cNvPicPr>
            <a:picLocks noChangeAspect="1"/>
          </p:cNvPicPr>
          <p:nvPr/>
        </p:nvPicPr>
        <p:blipFill rotWithShape="1">
          <a:blip r:embed="rId2"/>
          <a:srcRect l="-1" t="5050" r="10895" b="28657"/>
          <a:stretch/>
        </p:blipFill>
        <p:spPr>
          <a:xfrm>
            <a:off x="2567846" y="411480"/>
            <a:ext cx="7451918" cy="2708910"/>
          </a:xfrm>
          <a:prstGeom prst="rect">
            <a:avLst/>
          </a:prstGeom>
        </p:spPr>
      </p:pic>
    </p:spTree>
    <p:extLst>
      <p:ext uri="{BB962C8B-B14F-4D97-AF65-F5344CB8AC3E}">
        <p14:creationId xmlns:p14="http://schemas.microsoft.com/office/powerpoint/2010/main" val="4170454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3EB7973A-13F4-4F23-9357-BFFFEB070F13}"/>
              </a:ext>
            </a:extLst>
          </p:cNvPr>
          <p:cNvSpPr>
            <a:spLocks noGrp="1"/>
          </p:cNvSpPr>
          <p:nvPr>
            <p:ph type="sldNum" sz="quarter" idx="17"/>
          </p:nvPr>
        </p:nvSpPr>
        <p:spPr/>
        <p:txBody>
          <a:bodyPr/>
          <a:lstStyle/>
          <a:p>
            <a:pPr defTabSz="457200"/>
            <a:r>
              <a:rPr lang="en-US">
                <a:solidFill>
                  <a:srgbClr val="023D6B"/>
                </a:solidFill>
              </a:rPr>
              <a:t>Page </a:t>
            </a:r>
            <a:fld id="{A52F4D17-1AD6-42D9-B93A-EB002C62F438}" type="slidenum">
              <a:rPr lang="en-US" smtClean="0">
                <a:solidFill>
                  <a:srgbClr val="023D6B"/>
                </a:solidFill>
              </a:rPr>
              <a:pPr defTabSz="457200"/>
              <a:t>10</a:t>
            </a:fld>
            <a:endParaRPr lang="en-US" dirty="0">
              <a:solidFill>
                <a:srgbClr val="023D6B"/>
              </a:solidFill>
            </a:endParaRPr>
          </a:p>
        </p:txBody>
      </p:sp>
      <p:sp>
        <p:nvSpPr>
          <p:cNvPr id="6" name="Rectangle 5">
            <a:extLst>
              <a:ext uri="{FF2B5EF4-FFF2-40B4-BE49-F238E27FC236}">
                <a16:creationId xmlns:a16="http://schemas.microsoft.com/office/drawing/2014/main" id="{6D48B6C1-6A80-47D6-9953-EDE007D862BB}"/>
              </a:ext>
            </a:extLst>
          </p:cNvPr>
          <p:cNvSpPr/>
          <p:nvPr/>
        </p:nvSpPr>
        <p:spPr>
          <a:xfrm>
            <a:off x="1" y="-10153"/>
            <a:ext cx="12100956" cy="285261"/>
          </a:xfrm>
          <a:prstGeom prst="rect">
            <a:avLst/>
          </a:prstGeom>
          <a:gradFill flip="none" rotWithShape="1">
            <a:gsLst>
              <a:gs pos="6000">
                <a:schemeClr val="accent1"/>
              </a:gs>
              <a:gs pos="51000">
                <a:schemeClr val="accent1">
                  <a:lumMod val="40000"/>
                  <a:lumOff val="60000"/>
                </a:schemeClr>
              </a:gs>
              <a:gs pos="9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5000"/>
              </a:lnSpc>
            </a:pPr>
            <a:r>
              <a:rPr lang="de-DE" sz="1400" b="1" dirty="0">
                <a:solidFill>
                  <a:schemeClr val="bg1"/>
                </a:solidFill>
                <a:sym typeface="Wingdings 3"/>
              </a:rPr>
              <a:t></a:t>
            </a:r>
            <a:r>
              <a:rPr lang="de-DE" sz="1400" dirty="0">
                <a:solidFill>
                  <a:schemeClr val="accent3">
                    <a:lumMod val="20000"/>
                    <a:lumOff val="80000"/>
                  </a:schemeClr>
                </a:solidFill>
              </a:rPr>
              <a:t> </a:t>
            </a:r>
            <a:r>
              <a:rPr lang="de-DE" sz="1400" b="1" dirty="0" err="1">
                <a:solidFill>
                  <a:schemeClr val="accent3">
                    <a:lumMod val="20000"/>
                    <a:lumOff val="80000"/>
                  </a:schemeClr>
                </a:solidFill>
              </a:rPr>
              <a:t>studied</a:t>
            </a:r>
            <a:r>
              <a:rPr lang="de-DE" sz="1400" b="1" dirty="0">
                <a:solidFill>
                  <a:schemeClr val="accent3">
                    <a:lumMod val="20000"/>
                    <a:lumOff val="80000"/>
                  </a:schemeClr>
                </a:solidFill>
              </a:rPr>
              <a:t> systems                </a:t>
            </a:r>
            <a:r>
              <a:rPr lang="de-DE" sz="1400" dirty="0" err="1">
                <a:solidFill>
                  <a:schemeClr val="accent3">
                    <a:lumMod val="20000"/>
                    <a:lumOff val="80000"/>
                  </a:schemeClr>
                </a:solidFill>
              </a:rPr>
              <a:t>results</a:t>
            </a:r>
            <a:r>
              <a:rPr lang="de-DE" sz="1400" dirty="0">
                <a:solidFill>
                  <a:schemeClr val="accent3">
                    <a:lumMod val="20000"/>
                    <a:lumOff val="80000"/>
                  </a:schemeClr>
                </a:solidFill>
              </a:rPr>
              <a:t>               </a:t>
            </a:r>
            <a:r>
              <a:rPr lang="de-DE" sz="1400" dirty="0" err="1">
                <a:solidFill>
                  <a:schemeClr val="accent3">
                    <a:lumMod val="20000"/>
                    <a:lumOff val="80000"/>
                  </a:schemeClr>
                </a:solidFill>
              </a:rPr>
              <a:t>summary</a:t>
            </a:r>
            <a:r>
              <a:rPr lang="de-DE" sz="1400" dirty="0">
                <a:solidFill>
                  <a:schemeClr val="accent3">
                    <a:lumMod val="20000"/>
                    <a:lumOff val="80000"/>
                  </a:schemeClr>
                </a:solidFill>
              </a:rPr>
              <a:t> &amp; </a:t>
            </a:r>
            <a:r>
              <a:rPr lang="de-DE" sz="1400" dirty="0" err="1">
                <a:solidFill>
                  <a:schemeClr val="accent3">
                    <a:lumMod val="20000"/>
                    <a:lumOff val="80000"/>
                  </a:schemeClr>
                </a:solidFill>
              </a:rPr>
              <a:t>outlook</a:t>
            </a:r>
            <a:r>
              <a:rPr lang="de-DE" sz="1400" dirty="0">
                <a:solidFill>
                  <a:schemeClr val="accent3">
                    <a:lumMod val="20000"/>
                    <a:lumOff val="80000"/>
                  </a:schemeClr>
                </a:solidFill>
              </a:rPr>
              <a:t>                  </a:t>
            </a:r>
            <a:r>
              <a:rPr lang="de-DE" sz="1400" dirty="0" err="1">
                <a:solidFill>
                  <a:schemeClr val="accent3">
                    <a:lumMod val="20000"/>
                    <a:lumOff val="80000"/>
                  </a:schemeClr>
                </a:solidFill>
              </a:rPr>
              <a:t>acknowledgement</a:t>
            </a:r>
            <a:endParaRPr lang="en-GB" sz="1600" dirty="0" err="1">
              <a:solidFill>
                <a:schemeClr val="accent3">
                  <a:lumMod val="20000"/>
                  <a:lumOff val="80000"/>
                </a:schemeClr>
              </a:solidFill>
            </a:endParaRPr>
          </a:p>
        </p:txBody>
      </p:sp>
      <p:sp>
        <p:nvSpPr>
          <p:cNvPr id="11" name="Freeform: Shape 10">
            <a:extLst>
              <a:ext uri="{FF2B5EF4-FFF2-40B4-BE49-F238E27FC236}">
                <a16:creationId xmlns:a16="http://schemas.microsoft.com/office/drawing/2014/main" id="{00223377-A638-4E8B-A8C7-20BBE8A31D8C}"/>
              </a:ext>
            </a:extLst>
          </p:cNvPr>
          <p:cNvSpPr/>
          <p:nvPr/>
        </p:nvSpPr>
        <p:spPr>
          <a:xfrm>
            <a:off x="1371600" y="1440180"/>
            <a:ext cx="6092190" cy="3691890"/>
          </a:xfrm>
          <a:custGeom>
            <a:avLst/>
            <a:gdLst>
              <a:gd name="connsiteX0" fmla="*/ 0 w 6092190"/>
              <a:gd name="connsiteY0" fmla="*/ 1508760 h 3691890"/>
              <a:gd name="connsiteX1" fmla="*/ 0 w 6092190"/>
              <a:gd name="connsiteY1" fmla="*/ 1508760 h 3691890"/>
              <a:gd name="connsiteX2" fmla="*/ 548640 w 6092190"/>
              <a:gd name="connsiteY2" fmla="*/ 1863090 h 3691890"/>
              <a:gd name="connsiteX3" fmla="*/ 582930 w 6092190"/>
              <a:gd name="connsiteY3" fmla="*/ 1840230 h 3691890"/>
              <a:gd name="connsiteX4" fmla="*/ 605790 w 6092190"/>
              <a:gd name="connsiteY4" fmla="*/ 1771650 h 3691890"/>
              <a:gd name="connsiteX5" fmla="*/ 617220 w 6092190"/>
              <a:gd name="connsiteY5" fmla="*/ 1737360 h 3691890"/>
              <a:gd name="connsiteX6" fmla="*/ 594360 w 6092190"/>
              <a:gd name="connsiteY6" fmla="*/ 1657350 h 3691890"/>
              <a:gd name="connsiteX7" fmla="*/ 560070 w 6092190"/>
              <a:gd name="connsiteY7" fmla="*/ 1634490 h 3691890"/>
              <a:gd name="connsiteX8" fmla="*/ 514350 w 6092190"/>
              <a:gd name="connsiteY8" fmla="*/ 1577340 h 3691890"/>
              <a:gd name="connsiteX9" fmla="*/ 480060 w 6092190"/>
              <a:gd name="connsiteY9" fmla="*/ 1531620 h 3691890"/>
              <a:gd name="connsiteX10" fmla="*/ 445770 w 6092190"/>
              <a:gd name="connsiteY10" fmla="*/ 1497330 h 3691890"/>
              <a:gd name="connsiteX11" fmla="*/ 422910 w 6092190"/>
              <a:gd name="connsiteY11" fmla="*/ 1463040 h 3691890"/>
              <a:gd name="connsiteX12" fmla="*/ 388620 w 6092190"/>
              <a:gd name="connsiteY12" fmla="*/ 1451610 h 3691890"/>
              <a:gd name="connsiteX13" fmla="*/ 308610 w 6092190"/>
              <a:gd name="connsiteY13" fmla="*/ 1417320 h 3691890"/>
              <a:gd name="connsiteX14" fmla="*/ 205740 w 6092190"/>
              <a:gd name="connsiteY14" fmla="*/ 1428750 h 3691890"/>
              <a:gd name="connsiteX15" fmla="*/ 125730 w 6092190"/>
              <a:gd name="connsiteY15" fmla="*/ 1451610 h 3691890"/>
              <a:gd name="connsiteX16" fmla="*/ 114300 w 6092190"/>
              <a:gd name="connsiteY16" fmla="*/ 1520190 h 3691890"/>
              <a:gd name="connsiteX17" fmla="*/ 3726180 w 6092190"/>
              <a:gd name="connsiteY17" fmla="*/ 2343150 h 3691890"/>
              <a:gd name="connsiteX18" fmla="*/ 982980 w 6092190"/>
              <a:gd name="connsiteY18" fmla="*/ 3691890 h 3691890"/>
              <a:gd name="connsiteX19" fmla="*/ 308610 w 6092190"/>
              <a:gd name="connsiteY19" fmla="*/ 1520190 h 3691890"/>
              <a:gd name="connsiteX20" fmla="*/ 6092190 w 6092190"/>
              <a:gd name="connsiteY20" fmla="*/ 0 h 369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2190" h="3691890">
                <a:moveTo>
                  <a:pt x="0" y="1508760"/>
                </a:moveTo>
                <a:lnTo>
                  <a:pt x="0" y="1508760"/>
                </a:lnTo>
                <a:cubicBezTo>
                  <a:pt x="182880" y="1626870"/>
                  <a:pt x="359392" y="1755478"/>
                  <a:pt x="548640" y="1863090"/>
                </a:cubicBezTo>
                <a:cubicBezTo>
                  <a:pt x="560582" y="1869880"/>
                  <a:pt x="575649" y="1851879"/>
                  <a:pt x="582930" y="1840230"/>
                </a:cubicBezTo>
                <a:cubicBezTo>
                  <a:pt x="595701" y="1819796"/>
                  <a:pt x="598170" y="1794510"/>
                  <a:pt x="605790" y="1771650"/>
                </a:cubicBezTo>
                <a:lnTo>
                  <a:pt x="617220" y="1737360"/>
                </a:lnTo>
                <a:cubicBezTo>
                  <a:pt x="616473" y="1734373"/>
                  <a:pt x="600323" y="1664803"/>
                  <a:pt x="594360" y="1657350"/>
                </a:cubicBezTo>
                <a:cubicBezTo>
                  <a:pt x="585778" y="1646623"/>
                  <a:pt x="571500" y="1642110"/>
                  <a:pt x="560070" y="1634490"/>
                </a:cubicBezTo>
                <a:cubicBezTo>
                  <a:pt x="537818" y="1567734"/>
                  <a:pt x="566051" y="1629041"/>
                  <a:pt x="514350" y="1577340"/>
                </a:cubicBezTo>
                <a:cubicBezTo>
                  <a:pt x="500880" y="1563870"/>
                  <a:pt x="492458" y="1546084"/>
                  <a:pt x="480060" y="1531620"/>
                </a:cubicBezTo>
                <a:cubicBezTo>
                  <a:pt x="469540" y="1519347"/>
                  <a:pt x="456118" y="1509748"/>
                  <a:pt x="445770" y="1497330"/>
                </a:cubicBezTo>
                <a:cubicBezTo>
                  <a:pt x="436976" y="1486777"/>
                  <a:pt x="433637" y="1471622"/>
                  <a:pt x="422910" y="1463040"/>
                </a:cubicBezTo>
                <a:cubicBezTo>
                  <a:pt x="413502" y="1455514"/>
                  <a:pt x="399694" y="1456356"/>
                  <a:pt x="388620" y="1451610"/>
                </a:cubicBezTo>
                <a:cubicBezTo>
                  <a:pt x="289751" y="1409238"/>
                  <a:pt x="389026" y="1444125"/>
                  <a:pt x="308610" y="1417320"/>
                </a:cubicBezTo>
                <a:cubicBezTo>
                  <a:pt x="274320" y="1421130"/>
                  <a:pt x="239840" y="1423504"/>
                  <a:pt x="205740" y="1428750"/>
                </a:cubicBezTo>
                <a:cubicBezTo>
                  <a:pt x="179086" y="1432851"/>
                  <a:pt x="151335" y="1443075"/>
                  <a:pt x="125730" y="1451610"/>
                </a:cubicBezTo>
                <a:cubicBezTo>
                  <a:pt x="110686" y="1496743"/>
                  <a:pt x="114300" y="1473852"/>
                  <a:pt x="114300" y="1520190"/>
                </a:cubicBezTo>
                <a:lnTo>
                  <a:pt x="3726180" y="2343150"/>
                </a:lnTo>
                <a:lnTo>
                  <a:pt x="982980" y="3691890"/>
                </a:lnTo>
                <a:lnTo>
                  <a:pt x="308610" y="1520190"/>
                </a:lnTo>
                <a:lnTo>
                  <a:pt x="6092190" y="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 Placeholder 8">
            <a:extLst>
              <a:ext uri="{FF2B5EF4-FFF2-40B4-BE49-F238E27FC236}">
                <a16:creationId xmlns:a16="http://schemas.microsoft.com/office/drawing/2014/main" id="{CB5C6F1A-5997-44EF-9754-65B7AE5B1424}"/>
              </a:ext>
            </a:extLst>
          </p:cNvPr>
          <p:cNvSpPr>
            <a:spLocks noGrp="1"/>
          </p:cNvSpPr>
          <p:nvPr>
            <p:ph type="body" sz="quarter" idx="12"/>
          </p:nvPr>
        </p:nvSpPr>
        <p:spPr/>
        <p:txBody>
          <a:bodyPr/>
          <a:lstStyle/>
          <a:p>
            <a:r>
              <a:rPr lang="en-IN" dirty="0"/>
              <a:t>Bovine Carbonic </a:t>
            </a:r>
            <a:r>
              <a:rPr lang="en-IN" dirty="0" err="1"/>
              <a:t>Anhydarse</a:t>
            </a:r>
            <a:r>
              <a:rPr lang="en-IN" dirty="0"/>
              <a:t> II + Ligand</a:t>
            </a:r>
          </a:p>
        </p:txBody>
      </p:sp>
      <p:sp>
        <p:nvSpPr>
          <p:cNvPr id="14" name="Title 1">
            <a:extLst>
              <a:ext uri="{FF2B5EF4-FFF2-40B4-BE49-F238E27FC236}">
                <a16:creationId xmlns:a16="http://schemas.microsoft.com/office/drawing/2014/main" id="{0A4FFD39-9C9E-4009-8537-3FB9E9D8DF1A}"/>
              </a:ext>
            </a:extLst>
          </p:cNvPr>
          <p:cNvSpPr txBox="1">
            <a:spLocks/>
          </p:cNvSpPr>
          <p:nvPr/>
        </p:nvSpPr>
        <p:spPr>
          <a:xfrm>
            <a:off x="359663" y="322022"/>
            <a:ext cx="8425562" cy="1126758"/>
          </a:xfrm>
          <a:prstGeom prst="rect">
            <a:avLst/>
          </a:prstGeom>
        </p:spPr>
        <p:txBody>
          <a:bodyPr vert="horz" lIns="0" tIns="0" rIns="0" bIns="0" rtlCol="0" anchor="t" anchorCtr="0">
            <a:noAutofit/>
          </a:bodyPr>
          <a:lstStyle>
            <a:lvl1pPr algn="l" defTabSz="914400" rtl="0" eaLnBrk="1" latinLnBrk="0" hangingPunct="1">
              <a:lnSpc>
                <a:spcPct val="114000"/>
              </a:lnSpc>
              <a:spcBef>
                <a:spcPct val="0"/>
              </a:spcBef>
              <a:buNone/>
              <a:defRPr sz="3200" b="1" kern="1200" cap="all" spc="0" baseline="0">
                <a:solidFill>
                  <a:schemeClr val="accent1"/>
                </a:solidFill>
                <a:latin typeface="+mj-lt"/>
                <a:ea typeface="+mj-ea"/>
                <a:cs typeface="+mj-cs"/>
              </a:defRPr>
            </a:lvl1pPr>
          </a:lstStyle>
          <a:p>
            <a:r>
              <a:rPr lang="de-DE" dirty="0"/>
              <a:t>Protein-ligand systems</a:t>
            </a:r>
            <a:endParaRPr lang="en-GB" dirty="0"/>
          </a:p>
        </p:txBody>
      </p:sp>
      <p:pic>
        <p:nvPicPr>
          <p:cNvPr id="17" name="Picture 16">
            <a:extLst>
              <a:ext uri="{FF2B5EF4-FFF2-40B4-BE49-F238E27FC236}">
                <a16:creationId xmlns:a16="http://schemas.microsoft.com/office/drawing/2014/main" id="{14707B66-6E21-4947-B670-973C4E42D2DF}"/>
              </a:ext>
            </a:extLst>
          </p:cNvPr>
          <p:cNvPicPr>
            <a:picLocks noChangeAspect="1"/>
          </p:cNvPicPr>
          <p:nvPr/>
        </p:nvPicPr>
        <p:blipFill rotWithShape="1">
          <a:blip r:embed="rId4">
            <a:extLst>
              <a:ext uri="{28A0092B-C50C-407E-A947-70E740481C1C}">
                <a14:useLocalDpi xmlns:a14="http://schemas.microsoft.com/office/drawing/2010/main" val="0"/>
              </a:ext>
            </a:extLst>
          </a:blip>
          <a:srcRect t="4097"/>
          <a:stretch/>
        </p:blipFill>
        <p:spPr>
          <a:xfrm>
            <a:off x="475204" y="1541829"/>
            <a:ext cx="4991971" cy="3852397"/>
          </a:xfrm>
          <a:prstGeom prst="rect">
            <a:avLst/>
          </a:prstGeom>
        </p:spPr>
      </p:pic>
      <p:grpSp>
        <p:nvGrpSpPr>
          <p:cNvPr id="23" name="Group 22">
            <a:extLst>
              <a:ext uri="{FF2B5EF4-FFF2-40B4-BE49-F238E27FC236}">
                <a16:creationId xmlns:a16="http://schemas.microsoft.com/office/drawing/2014/main" id="{2038C86E-9121-4535-9DB9-CF5DFE5CDF24}"/>
              </a:ext>
            </a:extLst>
          </p:cNvPr>
          <p:cNvGrpSpPr/>
          <p:nvPr/>
        </p:nvGrpSpPr>
        <p:grpSpPr>
          <a:xfrm>
            <a:off x="6267199" y="503828"/>
            <a:ext cx="2274982" cy="2950460"/>
            <a:chOff x="6414898" y="1312214"/>
            <a:chExt cx="2663573" cy="3296148"/>
          </a:xfrm>
        </p:grpSpPr>
        <p:grpSp>
          <p:nvGrpSpPr>
            <p:cNvPr id="10" name="Group 9">
              <a:extLst>
                <a:ext uri="{FF2B5EF4-FFF2-40B4-BE49-F238E27FC236}">
                  <a16:creationId xmlns:a16="http://schemas.microsoft.com/office/drawing/2014/main" id="{0A055419-D196-40C5-B13D-98CB4DD54C4D}"/>
                </a:ext>
              </a:extLst>
            </p:cNvPr>
            <p:cNvGrpSpPr/>
            <p:nvPr/>
          </p:nvGrpSpPr>
          <p:grpSpPr>
            <a:xfrm>
              <a:off x="6687107" y="1312214"/>
              <a:ext cx="1611630" cy="2423160"/>
              <a:chOff x="9475470" y="537210"/>
              <a:chExt cx="1611630" cy="2423160"/>
            </a:xfrm>
          </p:grpSpPr>
          <p:pic>
            <p:nvPicPr>
              <p:cNvPr id="12" name="Picture 11">
                <a:extLst>
                  <a:ext uri="{FF2B5EF4-FFF2-40B4-BE49-F238E27FC236}">
                    <a16:creationId xmlns:a16="http://schemas.microsoft.com/office/drawing/2014/main" id="{AA3A1D33-3F00-4261-AC09-A067FF5C18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0047" y="633371"/>
                <a:ext cx="1230353" cy="2281279"/>
              </a:xfrm>
              <a:prstGeom prst="rect">
                <a:avLst/>
              </a:prstGeom>
            </p:spPr>
          </p:pic>
          <p:sp>
            <p:nvSpPr>
              <p:cNvPr id="13" name="Rectangle 12">
                <a:extLst>
                  <a:ext uri="{FF2B5EF4-FFF2-40B4-BE49-F238E27FC236}">
                    <a16:creationId xmlns:a16="http://schemas.microsoft.com/office/drawing/2014/main" id="{824B3801-D2ED-431C-8963-B617E5042248}"/>
                  </a:ext>
                </a:extLst>
              </p:cNvPr>
              <p:cNvSpPr/>
              <p:nvPr/>
            </p:nvSpPr>
            <p:spPr>
              <a:xfrm>
                <a:off x="9475470" y="537210"/>
                <a:ext cx="1611630" cy="24231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IN" sz="2400" dirty="0" err="1"/>
              </a:p>
            </p:txBody>
          </p:sp>
        </p:grpSp>
        <p:sp>
          <p:nvSpPr>
            <p:cNvPr id="15" name="TextBox 14">
              <a:extLst>
                <a:ext uri="{FF2B5EF4-FFF2-40B4-BE49-F238E27FC236}">
                  <a16:creationId xmlns:a16="http://schemas.microsoft.com/office/drawing/2014/main" id="{8A5C20BC-85AC-4701-8D5B-F68726D1F4AC}"/>
                </a:ext>
              </a:extLst>
            </p:cNvPr>
            <p:cNvSpPr txBox="1"/>
            <p:nvPr/>
          </p:nvSpPr>
          <p:spPr>
            <a:xfrm>
              <a:off x="6414898" y="3917250"/>
              <a:ext cx="2663573" cy="691112"/>
            </a:xfrm>
            <a:prstGeom prst="rect">
              <a:avLst/>
            </a:prstGeom>
            <a:noFill/>
          </p:spPr>
          <p:txBody>
            <a:bodyPr wrap="none" rtlCol="0">
              <a:spAutoFit/>
            </a:bodyPr>
            <a:lstStyle/>
            <a:p>
              <a:pPr algn="l">
                <a:lnSpc>
                  <a:spcPct val="95000"/>
                </a:lnSpc>
              </a:pPr>
              <a:r>
                <a:rPr lang="en-IN" dirty="0"/>
                <a:t>4-fluorobenzene</a:t>
              </a:r>
            </a:p>
            <a:p>
              <a:pPr algn="l">
                <a:lnSpc>
                  <a:spcPct val="95000"/>
                </a:lnSpc>
              </a:pPr>
              <a:r>
                <a:rPr lang="en-IN" dirty="0" err="1"/>
                <a:t>Sulfonamide</a:t>
              </a:r>
              <a:r>
                <a:rPr lang="en-IN" dirty="0"/>
                <a:t>(4-FBS)</a:t>
              </a:r>
            </a:p>
          </p:txBody>
        </p:sp>
      </p:grpSp>
      <p:grpSp>
        <p:nvGrpSpPr>
          <p:cNvPr id="22" name="Group 21">
            <a:extLst>
              <a:ext uri="{FF2B5EF4-FFF2-40B4-BE49-F238E27FC236}">
                <a16:creationId xmlns:a16="http://schemas.microsoft.com/office/drawing/2014/main" id="{72374E22-A29B-42B9-A7E8-AAFFC4BAEC60}"/>
              </a:ext>
            </a:extLst>
          </p:cNvPr>
          <p:cNvGrpSpPr/>
          <p:nvPr/>
        </p:nvGrpSpPr>
        <p:grpSpPr>
          <a:xfrm>
            <a:off x="9072766" y="451436"/>
            <a:ext cx="2249334" cy="2977564"/>
            <a:chOff x="9191186" y="1620824"/>
            <a:chExt cx="2372591" cy="3288207"/>
          </a:xfrm>
        </p:grpSpPr>
        <p:sp>
          <p:nvSpPr>
            <p:cNvPr id="21" name="Rectangle 20">
              <a:extLst>
                <a:ext uri="{FF2B5EF4-FFF2-40B4-BE49-F238E27FC236}">
                  <a16:creationId xmlns:a16="http://schemas.microsoft.com/office/drawing/2014/main" id="{9F4425C5-5382-4297-B7CB-EDAECAFCD2D4}"/>
                </a:ext>
              </a:extLst>
            </p:cNvPr>
            <p:cNvSpPr/>
            <p:nvPr/>
          </p:nvSpPr>
          <p:spPr>
            <a:xfrm>
              <a:off x="9463395" y="1620824"/>
              <a:ext cx="1611630" cy="24231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IN" sz="2400" dirty="0" err="1"/>
            </a:p>
          </p:txBody>
        </p:sp>
        <p:sp>
          <p:nvSpPr>
            <p:cNvPr id="19" name="TextBox 18">
              <a:extLst>
                <a:ext uri="{FF2B5EF4-FFF2-40B4-BE49-F238E27FC236}">
                  <a16:creationId xmlns:a16="http://schemas.microsoft.com/office/drawing/2014/main" id="{1FADA2FE-F23C-4A6B-A65D-7048EAE8F2D0}"/>
                </a:ext>
              </a:extLst>
            </p:cNvPr>
            <p:cNvSpPr txBox="1"/>
            <p:nvPr/>
          </p:nvSpPr>
          <p:spPr>
            <a:xfrm>
              <a:off x="9191186" y="4225860"/>
              <a:ext cx="2372591" cy="683171"/>
            </a:xfrm>
            <a:prstGeom prst="rect">
              <a:avLst/>
            </a:prstGeom>
            <a:noFill/>
          </p:spPr>
          <p:txBody>
            <a:bodyPr wrap="none" rtlCol="0">
              <a:spAutoFit/>
            </a:bodyPr>
            <a:lstStyle/>
            <a:p>
              <a:pPr algn="l">
                <a:lnSpc>
                  <a:spcPct val="95000"/>
                </a:lnSpc>
              </a:pPr>
              <a:r>
                <a:rPr lang="en-IN" dirty="0" err="1"/>
                <a:t>Pentafluorobenzene</a:t>
              </a:r>
              <a:endParaRPr lang="en-IN" dirty="0"/>
            </a:p>
            <a:p>
              <a:pPr algn="l">
                <a:lnSpc>
                  <a:spcPct val="95000"/>
                </a:lnSpc>
              </a:pPr>
              <a:r>
                <a:rPr lang="en-IN" dirty="0" err="1"/>
                <a:t>Sulfonamide</a:t>
              </a:r>
              <a:r>
                <a:rPr lang="en-IN" dirty="0"/>
                <a:t>(PFBS)</a:t>
              </a:r>
            </a:p>
          </p:txBody>
        </p:sp>
        <p:pic>
          <p:nvPicPr>
            <p:cNvPr id="7" name="Picture 6">
              <a:extLst>
                <a:ext uri="{FF2B5EF4-FFF2-40B4-BE49-F238E27FC236}">
                  <a16:creationId xmlns:a16="http://schemas.microsoft.com/office/drawing/2014/main" id="{A192D18E-28AB-4AE5-A975-93E289A64B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1768" y="1716985"/>
              <a:ext cx="1534884" cy="2131078"/>
            </a:xfrm>
            <a:prstGeom prst="rect">
              <a:avLst/>
            </a:prstGeom>
          </p:spPr>
        </p:pic>
      </p:grpSp>
      <p:grpSp>
        <p:nvGrpSpPr>
          <p:cNvPr id="28" name="Group 27">
            <a:extLst>
              <a:ext uri="{FF2B5EF4-FFF2-40B4-BE49-F238E27FC236}">
                <a16:creationId xmlns:a16="http://schemas.microsoft.com/office/drawing/2014/main" id="{53D8093B-5301-4099-A118-DC20E25A3B83}"/>
              </a:ext>
            </a:extLst>
          </p:cNvPr>
          <p:cNvGrpSpPr/>
          <p:nvPr/>
        </p:nvGrpSpPr>
        <p:grpSpPr>
          <a:xfrm>
            <a:off x="5843601" y="4954329"/>
            <a:ext cx="4468294" cy="1196390"/>
            <a:chOff x="5859373" y="4954329"/>
            <a:chExt cx="3996511" cy="1196390"/>
          </a:xfrm>
        </p:grpSpPr>
        <p:sp>
          <p:nvSpPr>
            <p:cNvPr id="24" name="TextBox 23">
              <a:extLst>
                <a:ext uri="{FF2B5EF4-FFF2-40B4-BE49-F238E27FC236}">
                  <a16:creationId xmlns:a16="http://schemas.microsoft.com/office/drawing/2014/main" id="{724B5907-B58F-4BA0-AE4F-4A555BE0AED8}"/>
                </a:ext>
              </a:extLst>
            </p:cNvPr>
            <p:cNvSpPr txBox="1"/>
            <p:nvPr/>
          </p:nvSpPr>
          <p:spPr>
            <a:xfrm>
              <a:off x="5859373" y="4954329"/>
              <a:ext cx="2941831" cy="355482"/>
            </a:xfrm>
            <a:prstGeom prst="rect">
              <a:avLst/>
            </a:prstGeom>
            <a:noFill/>
          </p:spPr>
          <p:txBody>
            <a:bodyPr wrap="none" rtlCol="0">
              <a:spAutoFit/>
            </a:bodyPr>
            <a:lstStyle/>
            <a:p>
              <a:pPr algn="l">
                <a:lnSpc>
                  <a:spcPct val="95000"/>
                </a:lnSpc>
              </a:pPr>
              <a:r>
                <a:rPr lang="en-IN" b="1" dirty="0">
                  <a:solidFill>
                    <a:schemeClr val="accent4">
                      <a:lumMod val="75000"/>
                    </a:schemeClr>
                  </a:solidFill>
                </a:rPr>
                <a:t>Why fluorinated ligands?</a:t>
              </a:r>
            </a:p>
          </p:txBody>
        </p:sp>
        <p:sp>
          <p:nvSpPr>
            <p:cNvPr id="25" name="TextBox 24">
              <a:extLst>
                <a:ext uri="{FF2B5EF4-FFF2-40B4-BE49-F238E27FC236}">
                  <a16:creationId xmlns:a16="http://schemas.microsoft.com/office/drawing/2014/main" id="{1D99D5D8-EF9C-45D0-A4E7-526BED7AD0EB}"/>
                </a:ext>
              </a:extLst>
            </p:cNvPr>
            <p:cNvSpPr txBox="1"/>
            <p:nvPr/>
          </p:nvSpPr>
          <p:spPr>
            <a:xfrm>
              <a:off x="6238245" y="5227389"/>
              <a:ext cx="3617639" cy="923330"/>
            </a:xfrm>
            <a:prstGeom prst="rect">
              <a:avLst/>
            </a:prstGeom>
            <a:noFill/>
          </p:spPr>
          <p:txBody>
            <a:bodyPr wrap="none" rtlCol="0">
              <a:spAutoFit/>
            </a:bodyPr>
            <a:lstStyle/>
            <a:p>
              <a:pPr marL="342900" indent="-342900" algn="l">
                <a:buFont typeface="Arial" panose="020B0604020202020204" pitchFamily="34" charset="0"/>
                <a:buChar char="•"/>
              </a:pPr>
              <a:r>
                <a:rPr lang="en-IN" dirty="0"/>
                <a:t>Larger size compared to hydrogen</a:t>
              </a:r>
            </a:p>
            <a:p>
              <a:pPr marL="342900" indent="-342900" algn="l">
                <a:buFont typeface="Arial" panose="020B0604020202020204" pitchFamily="34" charset="0"/>
                <a:buChar char="•"/>
              </a:pPr>
              <a:r>
                <a:rPr lang="en-IN" dirty="0"/>
                <a:t>High electronegativity</a:t>
              </a:r>
            </a:p>
            <a:p>
              <a:pPr marL="342900" indent="-342900" algn="l">
                <a:buFont typeface="Arial" panose="020B0604020202020204" pitchFamily="34" charset="0"/>
                <a:buChar char="•"/>
              </a:pPr>
              <a:r>
                <a:rPr lang="en-IN" dirty="0"/>
                <a:t>Low polarizability</a:t>
              </a:r>
            </a:p>
          </p:txBody>
        </p:sp>
      </p:grpSp>
      <p:sp>
        <p:nvSpPr>
          <p:cNvPr id="26" name="Rectangle 25">
            <a:extLst>
              <a:ext uri="{FF2B5EF4-FFF2-40B4-BE49-F238E27FC236}">
                <a16:creationId xmlns:a16="http://schemas.microsoft.com/office/drawing/2014/main" id="{9399F7B4-5BD9-4459-8E9C-80B7F4A99854}"/>
              </a:ext>
            </a:extLst>
          </p:cNvPr>
          <p:cNvSpPr/>
          <p:nvPr/>
        </p:nvSpPr>
        <p:spPr>
          <a:xfrm>
            <a:off x="285929" y="5567046"/>
            <a:ext cx="8256252" cy="738664"/>
          </a:xfrm>
          <a:prstGeom prst="rect">
            <a:avLst/>
          </a:prstGeom>
        </p:spPr>
        <p:txBody>
          <a:bodyPr wrap="square">
            <a:spAutoFit/>
          </a:bodyPr>
          <a:lstStyle/>
          <a:p>
            <a:r>
              <a:rPr lang="en-US" sz="1200" dirty="0"/>
              <a:t>K. </a:t>
            </a:r>
            <a:r>
              <a:rPr lang="en-US" sz="1200" dirty="0" err="1"/>
              <a:t>Uneyama</a:t>
            </a:r>
            <a:r>
              <a:rPr lang="en-US" sz="1200" dirty="0"/>
              <a:t>, </a:t>
            </a:r>
            <a:r>
              <a:rPr lang="en-US" sz="1200" dirty="0" err="1"/>
              <a:t>Organofluorine</a:t>
            </a:r>
            <a:r>
              <a:rPr lang="en-US" sz="1200" dirty="0"/>
              <a:t> Chemistry, Blackwell Publishing, </a:t>
            </a:r>
            <a:r>
              <a:rPr lang="en-IN" sz="1200" dirty="0"/>
              <a:t>Oxford, 2006.</a:t>
            </a:r>
          </a:p>
          <a:p>
            <a:r>
              <a:rPr lang="en-US" sz="1200" dirty="0"/>
              <a:t>J. Gao, S. </a:t>
            </a:r>
            <a:r>
              <a:rPr lang="en-US" sz="1200" dirty="0" err="1"/>
              <a:t>Qiao</a:t>
            </a:r>
            <a:r>
              <a:rPr lang="en-US" sz="1200" dirty="0"/>
              <a:t>, G. M. </a:t>
            </a:r>
            <a:r>
              <a:rPr lang="en-US" sz="1200" dirty="0" err="1"/>
              <a:t>Whitesides</a:t>
            </a:r>
            <a:r>
              <a:rPr lang="en-US" sz="1200" dirty="0"/>
              <a:t>, J. Med. Chem., 1995, 38, 2292 –</a:t>
            </a:r>
            <a:r>
              <a:rPr lang="en-IN" sz="1200" dirty="0"/>
              <a:t>2301</a:t>
            </a:r>
            <a:r>
              <a:rPr lang="en-IN" dirty="0"/>
              <a:t>.</a:t>
            </a:r>
          </a:p>
          <a:p>
            <a:r>
              <a:rPr lang="en-IN" sz="1200" dirty="0"/>
              <a:t>A. </a:t>
            </a:r>
            <a:r>
              <a:rPr lang="en-IN" sz="1200" dirty="0" err="1"/>
              <a:t>Ikai</a:t>
            </a:r>
            <a:r>
              <a:rPr lang="en-IN" sz="1200" dirty="0"/>
              <a:t> et al., Acta </a:t>
            </a:r>
            <a:r>
              <a:rPr lang="en-IN" sz="1200" dirty="0" err="1"/>
              <a:t>Cryst</a:t>
            </a:r>
            <a:r>
              <a:rPr lang="en-IN" sz="1200" dirty="0"/>
              <a:t>., 2004, D60, 792-795</a:t>
            </a:r>
          </a:p>
        </p:txBody>
      </p:sp>
      <p:sp>
        <p:nvSpPr>
          <p:cNvPr id="27" name="TextBox 26">
            <a:extLst>
              <a:ext uri="{FF2B5EF4-FFF2-40B4-BE49-F238E27FC236}">
                <a16:creationId xmlns:a16="http://schemas.microsoft.com/office/drawing/2014/main" id="{A7A3D1DB-ABAD-454C-8EDC-1CEDA3474880}"/>
              </a:ext>
            </a:extLst>
          </p:cNvPr>
          <p:cNvSpPr txBox="1"/>
          <p:nvPr/>
        </p:nvSpPr>
        <p:spPr>
          <a:xfrm>
            <a:off x="5801355" y="3524319"/>
            <a:ext cx="5111336" cy="1287532"/>
          </a:xfrm>
          <a:prstGeom prst="rect">
            <a:avLst/>
          </a:prstGeom>
          <a:noFill/>
        </p:spPr>
        <p:txBody>
          <a:bodyPr wrap="none" rtlCol="0">
            <a:spAutoFit/>
          </a:bodyPr>
          <a:lstStyle/>
          <a:p>
            <a:pPr algn="l">
              <a:lnSpc>
                <a:spcPct val="150000"/>
              </a:lnSpc>
            </a:pPr>
            <a:r>
              <a:rPr lang="en-IN" dirty="0"/>
              <a:t>Buffer used: sodium phosphate(0.02 M, pH=7.4)</a:t>
            </a:r>
          </a:p>
          <a:p>
            <a:pPr algn="l">
              <a:lnSpc>
                <a:spcPct val="150000"/>
              </a:lnSpc>
            </a:pPr>
            <a:r>
              <a:rPr lang="en-IN" dirty="0"/>
              <a:t>Salt components: Na</a:t>
            </a:r>
            <a:r>
              <a:rPr lang="en-IN" baseline="-25000" dirty="0"/>
              <a:t>2</a:t>
            </a:r>
            <a:r>
              <a:rPr lang="en-IN" dirty="0"/>
              <a:t>HPO</a:t>
            </a:r>
            <a:r>
              <a:rPr lang="en-IN" baseline="-25000" dirty="0"/>
              <a:t>4</a:t>
            </a:r>
            <a:r>
              <a:rPr lang="en-IN" dirty="0"/>
              <a:t>.7H</a:t>
            </a:r>
            <a:r>
              <a:rPr lang="en-IN" baseline="-25000" dirty="0"/>
              <a:t>2</a:t>
            </a:r>
            <a:r>
              <a:rPr lang="en-IN" dirty="0"/>
              <a:t>O</a:t>
            </a:r>
          </a:p>
          <a:p>
            <a:pPr algn="l">
              <a:lnSpc>
                <a:spcPct val="150000"/>
              </a:lnSpc>
            </a:pPr>
            <a:r>
              <a:rPr lang="en-IN" dirty="0"/>
              <a:t>		NaH</a:t>
            </a:r>
            <a:r>
              <a:rPr lang="en-IN" baseline="-25000" dirty="0"/>
              <a:t>2</a:t>
            </a:r>
            <a:r>
              <a:rPr lang="en-IN" dirty="0"/>
              <a:t>PO</a:t>
            </a:r>
            <a:r>
              <a:rPr lang="en-IN" baseline="-25000" dirty="0"/>
              <a:t>4</a:t>
            </a:r>
            <a:r>
              <a:rPr lang="en-IN" dirty="0"/>
              <a:t>.H</a:t>
            </a:r>
            <a:r>
              <a:rPr lang="en-IN" baseline="-25000" dirty="0"/>
              <a:t>2</a:t>
            </a:r>
            <a:r>
              <a:rPr lang="en-IN" dirty="0"/>
              <a:t>O</a:t>
            </a:r>
          </a:p>
        </p:txBody>
      </p:sp>
    </p:spTree>
    <p:custDataLst>
      <p:tags r:id="rId1"/>
    </p:custDataLst>
    <p:extLst>
      <p:ext uri="{BB962C8B-B14F-4D97-AF65-F5344CB8AC3E}">
        <p14:creationId xmlns:p14="http://schemas.microsoft.com/office/powerpoint/2010/main" val="3328639178"/>
      </p:ext>
    </p:extLst>
  </p:cSld>
  <p:clrMapOvr>
    <a:masterClrMapping/>
  </p:clrMapOvr>
  <mc:AlternateContent xmlns:mc="http://schemas.openxmlformats.org/markup-compatibility/2006" xmlns:p14="http://schemas.microsoft.com/office/powerpoint/2010/main">
    <mc:Choice Requires="p14">
      <p:transition spd="slow" p14:dur="2000" advTm="104981"/>
    </mc:Choice>
    <mc:Fallback xmlns="">
      <p:transition spd="slow" advTm="1049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3EB7973A-13F4-4F23-9357-BFFFEB070F13}"/>
              </a:ext>
            </a:extLst>
          </p:cNvPr>
          <p:cNvSpPr>
            <a:spLocks noGrp="1"/>
          </p:cNvSpPr>
          <p:nvPr>
            <p:ph type="sldNum" sz="quarter" idx="17"/>
          </p:nvPr>
        </p:nvSpPr>
        <p:spPr/>
        <p:txBody>
          <a:bodyPr/>
          <a:lstStyle/>
          <a:p>
            <a:pPr defTabSz="457200"/>
            <a:r>
              <a:rPr lang="en-US">
                <a:solidFill>
                  <a:srgbClr val="023D6B"/>
                </a:solidFill>
              </a:rPr>
              <a:t>Page </a:t>
            </a:r>
            <a:fld id="{A52F4D17-1AD6-42D9-B93A-EB002C62F438}" type="slidenum">
              <a:rPr lang="en-US" smtClean="0">
                <a:solidFill>
                  <a:srgbClr val="023D6B"/>
                </a:solidFill>
              </a:rPr>
              <a:pPr defTabSz="457200"/>
              <a:t>11</a:t>
            </a:fld>
            <a:endParaRPr lang="en-US" dirty="0">
              <a:solidFill>
                <a:srgbClr val="023D6B"/>
              </a:solidFill>
            </a:endParaRPr>
          </a:p>
        </p:txBody>
      </p:sp>
      <p:sp>
        <p:nvSpPr>
          <p:cNvPr id="11" name="Freeform: Shape 10">
            <a:extLst>
              <a:ext uri="{FF2B5EF4-FFF2-40B4-BE49-F238E27FC236}">
                <a16:creationId xmlns:a16="http://schemas.microsoft.com/office/drawing/2014/main" id="{00223377-A638-4E8B-A8C7-20BBE8A31D8C}"/>
              </a:ext>
            </a:extLst>
          </p:cNvPr>
          <p:cNvSpPr/>
          <p:nvPr/>
        </p:nvSpPr>
        <p:spPr>
          <a:xfrm>
            <a:off x="1371600" y="1440180"/>
            <a:ext cx="6092190" cy="3691890"/>
          </a:xfrm>
          <a:custGeom>
            <a:avLst/>
            <a:gdLst>
              <a:gd name="connsiteX0" fmla="*/ 0 w 6092190"/>
              <a:gd name="connsiteY0" fmla="*/ 1508760 h 3691890"/>
              <a:gd name="connsiteX1" fmla="*/ 0 w 6092190"/>
              <a:gd name="connsiteY1" fmla="*/ 1508760 h 3691890"/>
              <a:gd name="connsiteX2" fmla="*/ 548640 w 6092190"/>
              <a:gd name="connsiteY2" fmla="*/ 1863090 h 3691890"/>
              <a:gd name="connsiteX3" fmla="*/ 582930 w 6092190"/>
              <a:gd name="connsiteY3" fmla="*/ 1840230 h 3691890"/>
              <a:gd name="connsiteX4" fmla="*/ 605790 w 6092190"/>
              <a:gd name="connsiteY4" fmla="*/ 1771650 h 3691890"/>
              <a:gd name="connsiteX5" fmla="*/ 617220 w 6092190"/>
              <a:gd name="connsiteY5" fmla="*/ 1737360 h 3691890"/>
              <a:gd name="connsiteX6" fmla="*/ 594360 w 6092190"/>
              <a:gd name="connsiteY6" fmla="*/ 1657350 h 3691890"/>
              <a:gd name="connsiteX7" fmla="*/ 560070 w 6092190"/>
              <a:gd name="connsiteY7" fmla="*/ 1634490 h 3691890"/>
              <a:gd name="connsiteX8" fmla="*/ 514350 w 6092190"/>
              <a:gd name="connsiteY8" fmla="*/ 1577340 h 3691890"/>
              <a:gd name="connsiteX9" fmla="*/ 480060 w 6092190"/>
              <a:gd name="connsiteY9" fmla="*/ 1531620 h 3691890"/>
              <a:gd name="connsiteX10" fmla="*/ 445770 w 6092190"/>
              <a:gd name="connsiteY10" fmla="*/ 1497330 h 3691890"/>
              <a:gd name="connsiteX11" fmla="*/ 422910 w 6092190"/>
              <a:gd name="connsiteY11" fmla="*/ 1463040 h 3691890"/>
              <a:gd name="connsiteX12" fmla="*/ 388620 w 6092190"/>
              <a:gd name="connsiteY12" fmla="*/ 1451610 h 3691890"/>
              <a:gd name="connsiteX13" fmla="*/ 308610 w 6092190"/>
              <a:gd name="connsiteY13" fmla="*/ 1417320 h 3691890"/>
              <a:gd name="connsiteX14" fmla="*/ 205740 w 6092190"/>
              <a:gd name="connsiteY14" fmla="*/ 1428750 h 3691890"/>
              <a:gd name="connsiteX15" fmla="*/ 125730 w 6092190"/>
              <a:gd name="connsiteY15" fmla="*/ 1451610 h 3691890"/>
              <a:gd name="connsiteX16" fmla="*/ 114300 w 6092190"/>
              <a:gd name="connsiteY16" fmla="*/ 1520190 h 3691890"/>
              <a:gd name="connsiteX17" fmla="*/ 3726180 w 6092190"/>
              <a:gd name="connsiteY17" fmla="*/ 2343150 h 3691890"/>
              <a:gd name="connsiteX18" fmla="*/ 982980 w 6092190"/>
              <a:gd name="connsiteY18" fmla="*/ 3691890 h 3691890"/>
              <a:gd name="connsiteX19" fmla="*/ 308610 w 6092190"/>
              <a:gd name="connsiteY19" fmla="*/ 1520190 h 3691890"/>
              <a:gd name="connsiteX20" fmla="*/ 6092190 w 6092190"/>
              <a:gd name="connsiteY20" fmla="*/ 0 h 369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2190" h="3691890">
                <a:moveTo>
                  <a:pt x="0" y="1508760"/>
                </a:moveTo>
                <a:lnTo>
                  <a:pt x="0" y="1508760"/>
                </a:lnTo>
                <a:cubicBezTo>
                  <a:pt x="182880" y="1626870"/>
                  <a:pt x="359392" y="1755478"/>
                  <a:pt x="548640" y="1863090"/>
                </a:cubicBezTo>
                <a:cubicBezTo>
                  <a:pt x="560582" y="1869880"/>
                  <a:pt x="575649" y="1851879"/>
                  <a:pt x="582930" y="1840230"/>
                </a:cubicBezTo>
                <a:cubicBezTo>
                  <a:pt x="595701" y="1819796"/>
                  <a:pt x="598170" y="1794510"/>
                  <a:pt x="605790" y="1771650"/>
                </a:cubicBezTo>
                <a:lnTo>
                  <a:pt x="617220" y="1737360"/>
                </a:lnTo>
                <a:cubicBezTo>
                  <a:pt x="616473" y="1734373"/>
                  <a:pt x="600323" y="1664803"/>
                  <a:pt x="594360" y="1657350"/>
                </a:cubicBezTo>
                <a:cubicBezTo>
                  <a:pt x="585778" y="1646623"/>
                  <a:pt x="571500" y="1642110"/>
                  <a:pt x="560070" y="1634490"/>
                </a:cubicBezTo>
                <a:cubicBezTo>
                  <a:pt x="537818" y="1567734"/>
                  <a:pt x="566051" y="1629041"/>
                  <a:pt x="514350" y="1577340"/>
                </a:cubicBezTo>
                <a:cubicBezTo>
                  <a:pt x="500880" y="1563870"/>
                  <a:pt x="492458" y="1546084"/>
                  <a:pt x="480060" y="1531620"/>
                </a:cubicBezTo>
                <a:cubicBezTo>
                  <a:pt x="469540" y="1519347"/>
                  <a:pt x="456118" y="1509748"/>
                  <a:pt x="445770" y="1497330"/>
                </a:cubicBezTo>
                <a:cubicBezTo>
                  <a:pt x="436976" y="1486777"/>
                  <a:pt x="433637" y="1471622"/>
                  <a:pt x="422910" y="1463040"/>
                </a:cubicBezTo>
                <a:cubicBezTo>
                  <a:pt x="413502" y="1455514"/>
                  <a:pt x="399694" y="1456356"/>
                  <a:pt x="388620" y="1451610"/>
                </a:cubicBezTo>
                <a:cubicBezTo>
                  <a:pt x="289751" y="1409238"/>
                  <a:pt x="389026" y="1444125"/>
                  <a:pt x="308610" y="1417320"/>
                </a:cubicBezTo>
                <a:cubicBezTo>
                  <a:pt x="274320" y="1421130"/>
                  <a:pt x="239840" y="1423504"/>
                  <a:pt x="205740" y="1428750"/>
                </a:cubicBezTo>
                <a:cubicBezTo>
                  <a:pt x="179086" y="1432851"/>
                  <a:pt x="151335" y="1443075"/>
                  <a:pt x="125730" y="1451610"/>
                </a:cubicBezTo>
                <a:cubicBezTo>
                  <a:pt x="110686" y="1496743"/>
                  <a:pt x="114300" y="1473852"/>
                  <a:pt x="114300" y="1520190"/>
                </a:cubicBezTo>
                <a:lnTo>
                  <a:pt x="3726180" y="2343150"/>
                </a:lnTo>
                <a:lnTo>
                  <a:pt x="982980" y="3691890"/>
                </a:lnTo>
                <a:lnTo>
                  <a:pt x="308610" y="1520190"/>
                </a:lnTo>
                <a:lnTo>
                  <a:pt x="6092190" y="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 Placeholder 8">
            <a:extLst>
              <a:ext uri="{FF2B5EF4-FFF2-40B4-BE49-F238E27FC236}">
                <a16:creationId xmlns:a16="http://schemas.microsoft.com/office/drawing/2014/main" id="{CB5C6F1A-5997-44EF-9754-65B7AE5B1424}"/>
              </a:ext>
            </a:extLst>
          </p:cNvPr>
          <p:cNvSpPr>
            <a:spLocks noGrp="1"/>
          </p:cNvSpPr>
          <p:nvPr>
            <p:ph type="body" sz="quarter" idx="12"/>
          </p:nvPr>
        </p:nvSpPr>
        <p:spPr/>
        <p:txBody>
          <a:bodyPr/>
          <a:lstStyle/>
          <a:p>
            <a:r>
              <a:rPr lang="en-IN" dirty="0"/>
              <a:t>Bovine Carbonic </a:t>
            </a:r>
            <a:r>
              <a:rPr lang="en-IN" dirty="0" err="1"/>
              <a:t>Anhydarse</a:t>
            </a:r>
            <a:r>
              <a:rPr lang="en-IN" dirty="0"/>
              <a:t> II + 4-FBS</a:t>
            </a:r>
          </a:p>
        </p:txBody>
      </p:sp>
      <p:sp>
        <p:nvSpPr>
          <p:cNvPr id="14" name="Title 1">
            <a:extLst>
              <a:ext uri="{FF2B5EF4-FFF2-40B4-BE49-F238E27FC236}">
                <a16:creationId xmlns:a16="http://schemas.microsoft.com/office/drawing/2014/main" id="{0A4FFD39-9C9E-4009-8537-3FB9E9D8DF1A}"/>
              </a:ext>
            </a:extLst>
          </p:cNvPr>
          <p:cNvSpPr txBox="1">
            <a:spLocks/>
          </p:cNvSpPr>
          <p:nvPr/>
        </p:nvSpPr>
        <p:spPr>
          <a:xfrm>
            <a:off x="359663" y="322022"/>
            <a:ext cx="8425562" cy="1126758"/>
          </a:xfrm>
          <a:prstGeom prst="rect">
            <a:avLst/>
          </a:prstGeom>
        </p:spPr>
        <p:txBody>
          <a:bodyPr vert="horz" lIns="0" tIns="0" rIns="0" bIns="0" rtlCol="0" anchor="t" anchorCtr="0">
            <a:noAutofit/>
          </a:bodyPr>
          <a:lstStyle>
            <a:lvl1pPr algn="l" defTabSz="914400" rtl="0" eaLnBrk="1" latinLnBrk="0" hangingPunct="1">
              <a:lnSpc>
                <a:spcPct val="114000"/>
              </a:lnSpc>
              <a:spcBef>
                <a:spcPct val="0"/>
              </a:spcBef>
              <a:buNone/>
              <a:defRPr sz="3200" b="1" kern="1200" cap="all" spc="0" baseline="0">
                <a:solidFill>
                  <a:schemeClr val="accent1"/>
                </a:solidFill>
                <a:latin typeface="+mj-lt"/>
                <a:ea typeface="+mj-ea"/>
                <a:cs typeface="+mj-cs"/>
              </a:defRPr>
            </a:lvl1pPr>
          </a:lstStyle>
          <a:p>
            <a:r>
              <a:rPr lang="de-DE" dirty="0"/>
              <a:t>Protein-ligand systems</a:t>
            </a:r>
            <a:endParaRPr lang="en-GB" dirty="0"/>
          </a:p>
        </p:txBody>
      </p:sp>
      <mc:AlternateContent xmlns:mc="http://schemas.openxmlformats.org/markup-compatibility/2006" xmlns:a14="http://schemas.microsoft.com/office/drawing/2010/main">
        <mc:Choice Requires="a14">
          <p:sp>
            <p:nvSpPr>
              <p:cNvPr id="13" name="Content Placeholder 5">
                <a:extLst>
                  <a:ext uri="{FF2B5EF4-FFF2-40B4-BE49-F238E27FC236}">
                    <a16:creationId xmlns:a16="http://schemas.microsoft.com/office/drawing/2014/main" id="{56B8F81A-904E-477F-BB63-A0336B65008C}"/>
                  </a:ext>
                </a:extLst>
              </p:cNvPr>
              <p:cNvSpPr txBox="1">
                <a:spLocks/>
              </p:cNvSpPr>
              <p:nvPr/>
            </p:nvSpPr>
            <p:spPr>
              <a:xfrm>
                <a:off x="6238026" y="871277"/>
                <a:ext cx="5809164" cy="2750506"/>
              </a:xfrm>
              <a:prstGeom prst="rect">
                <a:avLst/>
              </a:prstGeom>
            </p:spPr>
            <p:txBody>
              <a:bodyPr/>
              <a:lstStyle>
                <a:lvl1pPr marL="228600" indent="-2286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dirty="0"/>
                  <a:t>reduced </a:t>
                </a:r>
                <a14:m>
                  <m:oMath xmlns:m="http://schemas.openxmlformats.org/officeDocument/2006/math">
                    <m:r>
                      <a:rPr lang="de-DE" sz="1800" i="1" dirty="0">
                        <a:latin typeface="Cambria Math"/>
                        <a:ea typeface="Cambria Math"/>
                      </a:rPr>
                      <m:t>∆</m:t>
                    </m:r>
                    <m:sSub>
                      <m:sSubPr>
                        <m:ctrlPr>
                          <a:rPr lang="de-DE" sz="1800" i="1" dirty="0">
                            <a:latin typeface="Cambria Math" panose="02040503050406030204" pitchFamily="18" charset="0"/>
                            <a:ea typeface="Cambria Math"/>
                          </a:rPr>
                        </m:ctrlPr>
                      </m:sSubPr>
                      <m:e>
                        <m:r>
                          <a:rPr lang="de-DE" sz="1800" i="1" dirty="0">
                            <a:latin typeface="Cambria Math"/>
                            <a:ea typeface="Cambria Math"/>
                          </a:rPr>
                          <m:t>𝑆</m:t>
                        </m:r>
                      </m:e>
                      <m:sub>
                        <m:r>
                          <a:rPr lang="de-DE" sz="1800" i="1" dirty="0">
                            <a:latin typeface="Cambria Math"/>
                            <a:ea typeface="Cambria Math"/>
                          </a:rPr>
                          <m:t>𝑇</m:t>
                        </m:r>
                      </m:sub>
                    </m:sSub>
                  </m:oMath>
                </a14:m>
                <a:r>
                  <a:rPr lang="de-DE" sz="1800" dirty="0"/>
                  <a:t>(</a:t>
                </a:r>
                <a14:m>
                  <m:oMath xmlns:m="http://schemas.openxmlformats.org/officeDocument/2006/math">
                    <m:r>
                      <a:rPr lang="de-DE" sz="1800" i="1" dirty="0">
                        <a:latin typeface="Cambria Math"/>
                        <a:ea typeface="Cambria Math"/>
                      </a:rPr>
                      <m:t>∆</m:t>
                    </m:r>
                    <m:r>
                      <a:rPr lang="de-DE" sz="1800" i="1" dirty="0">
                        <a:latin typeface="Cambria Math"/>
                        <a:ea typeface="Cambria Math"/>
                      </a:rPr>
                      <m:t>𝑇</m:t>
                    </m:r>
                  </m:oMath>
                </a14:m>
                <a:r>
                  <a:rPr lang="de-DE" sz="1800" dirty="0"/>
                  <a:t>) for BCA II + 4-FBS</a:t>
                </a:r>
                <a:endParaRPr lang="de-DE" sz="1800" dirty="0">
                  <a:sym typeface="Wingdings" panose="05000000000000000000" pitchFamily="2" charset="2"/>
                </a:endParaRPr>
              </a:p>
              <a:p>
                <a:pPr marL="177800" lvl="1" indent="0">
                  <a:buFont typeface="Calibri" panose="020F0502020204030204" pitchFamily="34" charset="0"/>
                  <a:buNone/>
                </a:pPr>
                <a:r>
                  <a:rPr lang="de-DE" sz="1800" dirty="0">
                    <a:sym typeface="Wingdings" panose="05000000000000000000" pitchFamily="2" charset="2"/>
                  </a:rPr>
                  <a:t> surface of </a:t>
                </a:r>
                <a:r>
                  <a:rPr lang="de-DE" sz="1800" dirty="0" err="1">
                    <a:sym typeface="Wingdings" panose="05000000000000000000" pitchFamily="2" charset="2"/>
                  </a:rPr>
                  <a:t>complex</a:t>
                </a:r>
                <a:r>
                  <a:rPr lang="de-DE" sz="1800" dirty="0">
                    <a:sym typeface="Wingdings" panose="05000000000000000000" pitchFamily="2" charset="2"/>
                  </a:rPr>
                  <a:t> </a:t>
                </a:r>
                <a:r>
                  <a:rPr lang="de-DE" sz="1800" dirty="0" err="1">
                    <a:sym typeface="Wingdings" panose="05000000000000000000" pitchFamily="2" charset="2"/>
                  </a:rPr>
                  <a:t>is</a:t>
                </a:r>
                <a:r>
                  <a:rPr lang="de-DE" sz="1800" dirty="0">
                    <a:sym typeface="Wingdings" panose="05000000000000000000" pitchFamily="2" charset="2"/>
                  </a:rPr>
                  <a:t> </a:t>
                </a:r>
                <a:r>
                  <a:rPr lang="de-DE" sz="1800" dirty="0" err="1">
                    <a:sym typeface="Wingdings" panose="05000000000000000000" pitchFamily="2" charset="2"/>
                  </a:rPr>
                  <a:t>less</a:t>
                </a:r>
                <a:r>
                  <a:rPr lang="de-DE" sz="1800" dirty="0">
                    <a:sym typeface="Wingdings" panose="05000000000000000000" pitchFamily="2" charset="2"/>
                  </a:rPr>
                  <a:t> hydrophilic</a:t>
                </a:r>
                <a:endParaRPr lang="de-DE" sz="1800" dirty="0"/>
              </a:p>
              <a:p>
                <a:r>
                  <a:rPr lang="de-DE" sz="1800" dirty="0"/>
                  <a:t>indicates breaking of HB</a:t>
                </a:r>
              </a:p>
              <a:p>
                <a:r>
                  <a:rPr lang="de-DE" sz="1800" dirty="0"/>
                  <a:t>Larger </a:t>
                </a:r>
                <a14:m>
                  <m:oMath xmlns:m="http://schemas.openxmlformats.org/officeDocument/2006/math">
                    <m:r>
                      <a:rPr lang="de-DE" sz="1800" i="1" dirty="0">
                        <a:latin typeface="Cambria Math"/>
                        <a:ea typeface="Cambria Math"/>
                      </a:rPr>
                      <m:t>∆</m:t>
                    </m:r>
                    <m:sSub>
                      <m:sSubPr>
                        <m:ctrlPr>
                          <a:rPr lang="de-DE" sz="1800" i="1" dirty="0">
                            <a:latin typeface="Cambria Math" panose="02040503050406030204" pitchFamily="18" charset="0"/>
                            <a:ea typeface="Cambria Math"/>
                          </a:rPr>
                        </m:ctrlPr>
                      </m:sSubPr>
                      <m:e>
                        <m:r>
                          <a:rPr lang="de-DE" sz="1800" i="1" dirty="0">
                            <a:latin typeface="Cambria Math"/>
                            <a:ea typeface="Cambria Math"/>
                          </a:rPr>
                          <m:t>𝑆</m:t>
                        </m:r>
                      </m:e>
                      <m:sub>
                        <m:r>
                          <a:rPr lang="de-DE" sz="1800" i="1" dirty="0">
                            <a:latin typeface="Cambria Math"/>
                            <a:ea typeface="Cambria Math"/>
                          </a:rPr>
                          <m:t>𝑇</m:t>
                        </m:r>
                      </m:sub>
                    </m:sSub>
                  </m:oMath>
                </a14:m>
                <a:r>
                  <a:rPr lang="de-DE" sz="1800" dirty="0"/>
                  <a:t>(</a:t>
                </a:r>
                <a14:m>
                  <m:oMath xmlns:m="http://schemas.openxmlformats.org/officeDocument/2006/math">
                    <m:r>
                      <a:rPr lang="de-DE" sz="1800" i="1" dirty="0">
                        <a:latin typeface="Cambria Math"/>
                        <a:ea typeface="Cambria Math"/>
                      </a:rPr>
                      <m:t>∆</m:t>
                    </m:r>
                    <m:r>
                      <a:rPr lang="de-DE" sz="1800" i="1" dirty="0">
                        <a:latin typeface="Cambria Math"/>
                        <a:ea typeface="Cambria Math"/>
                      </a:rPr>
                      <m:t>𝑇</m:t>
                    </m:r>
                  </m:oMath>
                </a14:m>
                <a:r>
                  <a:rPr lang="de-DE" sz="1800" dirty="0"/>
                  <a:t>) </a:t>
                </a:r>
                <a:r>
                  <a:rPr lang="de-DE" sz="1800" dirty="0" err="1"/>
                  <a:t>for</a:t>
                </a:r>
                <a:r>
                  <a:rPr lang="de-DE" sz="1800" dirty="0"/>
                  <a:t> BCA II</a:t>
                </a:r>
                <a:endParaRPr lang="de-DE" sz="1800" dirty="0">
                  <a:sym typeface="Wingdings" panose="05000000000000000000" pitchFamily="2" charset="2"/>
                </a:endParaRPr>
              </a:p>
              <a:p>
                <a:pPr marL="463550" lvl="1" indent="-285750">
                  <a:buFont typeface="Wingdings" panose="05000000000000000000" pitchFamily="2" charset="2"/>
                  <a:buChar char="à"/>
                </a:pPr>
                <a:r>
                  <a:rPr lang="de-DE" sz="1800" dirty="0" err="1">
                    <a:sym typeface="Wingdings" panose="05000000000000000000" pitchFamily="2" charset="2"/>
                  </a:rPr>
                  <a:t>surface</a:t>
                </a:r>
                <a:r>
                  <a:rPr lang="de-DE" sz="1800" dirty="0">
                    <a:sym typeface="Wingdings" panose="05000000000000000000" pitchFamily="2" charset="2"/>
                  </a:rPr>
                  <a:t> of </a:t>
                </a:r>
                <a:r>
                  <a:rPr lang="de-DE" sz="1800" dirty="0" err="1">
                    <a:sym typeface="Wingdings" panose="05000000000000000000" pitchFamily="2" charset="2"/>
                  </a:rPr>
                  <a:t>protein</a:t>
                </a:r>
                <a:r>
                  <a:rPr lang="de-DE" sz="1800" dirty="0">
                    <a:sym typeface="Wingdings" panose="05000000000000000000" pitchFamily="2" charset="2"/>
                  </a:rPr>
                  <a:t> </a:t>
                </a:r>
                <a:r>
                  <a:rPr lang="de-DE" sz="1800" dirty="0" err="1">
                    <a:sym typeface="Wingdings" panose="05000000000000000000" pitchFamily="2" charset="2"/>
                  </a:rPr>
                  <a:t>is</a:t>
                </a:r>
                <a:r>
                  <a:rPr lang="de-DE" sz="1800" dirty="0">
                    <a:sym typeface="Wingdings" panose="05000000000000000000" pitchFamily="2" charset="2"/>
                  </a:rPr>
                  <a:t> </a:t>
                </a:r>
                <a:r>
                  <a:rPr lang="de-DE" sz="1800" dirty="0" err="1">
                    <a:sym typeface="Wingdings" panose="05000000000000000000" pitchFamily="2" charset="2"/>
                  </a:rPr>
                  <a:t>more</a:t>
                </a:r>
                <a:r>
                  <a:rPr lang="de-DE" sz="1800" dirty="0">
                    <a:sym typeface="Wingdings" panose="05000000000000000000" pitchFamily="2" charset="2"/>
                  </a:rPr>
                  <a:t> </a:t>
                </a:r>
                <a:r>
                  <a:rPr lang="de-DE" sz="1800" dirty="0" err="1">
                    <a:sym typeface="Wingdings" panose="05000000000000000000" pitchFamily="2" charset="2"/>
                  </a:rPr>
                  <a:t>hydrophilic</a:t>
                </a:r>
                <a:endParaRPr lang="de-DE" sz="1800" dirty="0">
                  <a:sym typeface="Wingdings" panose="05000000000000000000" pitchFamily="2" charset="2"/>
                </a:endParaRPr>
              </a:p>
              <a:p>
                <a:pPr marL="285750" lvl="1" indent="-285750"/>
                <a:r>
                  <a:rPr lang="de-DE" sz="1800" dirty="0"/>
                  <a:t>Difference </a:t>
                </a:r>
                <a:r>
                  <a:rPr lang="de-DE" sz="1800" dirty="0" err="1"/>
                  <a:t>between</a:t>
                </a:r>
                <a:r>
                  <a:rPr lang="de-DE" sz="1800" dirty="0"/>
                  <a:t> </a:t>
                </a:r>
                <a14:m>
                  <m:oMath xmlns:m="http://schemas.openxmlformats.org/officeDocument/2006/math">
                    <m:sSub>
                      <m:sSubPr>
                        <m:ctrlPr>
                          <a:rPr lang="de-DE" sz="1800" i="1" dirty="0">
                            <a:latin typeface="Cambria Math" panose="02040503050406030204" pitchFamily="18" charset="0"/>
                            <a:ea typeface="Cambria Math"/>
                          </a:rPr>
                        </m:ctrlPr>
                      </m:sSubPr>
                      <m:e>
                        <m:r>
                          <a:rPr lang="de-DE" sz="1800" i="1" dirty="0">
                            <a:latin typeface="Cambria Math"/>
                            <a:ea typeface="Cambria Math"/>
                          </a:rPr>
                          <m:t>𝑆</m:t>
                        </m:r>
                      </m:e>
                      <m:sub>
                        <m:r>
                          <a:rPr lang="de-DE" sz="1800" i="1" dirty="0">
                            <a:latin typeface="Cambria Math"/>
                            <a:ea typeface="Cambria Math"/>
                          </a:rPr>
                          <m:t>𝑇</m:t>
                        </m:r>
                      </m:sub>
                    </m:sSub>
                    <m:r>
                      <a:rPr lang="en-US" sz="1800" i="1" dirty="0">
                        <a:latin typeface="Cambria Math" panose="02040503050406030204" pitchFamily="18" charset="0"/>
                        <a:ea typeface="Cambria Math"/>
                      </a:rPr>
                      <m:t> </m:t>
                    </m:r>
                  </m:oMath>
                </a14:m>
                <a:r>
                  <a:rPr lang="de-DE" sz="1800" dirty="0">
                    <a:latin typeface="Arial (Headings)"/>
                  </a:rPr>
                  <a:t>of </a:t>
                </a:r>
                <a:r>
                  <a:rPr lang="de-DE" sz="1800" dirty="0" err="1">
                    <a:latin typeface="Arial (Headings)"/>
                  </a:rPr>
                  <a:t>free</a:t>
                </a:r>
                <a:r>
                  <a:rPr lang="de-DE" sz="1800" dirty="0">
                    <a:latin typeface="Arial (Headings)"/>
                  </a:rPr>
                  <a:t> </a:t>
                </a:r>
                <a:r>
                  <a:rPr lang="de-DE" sz="1800" dirty="0" err="1">
                    <a:latin typeface="Arial (Headings)"/>
                  </a:rPr>
                  <a:t>protein</a:t>
                </a:r>
                <a:r>
                  <a:rPr lang="de-DE" sz="1800" dirty="0">
                    <a:latin typeface="Arial (Headings)"/>
                  </a:rPr>
                  <a:t> and </a:t>
                </a:r>
                <a:r>
                  <a:rPr lang="de-DE" sz="1800" dirty="0" err="1">
                    <a:latin typeface="Arial (Headings)"/>
                  </a:rPr>
                  <a:t>complex</a:t>
                </a:r>
                <a:r>
                  <a:rPr lang="de-DE" sz="1800" dirty="0">
                    <a:latin typeface="Arial (Headings)"/>
                  </a:rPr>
                  <a:t> </a:t>
                </a:r>
                <a:r>
                  <a:rPr lang="de-DE" sz="1800" dirty="0" err="1">
                    <a:latin typeface="Arial (Headings)"/>
                  </a:rPr>
                  <a:t>decreases</a:t>
                </a:r>
                <a:r>
                  <a:rPr lang="de-DE" sz="1800" dirty="0">
                    <a:latin typeface="Arial (Headings)"/>
                  </a:rPr>
                  <a:t> </a:t>
                </a:r>
                <a:r>
                  <a:rPr lang="de-DE" sz="1800" dirty="0" err="1">
                    <a:latin typeface="Arial (Headings)"/>
                  </a:rPr>
                  <a:t>with</a:t>
                </a:r>
                <a:r>
                  <a:rPr lang="de-DE" sz="1800" dirty="0">
                    <a:latin typeface="Arial (Headings)"/>
                  </a:rPr>
                  <a:t> </a:t>
                </a:r>
                <a:r>
                  <a:rPr lang="de-DE" sz="1800" dirty="0" err="1">
                    <a:latin typeface="Arial (Headings)"/>
                  </a:rPr>
                  <a:t>increasing</a:t>
                </a:r>
                <a:r>
                  <a:rPr lang="de-DE" sz="1800" dirty="0">
                    <a:latin typeface="Arial (Headings)"/>
                  </a:rPr>
                  <a:t> </a:t>
                </a:r>
                <a:r>
                  <a:rPr lang="de-DE" sz="1800" dirty="0" err="1">
                    <a:latin typeface="Arial (Headings)"/>
                  </a:rPr>
                  <a:t>temperature</a:t>
                </a:r>
                <a:endParaRPr lang="de-DE" sz="1800" dirty="0">
                  <a:latin typeface="Arial (Headings)"/>
                </a:endParaRPr>
              </a:p>
              <a:p>
                <a:pPr marL="285750" lvl="1" indent="-285750"/>
                <a:endParaRPr lang="de-DE" sz="1800" dirty="0">
                  <a:sym typeface="Wingdings" panose="05000000000000000000" pitchFamily="2" charset="2"/>
                </a:endParaRPr>
              </a:p>
              <a:p>
                <a:pPr marL="463550" lvl="1" indent="-285750">
                  <a:buFont typeface="Wingdings" panose="05000000000000000000" pitchFamily="2" charset="2"/>
                  <a:buChar char="à"/>
                </a:pPr>
                <a:endParaRPr lang="de-DE" sz="1800" dirty="0">
                  <a:sym typeface="Wingdings" panose="05000000000000000000" pitchFamily="2" charset="2"/>
                </a:endParaRPr>
              </a:p>
              <a:p>
                <a:pPr marL="177800" lvl="1" indent="0">
                  <a:buNone/>
                </a:pPr>
                <a:endParaRPr lang="de-DE" sz="1800" dirty="0">
                  <a:sym typeface="Wingdings" panose="05000000000000000000" pitchFamily="2" charset="2"/>
                </a:endParaRPr>
              </a:p>
            </p:txBody>
          </p:sp>
        </mc:Choice>
        <mc:Fallback xmlns="">
          <p:sp>
            <p:nvSpPr>
              <p:cNvPr id="13" name="Content Placeholder 5">
                <a:extLst>
                  <a:ext uri="{FF2B5EF4-FFF2-40B4-BE49-F238E27FC236}">
                    <a16:creationId xmlns:a16="http://schemas.microsoft.com/office/drawing/2014/main" id="{56B8F81A-904E-477F-BB63-A0336B65008C}"/>
                  </a:ext>
                </a:extLst>
              </p:cNvPr>
              <p:cNvSpPr txBox="1">
                <a:spLocks noRot="1" noChangeAspect="1" noMove="1" noResize="1" noEditPoints="1" noAdjustHandles="1" noChangeArrowheads="1" noChangeShapeType="1" noTextEdit="1"/>
              </p:cNvSpPr>
              <p:nvPr/>
            </p:nvSpPr>
            <p:spPr>
              <a:xfrm>
                <a:off x="6238026" y="871277"/>
                <a:ext cx="5809164" cy="2750506"/>
              </a:xfrm>
              <a:prstGeom prst="rect">
                <a:avLst/>
              </a:prstGeom>
              <a:blipFill>
                <a:blip r:embed="rId5"/>
                <a:stretch>
                  <a:fillRect l="-839" t="-887"/>
                </a:stretch>
              </a:blipFill>
            </p:spPr>
            <p:txBody>
              <a:bodyPr/>
              <a:lstStyle/>
              <a:p>
                <a:r>
                  <a:rPr lang="en-IN">
                    <a:noFill/>
                  </a:rPr>
                  <a:t> </a:t>
                </a:r>
              </a:p>
            </p:txBody>
          </p:sp>
        </mc:Fallback>
      </mc:AlternateContent>
      <p:graphicFrame>
        <p:nvGraphicFramePr>
          <p:cNvPr id="12" name="Object 11">
            <a:extLst>
              <a:ext uri="{FF2B5EF4-FFF2-40B4-BE49-F238E27FC236}">
                <a16:creationId xmlns:a16="http://schemas.microsoft.com/office/drawing/2014/main" id="{0225D92A-3A93-480D-B2CE-6689F0F76122}"/>
              </a:ext>
            </a:extLst>
          </p:cNvPr>
          <p:cNvGraphicFramePr>
            <a:graphicFrameLocks noChangeAspect="1"/>
          </p:cNvGraphicFramePr>
          <p:nvPr>
            <p:extLst>
              <p:ext uri="{D42A27DB-BD31-4B8C-83A1-F6EECF244321}">
                <p14:modId xmlns:p14="http://schemas.microsoft.com/office/powerpoint/2010/main" val="3055096271"/>
              </p:ext>
            </p:extLst>
          </p:nvPr>
        </p:nvGraphicFramePr>
        <p:xfrm>
          <a:off x="-479663" y="823607"/>
          <a:ext cx="6717689" cy="5140256"/>
        </p:xfrm>
        <a:graphic>
          <a:graphicData uri="http://schemas.openxmlformats.org/presentationml/2006/ole">
            <mc:AlternateContent xmlns:mc="http://schemas.openxmlformats.org/markup-compatibility/2006">
              <mc:Choice xmlns:v="urn:schemas-microsoft-com:vml" Requires="v">
                <p:oleObj spid="_x0000_s52286" name="Graph" r:id="rId6" imgW="3920760" imgH="3000960" progId="Origin95.Graph">
                  <p:embed/>
                </p:oleObj>
              </mc:Choice>
              <mc:Fallback>
                <p:oleObj name="Graph" r:id="rId6" imgW="3920760" imgH="3000960" progId="Origin95.Graph">
                  <p:embed/>
                  <p:pic>
                    <p:nvPicPr>
                      <p:cNvPr id="2" name="Object 1">
                        <a:extLst>
                          <a:ext uri="{FF2B5EF4-FFF2-40B4-BE49-F238E27FC236}">
                            <a16:creationId xmlns:a16="http://schemas.microsoft.com/office/drawing/2014/main" id="{BFFB5F92-ED9C-4D3C-90D0-F3ACAE959616}"/>
                          </a:ext>
                        </a:extLst>
                      </p:cNvPr>
                      <p:cNvPicPr/>
                      <p:nvPr/>
                    </p:nvPicPr>
                    <p:blipFill>
                      <a:blip r:embed="rId7"/>
                      <a:stretch>
                        <a:fillRect/>
                      </a:stretch>
                    </p:blipFill>
                    <p:spPr>
                      <a:xfrm>
                        <a:off x="-479663" y="823607"/>
                        <a:ext cx="6717689" cy="5140256"/>
                      </a:xfrm>
                      <a:prstGeom prst="rect">
                        <a:avLst/>
                      </a:prstGeom>
                    </p:spPr>
                  </p:pic>
                </p:oleObj>
              </mc:Fallback>
            </mc:AlternateContent>
          </a:graphicData>
        </a:graphic>
      </p:graphicFrame>
      <p:sp>
        <p:nvSpPr>
          <p:cNvPr id="15" name="Right Triangle 14">
            <a:extLst>
              <a:ext uri="{FF2B5EF4-FFF2-40B4-BE49-F238E27FC236}">
                <a16:creationId xmlns:a16="http://schemas.microsoft.com/office/drawing/2014/main" id="{3A7B7211-862C-4D47-A04E-41FC0A3D08A9}"/>
              </a:ext>
            </a:extLst>
          </p:cNvPr>
          <p:cNvSpPr/>
          <p:nvPr/>
        </p:nvSpPr>
        <p:spPr>
          <a:xfrm flipH="1">
            <a:off x="2642737" y="2539477"/>
            <a:ext cx="1598526" cy="502920"/>
          </a:xfrm>
          <a:prstGeom prst="rtTriangle">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IN" sz="2400" dirty="0" err="1"/>
          </a:p>
        </p:txBody>
      </p:sp>
      <p:sp>
        <p:nvSpPr>
          <p:cNvPr id="17" name="TextBox 16">
            <a:extLst>
              <a:ext uri="{FF2B5EF4-FFF2-40B4-BE49-F238E27FC236}">
                <a16:creationId xmlns:a16="http://schemas.microsoft.com/office/drawing/2014/main" id="{FA9D9373-5209-4FDD-A87D-2B87F9A8F103}"/>
              </a:ext>
            </a:extLst>
          </p:cNvPr>
          <p:cNvSpPr txBox="1"/>
          <p:nvPr/>
        </p:nvSpPr>
        <p:spPr>
          <a:xfrm>
            <a:off x="4211728" y="2598576"/>
            <a:ext cx="1380506" cy="384721"/>
          </a:xfrm>
          <a:prstGeom prst="rect">
            <a:avLst/>
          </a:prstGeom>
          <a:noFill/>
        </p:spPr>
        <p:txBody>
          <a:bodyPr wrap="square" rtlCol="0">
            <a:spAutoFit/>
          </a:bodyPr>
          <a:lstStyle/>
          <a:p>
            <a:pPr>
              <a:lnSpc>
                <a:spcPct val="95000"/>
              </a:lnSpc>
            </a:pPr>
            <a:r>
              <a:rPr lang="el-GR" sz="2000" b="1" dirty="0"/>
              <a:t>Δ</a:t>
            </a:r>
            <a:r>
              <a:rPr lang="en-US" sz="2000" b="1" i="1" dirty="0"/>
              <a:t>S</a:t>
            </a:r>
            <a:r>
              <a:rPr lang="en-US" sz="2000" b="1" baseline="-25000" dirty="0"/>
              <a:t>T</a:t>
            </a:r>
            <a:r>
              <a:rPr lang="en-US" sz="2000" b="1" dirty="0"/>
              <a:t>(</a:t>
            </a:r>
            <a:r>
              <a:rPr lang="el-GR" sz="2000" b="1" dirty="0"/>
              <a:t>Δ</a:t>
            </a:r>
            <a:r>
              <a:rPr lang="en-US" sz="2000" b="1" dirty="0"/>
              <a:t>T)</a:t>
            </a:r>
            <a:endParaRPr lang="en-IN" sz="2000" b="1" dirty="0" err="1"/>
          </a:p>
        </p:txBody>
      </p:sp>
      <p:sp>
        <p:nvSpPr>
          <p:cNvPr id="18" name="Rectangle 17">
            <a:extLst>
              <a:ext uri="{FF2B5EF4-FFF2-40B4-BE49-F238E27FC236}">
                <a16:creationId xmlns:a16="http://schemas.microsoft.com/office/drawing/2014/main" id="{E3DB1F90-E0E3-408D-A0CE-829CB1A40302}"/>
              </a:ext>
            </a:extLst>
          </p:cNvPr>
          <p:cNvSpPr/>
          <p:nvPr/>
        </p:nvSpPr>
        <p:spPr>
          <a:xfrm>
            <a:off x="1" y="-10153"/>
            <a:ext cx="12100956" cy="285261"/>
          </a:xfrm>
          <a:prstGeom prst="rect">
            <a:avLst/>
          </a:prstGeom>
          <a:gradFill flip="none" rotWithShape="1">
            <a:gsLst>
              <a:gs pos="6000">
                <a:schemeClr val="accent1"/>
              </a:gs>
              <a:gs pos="51000">
                <a:schemeClr val="accent1">
                  <a:lumMod val="40000"/>
                  <a:lumOff val="60000"/>
                </a:schemeClr>
              </a:gs>
              <a:gs pos="9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5000"/>
              </a:lnSpc>
            </a:pPr>
            <a:r>
              <a:rPr lang="de-DE" sz="1400" b="1" dirty="0">
                <a:solidFill>
                  <a:schemeClr val="bg1"/>
                </a:solidFill>
                <a:sym typeface="Wingdings 3"/>
              </a:rPr>
              <a:t></a:t>
            </a:r>
            <a:r>
              <a:rPr lang="de-DE" sz="1400" b="1" dirty="0" err="1">
                <a:solidFill>
                  <a:schemeClr val="accent3">
                    <a:lumMod val="20000"/>
                    <a:lumOff val="80000"/>
                  </a:schemeClr>
                </a:solidFill>
              </a:rPr>
              <a:t>results</a:t>
            </a:r>
            <a:r>
              <a:rPr lang="de-DE" sz="1400" dirty="0">
                <a:solidFill>
                  <a:schemeClr val="accent3">
                    <a:lumMod val="20000"/>
                    <a:lumOff val="80000"/>
                  </a:schemeClr>
                </a:solidFill>
              </a:rPr>
              <a:t>               </a:t>
            </a:r>
            <a:r>
              <a:rPr lang="de-DE" sz="1400" dirty="0" err="1">
                <a:solidFill>
                  <a:schemeClr val="accent3">
                    <a:lumMod val="20000"/>
                    <a:lumOff val="80000"/>
                  </a:schemeClr>
                </a:solidFill>
              </a:rPr>
              <a:t>summary</a:t>
            </a:r>
            <a:r>
              <a:rPr lang="de-DE" sz="1400" dirty="0">
                <a:solidFill>
                  <a:schemeClr val="accent3">
                    <a:lumMod val="20000"/>
                    <a:lumOff val="80000"/>
                  </a:schemeClr>
                </a:solidFill>
              </a:rPr>
              <a:t> &amp; </a:t>
            </a:r>
            <a:r>
              <a:rPr lang="de-DE" sz="1400" dirty="0" err="1">
                <a:solidFill>
                  <a:schemeClr val="accent3">
                    <a:lumMod val="20000"/>
                    <a:lumOff val="80000"/>
                  </a:schemeClr>
                </a:solidFill>
              </a:rPr>
              <a:t>outlook</a:t>
            </a:r>
            <a:r>
              <a:rPr lang="de-DE" sz="1400" dirty="0">
                <a:solidFill>
                  <a:schemeClr val="accent3">
                    <a:lumMod val="20000"/>
                    <a:lumOff val="80000"/>
                  </a:schemeClr>
                </a:solidFill>
              </a:rPr>
              <a:t>                  </a:t>
            </a:r>
            <a:r>
              <a:rPr lang="de-DE" sz="1400" dirty="0" err="1">
                <a:solidFill>
                  <a:schemeClr val="accent3">
                    <a:lumMod val="20000"/>
                    <a:lumOff val="80000"/>
                  </a:schemeClr>
                </a:solidFill>
              </a:rPr>
              <a:t>acknowledgement</a:t>
            </a:r>
            <a:endParaRPr lang="en-GB" sz="1600" dirty="0" err="1">
              <a:solidFill>
                <a:schemeClr val="accent3">
                  <a:lumMod val="20000"/>
                  <a:lumOff val="80000"/>
                </a:schemeClr>
              </a:solidFill>
            </a:endParaRPr>
          </a:p>
        </p:txBody>
      </p:sp>
      <p:sp>
        <p:nvSpPr>
          <p:cNvPr id="23" name="Rectangle 22">
            <a:extLst>
              <a:ext uri="{FF2B5EF4-FFF2-40B4-BE49-F238E27FC236}">
                <a16:creationId xmlns:a16="http://schemas.microsoft.com/office/drawing/2014/main" id="{28D37608-1176-4B52-820E-6D5EE4A4C340}"/>
              </a:ext>
            </a:extLst>
          </p:cNvPr>
          <p:cNvSpPr/>
          <p:nvPr/>
        </p:nvSpPr>
        <p:spPr>
          <a:xfrm>
            <a:off x="285930" y="6011533"/>
            <a:ext cx="8256252" cy="276999"/>
          </a:xfrm>
          <a:prstGeom prst="rect">
            <a:avLst/>
          </a:prstGeom>
        </p:spPr>
        <p:txBody>
          <a:bodyPr wrap="square">
            <a:spAutoFit/>
          </a:bodyPr>
          <a:lstStyle/>
          <a:p>
            <a:r>
              <a:rPr lang="en-IN" sz="1200" dirty="0"/>
              <a:t>Calculations done using </a:t>
            </a:r>
            <a:r>
              <a:rPr lang="en-IN" sz="1200" dirty="0" err="1"/>
              <a:t>PyMOL</a:t>
            </a:r>
            <a:endParaRPr lang="en-IN" sz="1200" dirty="0"/>
          </a:p>
        </p:txBody>
      </p:sp>
      <p:graphicFrame>
        <p:nvGraphicFramePr>
          <p:cNvPr id="16" name="Table 15">
            <a:extLst>
              <a:ext uri="{FF2B5EF4-FFF2-40B4-BE49-F238E27FC236}">
                <a16:creationId xmlns:a16="http://schemas.microsoft.com/office/drawing/2014/main" id="{C47F5C38-1269-496D-A26B-0178F81BC78A}"/>
              </a:ext>
            </a:extLst>
          </p:cNvPr>
          <p:cNvGraphicFramePr>
            <a:graphicFrameLocks noGrp="1"/>
          </p:cNvGraphicFramePr>
          <p:nvPr>
            <p:extLst>
              <p:ext uri="{D42A27DB-BD31-4B8C-83A1-F6EECF244321}">
                <p14:modId xmlns:p14="http://schemas.microsoft.com/office/powerpoint/2010/main" val="3583654892"/>
              </p:ext>
            </p:extLst>
          </p:nvPr>
        </p:nvGraphicFramePr>
        <p:xfrm>
          <a:off x="5991483" y="4449907"/>
          <a:ext cx="6070739" cy="1417248"/>
        </p:xfrm>
        <a:graphic>
          <a:graphicData uri="http://schemas.openxmlformats.org/drawingml/2006/table">
            <a:tbl>
              <a:tblPr firstRow="1" bandRow="1">
                <a:tableStyleId>{5C22544A-7EE6-4342-B048-85BDC9FD1C3A}</a:tableStyleId>
              </a:tblPr>
              <a:tblGrid>
                <a:gridCol w="1860589">
                  <a:extLst>
                    <a:ext uri="{9D8B030D-6E8A-4147-A177-3AD203B41FA5}">
                      <a16:colId xmlns:a16="http://schemas.microsoft.com/office/drawing/2014/main" val="356127492"/>
                    </a:ext>
                  </a:extLst>
                </a:gridCol>
                <a:gridCol w="2153401">
                  <a:extLst>
                    <a:ext uri="{9D8B030D-6E8A-4147-A177-3AD203B41FA5}">
                      <a16:colId xmlns:a16="http://schemas.microsoft.com/office/drawing/2014/main" val="190375086"/>
                    </a:ext>
                  </a:extLst>
                </a:gridCol>
                <a:gridCol w="2056749">
                  <a:extLst>
                    <a:ext uri="{9D8B030D-6E8A-4147-A177-3AD203B41FA5}">
                      <a16:colId xmlns:a16="http://schemas.microsoft.com/office/drawing/2014/main" val="1917292045"/>
                    </a:ext>
                  </a:extLst>
                </a:gridCol>
              </a:tblGrid>
              <a:tr h="568888">
                <a:tc>
                  <a:txBody>
                    <a:bodyPr/>
                    <a:lstStyle/>
                    <a:p>
                      <a:pPr algn="ctr"/>
                      <a:endParaRPr lang="en-IN" sz="1800" dirty="0"/>
                    </a:p>
                  </a:txBody>
                  <a:tcPr/>
                </a:tc>
                <a:tc>
                  <a:txBody>
                    <a:bodyPr/>
                    <a:lstStyle/>
                    <a:p>
                      <a:pPr algn="ctr"/>
                      <a:r>
                        <a:rPr lang="en-IN" sz="1800" dirty="0"/>
                        <a:t>Hydrophilic(</a:t>
                      </a:r>
                      <a:r>
                        <a:rPr lang="en-US" sz="1800" dirty="0"/>
                        <a:t>Å</a:t>
                      </a:r>
                      <a:r>
                        <a:rPr lang="en-US" sz="1800" baseline="30000" dirty="0"/>
                        <a:t>2</a:t>
                      </a:r>
                      <a:r>
                        <a:rPr lang="en-US" sz="1800" baseline="0" dirty="0"/>
                        <a:t>)</a:t>
                      </a:r>
                      <a:endParaRPr lang="en-IN" sz="1800" baseline="0" dirty="0"/>
                    </a:p>
                  </a:txBody>
                  <a:tcPr/>
                </a:tc>
                <a:tc>
                  <a:txBody>
                    <a:bodyPr/>
                    <a:lstStyle/>
                    <a:p>
                      <a:pPr algn="ctr"/>
                      <a:r>
                        <a:rPr lang="en-IN" sz="1800" dirty="0"/>
                        <a:t>Hydrophobic(</a:t>
                      </a:r>
                      <a:r>
                        <a:rPr lang="en-US" sz="1800" dirty="0"/>
                        <a:t>Å</a:t>
                      </a:r>
                      <a:r>
                        <a:rPr lang="en-US" sz="1800" baseline="30000" dirty="0"/>
                        <a:t>2</a:t>
                      </a:r>
                      <a:r>
                        <a:rPr lang="en-US" sz="1800" baseline="0" dirty="0"/>
                        <a:t>)</a:t>
                      </a:r>
                      <a:endParaRPr lang="en-IN" sz="1800" dirty="0"/>
                    </a:p>
                  </a:txBody>
                  <a:tcPr/>
                </a:tc>
                <a:extLst>
                  <a:ext uri="{0D108BD9-81ED-4DB2-BD59-A6C34878D82A}">
                    <a16:rowId xmlns:a16="http://schemas.microsoft.com/office/drawing/2014/main" val="1032072436"/>
                  </a:ext>
                </a:extLst>
              </a:tr>
              <a:tr h="325079">
                <a:tc>
                  <a:txBody>
                    <a:bodyPr/>
                    <a:lstStyle/>
                    <a:p>
                      <a:pPr algn="ctr"/>
                      <a:r>
                        <a:rPr lang="en-IN" sz="1800" dirty="0"/>
                        <a:t>HCA II</a:t>
                      </a:r>
                    </a:p>
                  </a:txBody>
                  <a:tcPr/>
                </a:tc>
                <a:tc>
                  <a:txBody>
                    <a:bodyPr/>
                    <a:lstStyle/>
                    <a:p>
                      <a:pPr algn="ctr"/>
                      <a:r>
                        <a:rPr lang="en-IN" sz="1800" dirty="0"/>
                        <a:t>8500</a:t>
                      </a:r>
                    </a:p>
                  </a:txBody>
                  <a:tcPr/>
                </a:tc>
                <a:tc>
                  <a:txBody>
                    <a:bodyPr/>
                    <a:lstStyle/>
                    <a:p>
                      <a:pPr algn="ctr"/>
                      <a:r>
                        <a:rPr lang="en-IN" sz="1800" dirty="0"/>
                        <a:t>2020</a:t>
                      </a:r>
                    </a:p>
                  </a:txBody>
                  <a:tcPr/>
                </a:tc>
                <a:extLst>
                  <a:ext uri="{0D108BD9-81ED-4DB2-BD59-A6C34878D82A}">
                    <a16:rowId xmlns:a16="http://schemas.microsoft.com/office/drawing/2014/main" val="2622140082"/>
                  </a:ext>
                </a:extLst>
              </a:tr>
              <a:tr h="482600">
                <a:tc>
                  <a:txBody>
                    <a:bodyPr/>
                    <a:lstStyle/>
                    <a:p>
                      <a:pPr algn="ctr"/>
                      <a:r>
                        <a:rPr lang="en-IN" sz="1800" dirty="0"/>
                        <a:t>HCA II + 4-FBS</a:t>
                      </a:r>
                    </a:p>
                  </a:txBody>
                  <a:tcPr/>
                </a:tc>
                <a:tc>
                  <a:txBody>
                    <a:bodyPr/>
                    <a:lstStyle/>
                    <a:p>
                      <a:pPr algn="ctr"/>
                      <a:r>
                        <a:rPr lang="en-IN" sz="1800" dirty="0"/>
                        <a:t>8250</a:t>
                      </a:r>
                    </a:p>
                  </a:txBody>
                  <a:tcPr/>
                </a:tc>
                <a:tc>
                  <a:txBody>
                    <a:bodyPr/>
                    <a:lstStyle/>
                    <a:p>
                      <a:pPr algn="ctr"/>
                      <a:r>
                        <a:rPr lang="en-IN" sz="1800" dirty="0"/>
                        <a:t>2280</a:t>
                      </a:r>
                    </a:p>
                  </a:txBody>
                  <a:tcPr/>
                </a:tc>
                <a:extLst>
                  <a:ext uri="{0D108BD9-81ED-4DB2-BD59-A6C34878D82A}">
                    <a16:rowId xmlns:a16="http://schemas.microsoft.com/office/drawing/2014/main" val="2223706503"/>
                  </a:ext>
                </a:extLst>
              </a:tr>
            </a:tbl>
          </a:graphicData>
        </a:graphic>
      </p:graphicFrame>
      <p:sp>
        <p:nvSpPr>
          <p:cNvPr id="21" name="TextBox 20">
            <a:extLst>
              <a:ext uri="{FF2B5EF4-FFF2-40B4-BE49-F238E27FC236}">
                <a16:creationId xmlns:a16="http://schemas.microsoft.com/office/drawing/2014/main" id="{9DF7764C-F343-4E2C-9222-19B2CD31B4B2}"/>
              </a:ext>
            </a:extLst>
          </p:cNvPr>
          <p:cNvSpPr txBox="1"/>
          <p:nvPr/>
        </p:nvSpPr>
        <p:spPr>
          <a:xfrm>
            <a:off x="5810789" y="3925581"/>
            <a:ext cx="4596258" cy="355482"/>
          </a:xfrm>
          <a:prstGeom prst="rect">
            <a:avLst/>
          </a:prstGeom>
          <a:noFill/>
        </p:spPr>
        <p:txBody>
          <a:bodyPr wrap="none" rtlCol="0">
            <a:spAutoFit/>
          </a:bodyPr>
          <a:lstStyle/>
          <a:p>
            <a:pPr algn="l">
              <a:lnSpc>
                <a:spcPct val="95000"/>
              </a:lnSpc>
            </a:pPr>
            <a:r>
              <a:rPr lang="en-IN" dirty="0">
                <a:solidFill>
                  <a:srgbClr val="002060"/>
                </a:solidFill>
              </a:rPr>
              <a:t>Solvent Accessible </a:t>
            </a:r>
            <a:r>
              <a:rPr lang="en-IN">
                <a:solidFill>
                  <a:srgbClr val="002060"/>
                </a:solidFill>
              </a:rPr>
              <a:t>Surface Area (PYMOL):</a:t>
            </a:r>
            <a:endParaRPr lang="en-IN" dirty="0">
              <a:solidFill>
                <a:srgbClr val="002060"/>
              </a:solidFill>
            </a:endParaRPr>
          </a:p>
        </p:txBody>
      </p:sp>
    </p:spTree>
    <p:custDataLst>
      <p:tags r:id="rId2"/>
    </p:custDataLst>
    <p:extLst>
      <p:ext uri="{BB962C8B-B14F-4D97-AF65-F5344CB8AC3E}">
        <p14:creationId xmlns:p14="http://schemas.microsoft.com/office/powerpoint/2010/main" val="3536273753"/>
      </p:ext>
    </p:extLst>
  </p:cSld>
  <p:clrMapOvr>
    <a:masterClrMapping/>
  </p:clrMapOvr>
  <mc:AlternateContent xmlns:mc="http://schemas.openxmlformats.org/markup-compatibility/2006" xmlns:p14="http://schemas.microsoft.com/office/powerpoint/2010/main">
    <mc:Choice Requires="p14">
      <p:transition spd="slow" p14:dur="2000" advTm="104981"/>
    </mc:Choice>
    <mc:Fallback xmlns="">
      <p:transition spd="slow" advTm="1049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500"/>
                                        <p:tgtEl>
                                          <p:spTgt spid="13">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fade">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fade">
                                      <p:cBhvr>
                                        <p:cTn id="30" dur="500"/>
                                        <p:tgtEl>
                                          <p:spTgt spid="1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fade">
                                      <p:cBhvr>
                                        <p:cTn id="35" dur="500"/>
                                        <p:tgtEl>
                                          <p:spTgt spid="13">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xEl>
                                              <p:pRg st="4" end="4"/>
                                            </p:txEl>
                                          </p:spTgt>
                                        </p:tgtEl>
                                        <p:attrNameLst>
                                          <p:attrName>style.visibility</p:attrName>
                                        </p:attrNameLst>
                                      </p:cBhvr>
                                      <p:to>
                                        <p:strVal val="visible"/>
                                      </p:to>
                                    </p:set>
                                    <p:animEffect transition="in" filter="fade">
                                      <p:cBhvr>
                                        <p:cTn id="38" dur="500"/>
                                        <p:tgtEl>
                                          <p:spTgt spid="1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xEl>
                                              <p:pRg st="5" end="5"/>
                                            </p:txEl>
                                          </p:spTgt>
                                        </p:tgtEl>
                                        <p:attrNameLst>
                                          <p:attrName>style.visibility</p:attrName>
                                        </p:attrNameLst>
                                      </p:cBhvr>
                                      <p:to>
                                        <p:strVal val="visible"/>
                                      </p:to>
                                    </p:set>
                                    <p:animEffect transition="in" filter="fade">
                                      <p:cBhvr>
                                        <p:cTn id="43" dur="500"/>
                                        <p:tgtEl>
                                          <p:spTgt spid="1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3EB7973A-13F4-4F23-9357-BFFFEB070F13}"/>
              </a:ext>
            </a:extLst>
          </p:cNvPr>
          <p:cNvSpPr>
            <a:spLocks noGrp="1"/>
          </p:cNvSpPr>
          <p:nvPr>
            <p:ph type="sldNum" sz="quarter" idx="17"/>
          </p:nvPr>
        </p:nvSpPr>
        <p:spPr/>
        <p:txBody>
          <a:bodyPr/>
          <a:lstStyle/>
          <a:p>
            <a:pPr defTabSz="457200"/>
            <a:r>
              <a:rPr lang="en-US">
                <a:solidFill>
                  <a:srgbClr val="023D6B"/>
                </a:solidFill>
              </a:rPr>
              <a:t>Page </a:t>
            </a:r>
            <a:fld id="{A52F4D17-1AD6-42D9-B93A-EB002C62F438}" type="slidenum">
              <a:rPr lang="en-US" smtClean="0">
                <a:solidFill>
                  <a:srgbClr val="023D6B"/>
                </a:solidFill>
              </a:rPr>
              <a:pPr defTabSz="457200"/>
              <a:t>12</a:t>
            </a:fld>
            <a:endParaRPr lang="en-US" dirty="0">
              <a:solidFill>
                <a:srgbClr val="023D6B"/>
              </a:solidFill>
            </a:endParaRPr>
          </a:p>
        </p:txBody>
      </p:sp>
      <p:sp>
        <p:nvSpPr>
          <p:cNvPr id="11" name="Freeform: Shape 10">
            <a:extLst>
              <a:ext uri="{FF2B5EF4-FFF2-40B4-BE49-F238E27FC236}">
                <a16:creationId xmlns:a16="http://schemas.microsoft.com/office/drawing/2014/main" id="{00223377-A638-4E8B-A8C7-20BBE8A31D8C}"/>
              </a:ext>
            </a:extLst>
          </p:cNvPr>
          <p:cNvSpPr/>
          <p:nvPr/>
        </p:nvSpPr>
        <p:spPr>
          <a:xfrm>
            <a:off x="1371600" y="1440180"/>
            <a:ext cx="6092190" cy="3691890"/>
          </a:xfrm>
          <a:custGeom>
            <a:avLst/>
            <a:gdLst>
              <a:gd name="connsiteX0" fmla="*/ 0 w 6092190"/>
              <a:gd name="connsiteY0" fmla="*/ 1508760 h 3691890"/>
              <a:gd name="connsiteX1" fmla="*/ 0 w 6092190"/>
              <a:gd name="connsiteY1" fmla="*/ 1508760 h 3691890"/>
              <a:gd name="connsiteX2" fmla="*/ 548640 w 6092190"/>
              <a:gd name="connsiteY2" fmla="*/ 1863090 h 3691890"/>
              <a:gd name="connsiteX3" fmla="*/ 582930 w 6092190"/>
              <a:gd name="connsiteY3" fmla="*/ 1840230 h 3691890"/>
              <a:gd name="connsiteX4" fmla="*/ 605790 w 6092190"/>
              <a:gd name="connsiteY4" fmla="*/ 1771650 h 3691890"/>
              <a:gd name="connsiteX5" fmla="*/ 617220 w 6092190"/>
              <a:gd name="connsiteY5" fmla="*/ 1737360 h 3691890"/>
              <a:gd name="connsiteX6" fmla="*/ 594360 w 6092190"/>
              <a:gd name="connsiteY6" fmla="*/ 1657350 h 3691890"/>
              <a:gd name="connsiteX7" fmla="*/ 560070 w 6092190"/>
              <a:gd name="connsiteY7" fmla="*/ 1634490 h 3691890"/>
              <a:gd name="connsiteX8" fmla="*/ 514350 w 6092190"/>
              <a:gd name="connsiteY8" fmla="*/ 1577340 h 3691890"/>
              <a:gd name="connsiteX9" fmla="*/ 480060 w 6092190"/>
              <a:gd name="connsiteY9" fmla="*/ 1531620 h 3691890"/>
              <a:gd name="connsiteX10" fmla="*/ 445770 w 6092190"/>
              <a:gd name="connsiteY10" fmla="*/ 1497330 h 3691890"/>
              <a:gd name="connsiteX11" fmla="*/ 422910 w 6092190"/>
              <a:gd name="connsiteY11" fmla="*/ 1463040 h 3691890"/>
              <a:gd name="connsiteX12" fmla="*/ 388620 w 6092190"/>
              <a:gd name="connsiteY12" fmla="*/ 1451610 h 3691890"/>
              <a:gd name="connsiteX13" fmla="*/ 308610 w 6092190"/>
              <a:gd name="connsiteY13" fmla="*/ 1417320 h 3691890"/>
              <a:gd name="connsiteX14" fmla="*/ 205740 w 6092190"/>
              <a:gd name="connsiteY14" fmla="*/ 1428750 h 3691890"/>
              <a:gd name="connsiteX15" fmla="*/ 125730 w 6092190"/>
              <a:gd name="connsiteY15" fmla="*/ 1451610 h 3691890"/>
              <a:gd name="connsiteX16" fmla="*/ 114300 w 6092190"/>
              <a:gd name="connsiteY16" fmla="*/ 1520190 h 3691890"/>
              <a:gd name="connsiteX17" fmla="*/ 3726180 w 6092190"/>
              <a:gd name="connsiteY17" fmla="*/ 2343150 h 3691890"/>
              <a:gd name="connsiteX18" fmla="*/ 982980 w 6092190"/>
              <a:gd name="connsiteY18" fmla="*/ 3691890 h 3691890"/>
              <a:gd name="connsiteX19" fmla="*/ 308610 w 6092190"/>
              <a:gd name="connsiteY19" fmla="*/ 1520190 h 3691890"/>
              <a:gd name="connsiteX20" fmla="*/ 6092190 w 6092190"/>
              <a:gd name="connsiteY20" fmla="*/ 0 h 369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2190" h="3691890">
                <a:moveTo>
                  <a:pt x="0" y="1508760"/>
                </a:moveTo>
                <a:lnTo>
                  <a:pt x="0" y="1508760"/>
                </a:lnTo>
                <a:cubicBezTo>
                  <a:pt x="182880" y="1626870"/>
                  <a:pt x="359392" y="1755478"/>
                  <a:pt x="548640" y="1863090"/>
                </a:cubicBezTo>
                <a:cubicBezTo>
                  <a:pt x="560582" y="1869880"/>
                  <a:pt x="575649" y="1851879"/>
                  <a:pt x="582930" y="1840230"/>
                </a:cubicBezTo>
                <a:cubicBezTo>
                  <a:pt x="595701" y="1819796"/>
                  <a:pt x="598170" y="1794510"/>
                  <a:pt x="605790" y="1771650"/>
                </a:cubicBezTo>
                <a:lnTo>
                  <a:pt x="617220" y="1737360"/>
                </a:lnTo>
                <a:cubicBezTo>
                  <a:pt x="616473" y="1734373"/>
                  <a:pt x="600323" y="1664803"/>
                  <a:pt x="594360" y="1657350"/>
                </a:cubicBezTo>
                <a:cubicBezTo>
                  <a:pt x="585778" y="1646623"/>
                  <a:pt x="571500" y="1642110"/>
                  <a:pt x="560070" y="1634490"/>
                </a:cubicBezTo>
                <a:cubicBezTo>
                  <a:pt x="537818" y="1567734"/>
                  <a:pt x="566051" y="1629041"/>
                  <a:pt x="514350" y="1577340"/>
                </a:cubicBezTo>
                <a:cubicBezTo>
                  <a:pt x="500880" y="1563870"/>
                  <a:pt x="492458" y="1546084"/>
                  <a:pt x="480060" y="1531620"/>
                </a:cubicBezTo>
                <a:cubicBezTo>
                  <a:pt x="469540" y="1519347"/>
                  <a:pt x="456118" y="1509748"/>
                  <a:pt x="445770" y="1497330"/>
                </a:cubicBezTo>
                <a:cubicBezTo>
                  <a:pt x="436976" y="1486777"/>
                  <a:pt x="433637" y="1471622"/>
                  <a:pt x="422910" y="1463040"/>
                </a:cubicBezTo>
                <a:cubicBezTo>
                  <a:pt x="413502" y="1455514"/>
                  <a:pt x="399694" y="1456356"/>
                  <a:pt x="388620" y="1451610"/>
                </a:cubicBezTo>
                <a:cubicBezTo>
                  <a:pt x="289751" y="1409238"/>
                  <a:pt x="389026" y="1444125"/>
                  <a:pt x="308610" y="1417320"/>
                </a:cubicBezTo>
                <a:cubicBezTo>
                  <a:pt x="274320" y="1421130"/>
                  <a:pt x="239840" y="1423504"/>
                  <a:pt x="205740" y="1428750"/>
                </a:cubicBezTo>
                <a:cubicBezTo>
                  <a:pt x="179086" y="1432851"/>
                  <a:pt x="151335" y="1443075"/>
                  <a:pt x="125730" y="1451610"/>
                </a:cubicBezTo>
                <a:cubicBezTo>
                  <a:pt x="110686" y="1496743"/>
                  <a:pt x="114300" y="1473852"/>
                  <a:pt x="114300" y="1520190"/>
                </a:cubicBezTo>
                <a:lnTo>
                  <a:pt x="3726180" y="2343150"/>
                </a:lnTo>
                <a:lnTo>
                  <a:pt x="982980" y="3691890"/>
                </a:lnTo>
                <a:lnTo>
                  <a:pt x="308610" y="1520190"/>
                </a:lnTo>
                <a:lnTo>
                  <a:pt x="6092190" y="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 Placeholder 8">
            <a:extLst>
              <a:ext uri="{FF2B5EF4-FFF2-40B4-BE49-F238E27FC236}">
                <a16:creationId xmlns:a16="http://schemas.microsoft.com/office/drawing/2014/main" id="{CB5C6F1A-5997-44EF-9754-65B7AE5B1424}"/>
              </a:ext>
            </a:extLst>
          </p:cNvPr>
          <p:cNvSpPr>
            <a:spLocks noGrp="1"/>
          </p:cNvSpPr>
          <p:nvPr>
            <p:ph type="body" sz="quarter" idx="12"/>
          </p:nvPr>
        </p:nvSpPr>
        <p:spPr/>
        <p:txBody>
          <a:bodyPr/>
          <a:lstStyle/>
          <a:p>
            <a:r>
              <a:rPr lang="en-IN" dirty="0"/>
              <a:t>Bovine Carbonic </a:t>
            </a:r>
            <a:r>
              <a:rPr lang="en-IN" dirty="0" err="1"/>
              <a:t>Anhydarse</a:t>
            </a:r>
            <a:r>
              <a:rPr lang="en-IN" dirty="0"/>
              <a:t> II + PFBS</a:t>
            </a:r>
          </a:p>
        </p:txBody>
      </p:sp>
      <p:sp>
        <p:nvSpPr>
          <p:cNvPr id="14" name="Title 1">
            <a:extLst>
              <a:ext uri="{FF2B5EF4-FFF2-40B4-BE49-F238E27FC236}">
                <a16:creationId xmlns:a16="http://schemas.microsoft.com/office/drawing/2014/main" id="{0A4FFD39-9C9E-4009-8537-3FB9E9D8DF1A}"/>
              </a:ext>
            </a:extLst>
          </p:cNvPr>
          <p:cNvSpPr txBox="1">
            <a:spLocks/>
          </p:cNvSpPr>
          <p:nvPr/>
        </p:nvSpPr>
        <p:spPr>
          <a:xfrm>
            <a:off x="359663" y="322022"/>
            <a:ext cx="8425562" cy="1126758"/>
          </a:xfrm>
          <a:prstGeom prst="rect">
            <a:avLst/>
          </a:prstGeom>
        </p:spPr>
        <p:txBody>
          <a:bodyPr vert="horz" lIns="0" tIns="0" rIns="0" bIns="0" rtlCol="0" anchor="t" anchorCtr="0">
            <a:noAutofit/>
          </a:bodyPr>
          <a:lstStyle>
            <a:lvl1pPr algn="l" defTabSz="914400" rtl="0" eaLnBrk="1" latinLnBrk="0" hangingPunct="1">
              <a:lnSpc>
                <a:spcPct val="114000"/>
              </a:lnSpc>
              <a:spcBef>
                <a:spcPct val="0"/>
              </a:spcBef>
              <a:buNone/>
              <a:defRPr sz="3200" b="1" kern="1200" cap="all" spc="0" baseline="0">
                <a:solidFill>
                  <a:schemeClr val="accent1"/>
                </a:solidFill>
                <a:latin typeface="+mj-lt"/>
                <a:ea typeface="+mj-ea"/>
                <a:cs typeface="+mj-cs"/>
              </a:defRPr>
            </a:lvl1pPr>
          </a:lstStyle>
          <a:p>
            <a:r>
              <a:rPr lang="de-DE" dirty="0"/>
              <a:t>Protein-ligand systems</a:t>
            </a:r>
            <a:endParaRPr lang="en-GB" dirty="0"/>
          </a:p>
        </p:txBody>
      </p:sp>
      <mc:AlternateContent xmlns:mc="http://schemas.openxmlformats.org/markup-compatibility/2006" xmlns:a14="http://schemas.microsoft.com/office/drawing/2010/main">
        <mc:Choice Requires="a14">
          <p:sp>
            <p:nvSpPr>
              <p:cNvPr id="12" name="Content Placeholder 5">
                <a:extLst>
                  <a:ext uri="{FF2B5EF4-FFF2-40B4-BE49-F238E27FC236}">
                    <a16:creationId xmlns:a16="http://schemas.microsoft.com/office/drawing/2014/main" id="{3530E9DD-DAD6-42D3-8491-3EF1C885A092}"/>
                  </a:ext>
                </a:extLst>
              </p:cNvPr>
              <p:cNvSpPr txBox="1">
                <a:spLocks/>
              </p:cNvSpPr>
              <p:nvPr/>
            </p:nvSpPr>
            <p:spPr>
              <a:xfrm>
                <a:off x="6310843" y="1989957"/>
                <a:ext cx="5881157" cy="3142113"/>
              </a:xfrm>
              <a:prstGeom prst="rect">
                <a:avLst/>
              </a:prstGeom>
            </p:spPr>
            <p:txBody>
              <a:bodyPr/>
              <a:lstStyle>
                <a:lvl1pPr marL="228600" indent="-2286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dirty="0"/>
                  <a:t>reduced </a:t>
                </a:r>
                <a14:m>
                  <m:oMath xmlns:m="http://schemas.openxmlformats.org/officeDocument/2006/math">
                    <m:r>
                      <a:rPr lang="de-DE" sz="1800" i="1" dirty="0">
                        <a:latin typeface="Cambria Math"/>
                        <a:ea typeface="Cambria Math"/>
                      </a:rPr>
                      <m:t>∆</m:t>
                    </m:r>
                    <m:sSub>
                      <m:sSubPr>
                        <m:ctrlPr>
                          <a:rPr lang="de-DE" sz="1800" i="1" dirty="0">
                            <a:latin typeface="Cambria Math" panose="02040503050406030204" pitchFamily="18" charset="0"/>
                            <a:ea typeface="Cambria Math"/>
                          </a:rPr>
                        </m:ctrlPr>
                      </m:sSubPr>
                      <m:e>
                        <m:r>
                          <a:rPr lang="de-DE" sz="1800" i="1" dirty="0">
                            <a:latin typeface="Cambria Math"/>
                            <a:ea typeface="Cambria Math"/>
                          </a:rPr>
                          <m:t>𝑆</m:t>
                        </m:r>
                      </m:e>
                      <m:sub>
                        <m:r>
                          <a:rPr lang="de-DE" sz="1800" i="1" dirty="0">
                            <a:latin typeface="Cambria Math"/>
                            <a:ea typeface="Cambria Math"/>
                          </a:rPr>
                          <m:t>𝑇</m:t>
                        </m:r>
                      </m:sub>
                    </m:sSub>
                  </m:oMath>
                </a14:m>
                <a:r>
                  <a:rPr lang="de-DE" sz="1800" dirty="0"/>
                  <a:t> </a:t>
                </a:r>
                <a:r>
                  <a:rPr lang="de-DE" sz="1800" dirty="0" err="1"/>
                  <a:t>for</a:t>
                </a:r>
                <a:r>
                  <a:rPr lang="de-DE" sz="1800" dirty="0"/>
                  <a:t> BCA II + PFBS</a:t>
                </a:r>
                <a:endParaRPr lang="de-DE" sz="1800" dirty="0">
                  <a:sym typeface="Wingdings" panose="05000000000000000000" pitchFamily="2" charset="2"/>
                </a:endParaRPr>
              </a:p>
              <a:p>
                <a:pPr marL="177800" lvl="1" indent="0">
                  <a:buFont typeface="Calibri" panose="020F0502020204030204" pitchFamily="34" charset="0"/>
                  <a:buNone/>
                </a:pPr>
                <a:r>
                  <a:rPr lang="de-DE" sz="1800" dirty="0">
                    <a:sym typeface="Wingdings" panose="05000000000000000000" pitchFamily="2" charset="2"/>
                  </a:rPr>
                  <a:t> surface of </a:t>
                </a:r>
                <a:r>
                  <a:rPr lang="de-DE" sz="1800" dirty="0" err="1">
                    <a:sym typeface="Wingdings" panose="05000000000000000000" pitchFamily="2" charset="2"/>
                  </a:rPr>
                  <a:t>complex</a:t>
                </a:r>
                <a:r>
                  <a:rPr lang="de-DE" sz="1800" dirty="0">
                    <a:sym typeface="Wingdings" panose="05000000000000000000" pitchFamily="2" charset="2"/>
                  </a:rPr>
                  <a:t> </a:t>
                </a:r>
                <a:r>
                  <a:rPr lang="de-DE" sz="1800" dirty="0" err="1">
                    <a:sym typeface="Wingdings" panose="05000000000000000000" pitchFamily="2" charset="2"/>
                  </a:rPr>
                  <a:t>is</a:t>
                </a:r>
                <a:r>
                  <a:rPr lang="de-DE" sz="1800" dirty="0">
                    <a:sym typeface="Wingdings" panose="05000000000000000000" pitchFamily="2" charset="2"/>
                  </a:rPr>
                  <a:t> </a:t>
                </a:r>
                <a:r>
                  <a:rPr lang="de-DE" sz="1800" dirty="0" err="1">
                    <a:sym typeface="Wingdings" panose="05000000000000000000" pitchFamily="2" charset="2"/>
                  </a:rPr>
                  <a:t>less</a:t>
                </a:r>
                <a:r>
                  <a:rPr lang="de-DE" sz="1800" dirty="0">
                    <a:sym typeface="Wingdings" panose="05000000000000000000" pitchFamily="2" charset="2"/>
                  </a:rPr>
                  <a:t> hydrophilic</a:t>
                </a:r>
                <a:endParaRPr lang="de-DE" sz="1800" dirty="0"/>
              </a:p>
              <a:p>
                <a:r>
                  <a:rPr lang="de-DE" sz="1800" dirty="0"/>
                  <a:t>indicates breaking of HB</a:t>
                </a:r>
              </a:p>
              <a:p>
                <a:r>
                  <a:rPr lang="de-DE" sz="1800" dirty="0"/>
                  <a:t>More </a:t>
                </a:r>
                <a14:m>
                  <m:oMath xmlns:m="http://schemas.openxmlformats.org/officeDocument/2006/math">
                    <m:r>
                      <a:rPr lang="de-DE" sz="1800" i="1" dirty="0">
                        <a:latin typeface="Cambria Math"/>
                        <a:ea typeface="Cambria Math"/>
                      </a:rPr>
                      <m:t>∆</m:t>
                    </m:r>
                    <m:sSub>
                      <m:sSubPr>
                        <m:ctrlPr>
                          <a:rPr lang="de-DE" sz="1800" i="1" dirty="0">
                            <a:latin typeface="Cambria Math" panose="02040503050406030204" pitchFamily="18" charset="0"/>
                            <a:ea typeface="Cambria Math"/>
                          </a:rPr>
                        </m:ctrlPr>
                      </m:sSubPr>
                      <m:e>
                        <m:r>
                          <a:rPr lang="de-DE" sz="1800" i="1" dirty="0">
                            <a:latin typeface="Cambria Math"/>
                            <a:ea typeface="Cambria Math"/>
                          </a:rPr>
                          <m:t>𝑆</m:t>
                        </m:r>
                      </m:e>
                      <m:sub>
                        <m:r>
                          <a:rPr lang="de-DE" sz="1800" i="1" dirty="0">
                            <a:latin typeface="Cambria Math"/>
                            <a:ea typeface="Cambria Math"/>
                          </a:rPr>
                          <m:t>𝑇</m:t>
                        </m:r>
                      </m:sub>
                    </m:sSub>
                  </m:oMath>
                </a14:m>
                <a:r>
                  <a:rPr lang="de-DE" sz="1800" dirty="0"/>
                  <a:t> </a:t>
                </a:r>
                <a:r>
                  <a:rPr lang="de-DE" sz="1800" dirty="0" err="1"/>
                  <a:t>for</a:t>
                </a:r>
                <a:r>
                  <a:rPr lang="de-DE" sz="1800" dirty="0"/>
                  <a:t> BCA II</a:t>
                </a:r>
                <a:endParaRPr lang="de-DE" sz="1800" dirty="0">
                  <a:sym typeface="Wingdings" panose="05000000000000000000" pitchFamily="2" charset="2"/>
                </a:endParaRPr>
              </a:p>
              <a:p>
                <a:pPr marL="463550" lvl="1" indent="-285750">
                  <a:buFont typeface="Wingdings" panose="05000000000000000000" pitchFamily="2" charset="2"/>
                  <a:buChar char="à"/>
                </a:pPr>
                <a:r>
                  <a:rPr lang="de-DE" sz="1800" dirty="0" err="1">
                    <a:sym typeface="Wingdings" panose="05000000000000000000" pitchFamily="2" charset="2"/>
                  </a:rPr>
                  <a:t>surface</a:t>
                </a:r>
                <a:r>
                  <a:rPr lang="de-DE" sz="1800" dirty="0">
                    <a:sym typeface="Wingdings" panose="05000000000000000000" pitchFamily="2" charset="2"/>
                  </a:rPr>
                  <a:t> of </a:t>
                </a:r>
                <a:r>
                  <a:rPr lang="de-DE" sz="1800" dirty="0" err="1">
                    <a:sym typeface="Wingdings" panose="05000000000000000000" pitchFamily="2" charset="2"/>
                  </a:rPr>
                  <a:t>protein</a:t>
                </a:r>
                <a:r>
                  <a:rPr lang="de-DE" sz="1800" dirty="0">
                    <a:sym typeface="Wingdings" panose="05000000000000000000" pitchFamily="2" charset="2"/>
                  </a:rPr>
                  <a:t> </a:t>
                </a:r>
                <a:r>
                  <a:rPr lang="de-DE" sz="1800" dirty="0" err="1">
                    <a:sym typeface="Wingdings" panose="05000000000000000000" pitchFamily="2" charset="2"/>
                  </a:rPr>
                  <a:t>is</a:t>
                </a:r>
                <a:r>
                  <a:rPr lang="de-DE" sz="1800" dirty="0">
                    <a:sym typeface="Wingdings" panose="05000000000000000000" pitchFamily="2" charset="2"/>
                  </a:rPr>
                  <a:t> </a:t>
                </a:r>
                <a:r>
                  <a:rPr lang="de-DE" sz="1800" dirty="0" err="1">
                    <a:sym typeface="Wingdings" panose="05000000000000000000" pitchFamily="2" charset="2"/>
                  </a:rPr>
                  <a:t>more</a:t>
                </a:r>
                <a:r>
                  <a:rPr lang="de-DE" sz="1800" dirty="0">
                    <a:sym typeface="Wingdings" panose="05000000000000000000" pitchFamily="2" charset="2"/>
                  </a:rPr>
                  <a:t> </a:t>
                </a:r>
                <a:r>
                  <a:rPr lang="de-DE" sz="1800" dirty="0" err="1">
                    <a:sym typeface="Wingdings" panose="05000000000000000000" pitchFamily="2" charset="2"/>
                  </a:rPr>
                  <a:t>hydrophilic</a:t>
                </a:r>
                <a:endParaRPr lang="de-DE" sz="1800" dirty="0">
                  <a:sym typeface="Wingdings" panose="05000000000000000000" pitchFamily="2" charset="2"/>
                </a:endParaRPr>
              </a:p>
              <a:p>
                <a:pPr marL="285750" lvl="1" indent="-285750"/>
                <a:r>
                  <a:rPr lang="de-DE" sz="1800" dirty="0"/>
                  <a:t>Difference </a:t>
                </a:r>
                <a:r>
                  <a:rPr lang="de-DE" sz="1800" dirty="0" err="1"/>
                  <a:t>between</a:t>
                </a:r>
                <a:r>
                  <a:rPr lang="de-DE" sz="1800" dirty="0"/>
                  <a:t> </a:t>
                </a:r>
                <a14:m>
                  <m:oMath xmlns:m="http://schemas.openxmlformats.org/officeDocument/2006/math">
                    <m:sSub>
                      <m:sSubPr>
                        <m:ctrlPr>
                          <a:rPr lang="de-DE" sz="1800" i="1" dirty="0">
                            <a:latin typeface="Cambria Math" panose="02040503050406030204" pitchFamily="18" charset="0"/>
                            <a:ea typeface="Cambria Math"/>
                          </a:rPr>
                        </m:ctrlPr>
                      </m:sSubPr>
                      <m:e>
                        <m:r>
                          <a:rPr lang="de-DE" sz="1800" i="1" dirty="0">
                            <a:latin typeface="Cambria Math"/>
                            <a:ea typeface="Cambria Math"/>
                          </a:rPr>
                          <m:t>𝑆</m:t>
                        </m:r>
                      </m:e>
                      <m:sub>
                        <m:r>
                          <a:rPr lang="de-DE" sz="1800" i="1" dirty="0">
                            <a:latin typeface="Cambria Math"/>
                            <a:ea typeface="Cambria Math"/>
                          </a:rPr>
                          <m:t>𝑇</m:t>
                        </m:r>
                      </m:sub>
                    </m:sSub>
                    <m:r>
                      <a:rPr lang="en-US" sz="1800" i="1" dirty="0">
                        <a:latin typeface="Cambria Math" panose="02040503050406030204" pitchFamily="18" charset="0"/>
                        <a:ea typeface="Cambria Math"/>
                      </a:rPr>
                      <m:t> </m:t>
                    </m:r>
                  </m:oMath>
                </a14:m>
                <a:r>
                  <a:rPr lang="de-DE" sz="1800" dirty="0">
                    <a:latin typeface="Arial (Headings)"/>
                  </a:rPr>
                  <a:t>of </a:t>
                </a:r>
                <a:r>
                  <a:rPr lang="de-DE" sz="1800" dirty="0" err="1">
                    <a:latin typeface="Arial (Headings)"/>
                  </a:rPr>
                  <a:t>free</a:t>
                </a:r>
                <a:r>
                  <a:rPr lang="de-DE" sz="1800" dirty="0">
                    <a:latin typeface="Arial (Headings)"/>
                  </a:rPr>
                  <a:t> </a:t>
                </a:r>
                <a:r>
                  <a:rPr lang="de-DE" sz="1800" dirty="0" err="1">
                    <a:latin typeface="Arial (Headings)"/>
                  </a:rPr>
                  <a:t>protein</a:t>
                </a:r>
                <a:r>
                  <a:rPr lang="de-DE" sz="1800" dirty="0">
                    <a:latin typeface="Arial (Headings)"/>
                  </a:rPr>
                  <a:t> and </a:t>
                </a:r>
                <a:r>
                  <a:rPr lang="de-DE" sz="1800" dirty="0" err="1">
                    <a:latin typeface="Arial (Headings)"/>
                  </a:rPr>
                  <a:t>complex</a:t>
                </a:r>
                <a:r>
                  <a:rPr lang="de-DE" sz="1800" dirty="0">
                    <a:latin typeface="Arial (Headings)"/>
                  </a:rPr>
                  <a:t> </a:t>
                </a:r>
                <a:r>
                  <a:rPr lang="de-DE" sz="1800" dirty="0" err="1">
                    <a:latin typeface="Arial (Headings)"/>
                  </a:rPr>
                  <a:t>decreases</a:t>
                </a:r>
                <a:r>
                  <a:rPr lang="de-DE" sz="1800" dirty="0">
                    <a:latin typeface="Arial (Headings)"/>
                  </a:rPr>
                  <a:t> </a:t>
                </a:r>
                <a:r>
                  <a:rPr lang="de-DE" sz="1800" dirty="0" err="1">
                    <a:latin typeface="Arial (Headings)"/>
                  </a:rPr>
                  <a:t>with</a:t>
                </a:r>
                <a:r>
                  <a:rPr lang="de-DE" sz="1800" dirty="0">
                    <a:latin typeface="Arial (Headings)"/>
                  </a:rPr>
                  <a:t> </a:t>
                </a:r>
                <a:r>
                  <a:rPr lang="de-DE" sz="1800" dirty="0" err="1">
                    <a:latin typeface="Arial (Headings)"/>
                  </a:rPr>
                  <a:t>increasing</a:t>
                </a:r>
                <a:r>
                  <a:rPr lang="de-DE" sz="1800" dirty="0">
                    <a:latin typeface="Arial (Headings)"/>
                  </a:rPr>
                  <a:t> </a:t>
                </a:r>
                <a:r>
                  <a:rPr lang="de-DE" sz="1800" dirty="0" err="1">
                    <a:latin typeface="Arial (Headings)"/>
                  </a:rPr>
                  <a:t>temperature</a:t>
                </a:r>
                <a:endParaRPr lang="de-DE" sz="1800" dirty="0">
                  <a:latin typeface="Arial (Headings)"/>
                </a:endParaRPr>
              </a:p>
              <a:p>
                <a:pPr marL="0" lvl="1" indent="0">
                  <a:buNone/>
                </a:pPr>
                <a:endParaRPr lang="de-DE" sz="1800" dirty="0"/>
              </a:p>
            </p:txBody>
          </p:sp>
        </mc:Choice>
        <mc:Fallback xmlns="">
          <p:sp>
            <p:nvSpPr>
              <p:cNvPr id="12" name="Content Placeholder 5">
                <a:extLst>
                  <a:ext uri="{FF2B5EF4-FFF2-40B4-BE49-F238E27FC236}">
                    <a16:creationId xmlns:a16="http://schemas.microsoft.com/office/drawing/2014/main" id="{3530E9DD-DAD6-42D3-8491-3EF1C885A092}"/>
                  </a:ext>
                </a:extLst>
              </p:cNvPr>
              <p:cNvSpPr txBox="1">
                <a:spLocks noRot="1" noChangeAspect="1" noMove="1" noResize="1" noEditPoints="1" noAdjustHandles="1" noChangeArrowheads="1" noChangeShapeType="1" noTextEdit="1"/>
              </p:cNvSpPr>
              <p:nvPr/>
            </p:nvSpPr>
            <p:spPr>
              <a:xfrm>
                <a:off x="6310843" y="1989957"/>
                <a:ext cx="5881157" cy="3142113"/>
              </a:xfrm>
              <a:prstGeom prst="rect">
                <a:avLst/>
              </a:prstGeom>
              <a:blipFill>
                <a:blip r:embed="rId5"/>
                <a:stretch>
                  <a:fillRect l="-829" t="-581"/>
                </a:stretch>
              </a:blipFill>
            </p:spPr>
            <p:txBody>
              <a:bodyPr/>
              <a:lstStyle/>
              <a:p>
                <a:r>
                  <a:rPr lang="en-IN">
                    <a:noFill/>
                  </a:rPr>
                  <a:t> </a:t>
                </a:r>
              </a:p>
            </p:txBody>
          </p:sp>
        </mc:Fallback>
      </mc:AlternateContent>
      <p:sp>
        <p:nvSpPr>
          <p:cNvPr id="16" name="Rectangle 15">
            <a:extLst>
              <a:ext uri="{FF2B5EF4-FFF2-40B4-BE49-F238E27FC236}">
                <a16:creationId xmlns:a16="http://schemas.microsoft.com/office/drawing/2014/main" id="{6DEC4E12-5C93-493B-80AF-00EA0974CB56}"/>
              </a:ext>
            </a:extLst>
          </p:cNvPr>
          <p:cNvSpPr/>
          <p:nvPr/>
        </p:nvSpPr>
        <p:spPr>
          <a:xfrm>
            <a:off x="1" y="-10153"/>
            <a:ext cx="12100956" cy="285261"/>
          </a:xfrm>
          <a:prstGeom prst="rect">
            <a:avLst/>
          </a:prstGeom>
          <a:gradFill flip="none" rotWithShape="1">
            <a:gsLst>
              <a:gs pos="6000">
                <a:schemeClr val="accent1"/>
              </a:gs>
              <a:gs pos="51000">
                <a:schemeClr val="accent1">
                  <a:lumMod val="40000"/>
                  <a:lumOff val="60000"/>
                </a:schemeClr>
              </a:gs>
              <a:gs pos="9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5000"/>
              </a:lnSpc>
            </a:pPr>
            <a:r>
              <a:rPr lang="de-DE" sz="1400" b="1" dirty="0">
                <a:solidFill>
                  <a:schemeClr val="bg1"/>
                </a:solidFill>
                <a:sym typeface="Wingdings 3"/>
              </a:rPr>
              <a:t></a:t>
            </a:r>
            <a:r>
              <a:rPr lang="de-DE" sz="1400" b="1" dirty="0" err="1">
                <a:solidFill>
                  <a:schemeClr val="accent3">
                    <a:lumMod val="20000"/>
                    <a:lumOff val="80000"/>
                  </a:schemeClr>
                </a:solidFill>
              </a:rPr>
              <a:t>results</a:t>
            </a:r>
            <a:r>
              <a:rPr lang="de-DE" sz="1400" dirty="0">
                <a:solidFill>
                  <a:schemeClr val="accent3">
                    <a:lumMod val="20000"/>
                    <a:lumOff val="80000"/>
                  </a:schemeClr>
                </a:solidFill>
              </a:rPr>
              <a:t>               </a:t>
            </a:r>
            <a:r>
              <a:rPr lang="de-DE" sz="1400" dirty="0" err="1">
                <a:solidFill>
                  <a:schemeClr val="accent3">
                    <a:lumMod val="20000"/>
                    <a:lumOff val="80000"/>
                  </a:schemeClr>
                </a:solidFill>
              </a:rPr>
              <a:t>summary</a:t>
            </a:r>
            <a:r>
              <a:rPr lang="de-DE" sz="1400" dirty="0">
                <a:solidFill>
                  <a:schemeClr val="accent3">
                    <a:lumMod val="20000"/>
                    <a:lumOff val="80000"/>
                  </a:schemeClr>
                </a:solidFill>
              </a:rPr>
              <a:t> &amp; </a:t>
            </a:r>
            <a:r>
              <a:rPr lang="de-DE" sz="1400" dirty="0" err="1">
                <a:solidFill>
                  <a:schemeClr val="accent3">
                    <a:lumMod val="20000"/>
                    <a:lumOff val="80000"/>
                  </a:schemeClr>
                </a:solidFill>
              </a:rPr>
              <a:t>outlook</a:t>
            </a:r>
            <a:r>
              <a:rPr lang="de-DE" sz="1400" dirty="0">
                <a:solidFill>
                  <a:schemeClr val="accent3">
                    <a:lumMod val="20000"/>
                    <a:lumOff val="80000"/>
                  </a:schemeClr>
                </a:solidFill>
              </a:rPr>
              <a:t>                  </a:t>
            </a:r>
            <a:r>
              <a:rPr lang="de-DE" sz="1400" dirty="0" err="1">
                <a:solidFill>
                  <a:schemeClr val="accent3">
                    <a:lumMod val="20000"/>
                    <a:lumOff val="80000"/>
                  </a:schemeClr>
                </a:solidFill>
              </a:rPr>
              <a:t>acknowledgement</a:t>
            </a:r>
            <a:endParaRPr lang="en-GB" sz="1600" dirty="0" err="1">
              <a:solidFill>
                <a:schemeClr val="accent3">
                  <a:lumMod val="20000"/>
                  <a:lumOff val="80000"/>
                </a:schemeClr>
              </a:solidFill>
            </a:endParaRPr>
          </a:p>
        </p:txBody>
      </p:sp>
      <p:graphicFrame>
        <p:nvGraphicFramePr>
          <p:cNvPr id="19" name="Object 18">
            <a:extLst>
              <a:ext uri="{FF2B5EF4-FFF2-40B4-BE49-F238E27FC236}">
                <a16:creationId xmlns:a16="http://schemas.microsoft.com/office/drawing/2014/main" id="{9D70A870-DD4F-413E-AFFF-64E844A5B798}"/>
              </a:ext>
            </a:extLst>
          </p:cNvPr>
          <p:cNvGraphicFramePr>
            <a:graphicFrameLocks noChangeAspect="1"/>
          </p:cNvGraphicFramePr>
          <p:nvPr>
            <p:extLst>
              <p:ext uri="{D42A27DB-BD31-4B8C-83A1-F6EECF244321}">
                <p14:modId xmlns:p14="http://schemas.microsoft.com/office/powerpoint/2010/main" val="2120257631"/>
              </p:ext>
            </p:extLst>
          </p:nvPr>
        </p:nvGraphicFramePr>
        <p:xfrm>
          <a:off x="-289926" y="1149215"/>
          <a:ext cx="6779686" cy="5187694"/>
        </p:xfrm>
        <a:graphic>
          <a:graphicData uri="http://schemas.openxmlformats.org/presentationml/2006/ole">
            <mc:AlternateContent xmlns:mc="http://schemas.openxmlformats.org/markup-compatibility/2006">
              <mc:Choice xmlns:v="urn:schemas-microsoft-com:vml" Requires="v">
                <p:oleObj spid="_x0000_s53304" name="Graph" r:id="rId6" imgW="3920760" imgH="3000960" progId="Origin95.Graph">
                  <p:embed/>
                </p:oleObj>
              </mc:Choice>
              <mc:Fallback>
                <p:oleObj name="Graph" r:id="rId6" imgW="3920760" imgH="3000960" progId="Origin95.Graph">
                  <p:embed/>
                  <p:pic>
                    <p:nvPicPr>
                      <p:cNvPr id="10" name="Object 9">
                        <a:extLst>
                          <a:ext uri="{FF2B5EF4-FFF2-40B4-BE49-F238E27FC236}">
                            <a16:creationId xmlns:a16="http://schemas.microsoft.com/office/drawing/2014/main" id="{B488F367-D47E-4501-B67F-516C183E766C}"/>
                          </a:ext>
                        </a:extLst>
                      </p:cNvPr>
                      <p:cNvPicPr/>
                      <p:nvPr/>
                    </p:nvPicPr>
                    <p:blipFill>
                      <a:blip r:embed="rId7"/>
                      <a:stretch>
                        <a:fillRect/>
                      </a:stretch>
                    </p:blipFill>
                    <p:spPr>
                      <a:xfrm>
                        <a:off x="-289926" y="1149215"/>
                        <a:ext cx="6779686" cy="5187694"/>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607413660"/>
      </p:ext>
    </p:extLst>
  </p:cSld>
  <p:clrMapOvr>
    <a:masterClrMapping/>
  </p:clrMapOvr>
  <mc:AlternateContent xmlns:mc="http://schemas.openxmlformats.org/markup-compatibility/2006" xmlns:p14="http://schemas.microsoft.com/office/powerpoint/2010/main">
    <mc:Choice Requires="p14">
      <p:transition spd="slow" p14:dur="2000" advTm="104981"/>
    </mc:Choice>
    <mc:Fallback xmlns="">
      <p:transition spd="slow" advTm="1049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3EB7973A-13F4-4F23-9357-BFFFEB070F13}"/>
              </a:ext>
            </a:extLst>
          </p:cNvPr>
          <p:cNvSpPr>
            <a:spLocks noGrp="1"/>
          </p:cNvSpPr>
          <p:nvPr>
            <p:ph type="sldNum" sz="quarter" idx="17"/>
          </p:nvPr>
        </p:nvSpPr>
        <p:spPr/>
        <p:txBody>
          <a:bodyPr/>
          <a:lstStyle/>
          <a:p>
            <a:pPr defTabSz="457200"/>
            <a:r>
              <a:rPr lang="en-US">
                <a:solidFill>
                  <a:srgbClr val="023D6B"/>
                </a:solidFill>
              </a:rPr>
              <a:t>Page </a:t>
            </a:r>
            <a:fld id="{A52F4D17-1AD6-42D9-B93A-EB002C62F438}" type="slidenum">
              <a:rPr lang="en-US" smtClean="0">
                <a:solidFill>
                  <a:srgbClr val="023D6B"/>
                </a:solidFill>
              </a:rPr>
              <a:pPr defTabSz="457200"/>
              <a:t>13</a:t>
            </a:fld>
            <a:endParaRPr lang="en-US" dirty="0">
              <a:solidFill>
                <a:srgbClr val="023D6B"/>
              </a:solidFill>
            </a:endParaRPr>
          </a:p>
        </p:txBody>
      </p:sp>
      <p:sp>
        <p:nvSpPr>
          <p:cNvPr id="11" name="Freeform: Shape 10">
            <a:extLst>
              <a:ext uri="{FF2B5EF4-FFF2-40B4-BE49-F238E27FC236}">
                <a16:creationId xmlns:a16="http://schemas.microsoft.com/office/drawing/2014/main" id="{00223377-A638-4E8B-A8C7-20BBE8A31D8C}"/>
              </a:ext>
            </a:extLst>
          </p:cNvPr>
          <p:cNvSpPr/>
          <p:nvPr/>
        </p:nvSpPr>
        <p:spPr>
          <a:xfrm>
            <a:off x="1371600" y="1440180"/>
            <a:ext cx="6092190" cy="3691890"/>
          </a:xfrm>
          <a:custGeom>
            <a:avLst/>
            <a:gdLst>
              <a:gd name="connsiteX0" fmla="*/ 0 w 6092190"/>
              <a:gd name="connsiteY0" fmla="*/ 1508760 h 3691890"/>
              <a:gd name="connsiteX1" fmla="*/ 0 w 6092190"/>
              <a:gd name="connsiteY1" fmla="*/ 1508760 h 3691890"/>
              <a:gd name="connsiteX2" fmla="*/ 548640 w 6092190"/>
              <a:gd name="connsiteY2" fmla="*/ 1863090 h 3691890"/>
              <a:gd name="connsiteX3" fmla="*/ 582930 w 6092190"/>
              <a:gd name="connsiteY3" fmla="*/ 1840230 h 3691890"/>
              <a:gd name="connsiteX4" fmla="*/ 605790 w 6092190"/>
              <a:gd name="connsiteY4" fmla="*/ 1771650 h 3691890"/>
              <a:gd name="connsiteX5" fmla="*/ 617220 w 6092190"/>
              <a:gd name="connsiteY5" fmla="*/ 1737360 h 3691890"/>
              <a:gd name="connsiteX6" fmla="*/ 594360 w 6092190"/>
              <a:gd name="connsiteY6" fmla="*/ 1657350 h 3691890"/>
              <a:gd name="connsiteX7" fmla="*/ 560070 w 6092190"/>
              <a:gd name="connsiteY7" fmla="*/ 1634490 h 3691890"/>
              <a:gd name="connsiteX8" fmla="*/ 514350 w 6092190"/>
              <a:gd name="connsiteY8" fmla="*/ 1577340 h 3691890"/>
              <a:gd name="connsiteX9" fmla="*/ 480060 w 6092190"/>
              <a:gd name="connsiteY9" fmla="*/ 1531620 h 3691890"/>
              <a:gd name="connsiteX10" fmla="*/ 445770 w 6092190"/>
              <a:gd name="connsiteY10" fmla="*/ 1497330 h 3691890"/>
              <a:gd name="connsiteX11" fmla="*/ 422910 w 6092190"/>
              <a:gd name="connsiteY11" fmla="*/ 1463040 h 3691890"/>
              <a:gd name="connsiteX12" fmla="*/ 388620 w 6092190"/>
              <a:gd name="connsiteY12" fmla="*/ 1451610 h 3691890"/>
              <a:gd name="connsiteX13" fmla="*/ 308610 w 6092190"/>
              <a:gd name="connsiteY13" fmla="*/ 1417320 h 3691890"/>
              <a:gd name="connsiteX14" fmla="*/ 205740 w 6092190"/>
              <a:gd name="connsiteY14" fmla="*/ 1428750 h 3691890"/>
              <a:gd name="connsiteX15" fmla="*/ 125730 w 6092190"/>
              <a:gd name="connsiteY15" fmla="*/ 1451610 h 3691890"/>
              <a:gd name="connsiteX16" fmla="*/ 114300 w 6092190"/>
              <a:gd name="connsiteY16" fmla="*/ 1520190 h 3691890"/>
              <a:gd name="connsiteX17" fmla="*/ 3726180 w 6092190"/>
              <a:gd name="connsiteY17" fmla="*/ 2343150 h 3691890"/>
              <a:gd name="connsiteX18" fmla="*/ 982980 w 6092190"/>
              <a:gd name="connsiteY18" fmla="*/ 3691890 h 3691890"/>
              <a:gd name="connsiteX19" fmla="*/ 308610 w 6092190"/>
              <a:gd name="connsiteY19" fmla="*/ 1520190 h 3691890"/>
              <a:gd name="connsiteX20" fmla="*/ 6092190 w 6092190"/>
              <a:gd name="connsiteY20" fmla="*/ 0 h 369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2190" h="3691890">
                <a:moveTo>
                  <a:pt x="0" y="1508760"/>
                </a:moveTo>
                <a:lnTo>
                  <a:pt x="0" y="1508760"/>
                </a:lnTo>
                <a:cubicBezTo>
                  <a:pt x="182880" y="1626870"/>
                  <a:pt x="359392" y="1755478"/>
                  <a:pt x="548640" y="1863090"/>
                </a:cubicBezTo>
                <a:cubicBezTo>
                  <a:pt x="560582" y="1869880"/>
                  <a:pt x="575649" y="1851879"/>
                  <a:pt x="582930" y="1840230"/>
                </a:cubicBezTo>
                <a:cubicBezTo>
                  <a:pt x="595701" y="1819796"/>
                  <a:pt x="598170" y="1794510"/>
                  <a:pt x="605790" y="1771650"/>
                </a:cubicBezTo>
                <a:lnTo>
                  <a:pt x="617220" y="1737360"/>
                </a:lnTo>
                <a:cubicBezTo>
                  <a:pt x="616473" y="1734373"/>
                  <a:pt x="600323" y="1664803"/>
                  <a:pt x="594360" y="1657350"/>
                </a:cubicBezTo>
                <a:cubicBezTo>
                  <a:pt x="585778" y="1646623"/>
                  <a:pt x="571500" y="1642110"/>
                  <a:pt x="560070" y="1634490"/>
                </a:cubicBezTo>
                <a:cubicBezTo>
                  <a:pt x="537818" y="1567734"/>
                  <a:pt x="566051" y="1629041"/>
                  <a:pt x="514350" y="1577340"/>
                </a:cubicBezTo>
                <a:cubicBezTo>
                  <a:pt x="500880" y="1563870"/>
                  <a:pt x="492458" y="1546084"/>
                  <a:pt x="480060" y="1531620"/>
                </a:cubicBezTo>
                <a:cubicBezTo>
                  <a:pt x="469540" y="1519347"/>
                  <a:pt x="456118" y="1509748"/>
                  <a:pt x="445770" y="1497330"/>
                </a:cubicBezTo>
                <a:cubicBezTo>
                  <a:pt x="436976" y="1486777"/>
                  <a:pt x="433637" y="1471622"/>
                  <a:pt x="422910" y="1463040"/>
                </a:cubicBezTo>
                <a:cubicBezTo>
                  <a:pt x="413502" y="1455514"/>
                  <a:pt x="399694" y="1456356"/>
                  <a:pt x="388620" y="1451610"/>
                </a:cubicBezTo>
                <a:cubicBezTo>
                  <a:pt x="289751" y="1409238"/>
                  <a:pt x="389026" y="1444125"/>
                  <a:pt x="308610" y="1417320"/>
                </a:cubicBezTo>
                <a:cubicBezTo>
                  <a:pt x="274320" y="1421130"/>
                  <a:pt x="239840" y="1423504"/>
                  <a:pt x="205740" y="1428750"/>
                </a:cubicBezTo>
                <a:cubicBezTo>
                  <a:pt x="179086" y="1432851"/>
                  <a:pt x="151335" y="1443075"/>
                  <a:pt x="125730" y="1451610"/>
                </a:cubicBezTo>
                <a:cubicBezTo>
                  <a:pt x="110686" y="1496743"/>
                  <a:pt x="114300" y="1473852"/>
                  <a:pt x="114300" y="1520190"/>
                </a:cubicBezTo>
                <a:lnTo>
                  <a:pt x="3726180" y="2343150"/>
                </a:lnTo>
                <a:lnTo>
                  <a:pt x="982980" y="3691890"/>
                </a:lnTo>
                <a:lnTo>
                  <a:pt x="308610" y="1520190"/>
                </a:lnTo>
                <a:lnTo>
                  <a:pt x="6092190" y="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 Placeholder 8">
            <a:extLst>
              <a:ext uri="{FF2B5EF4-FFF2-40B4-BE49-F238E27FC236}">
                <a16:creationId xmlns:a16="http://schemas.microsoft.com/office/drawing/2014/main" id="{CB5C6F1A-5997-44EF-9754-65B7AE5B1424}"/>
              </a:ext>
            </a:extLst>
          </p:cNvPr>
          <p:cNvSpPr>
            <a:spLocks noGrp="1"/>
          </p:cNvSpPr>
          <p:nvPr>
            <p:ph type="body" sz="quarter" idx="12"/>
          </p:nvPr>
        </p:nvSpPr>
        <p:spPr>
          <a:xfrm>
            <a:off x="286097" y="857318"/>
            <a:ext cx="11232896" cy="509994"/>
          </a:xfrm>
        </p:spPr>
        <p:txBody>
          <a:bodyPr/>
          <a:lstStyle/>
          <a:p>
            <a:r>
              <a:rPr lang="en-IN" dirty="0"/>
              <a:t>Isothermal Titration Calorimetry(ITC) measurements</a:t>
            </a:r>
          </a:p>
        </p:txBody>
      </p:sp>
      <p:sp>
        <p:nvSpPr>
          <p:cNvPr id="14" name="Title 1">
            <a:extLst>
              <a:ext uri="{FF2B5EF4-FFF2-40B4-BE49-F238E27FC236}">
                <a16:creationId xmlns:a16="http://schemas.microsoft.com/office/drawing/2014/main" id="{0A4FFD39-9C9E-4009-8537-3FB9E9D8DF1A}"/>
              </a:ext>
            </a:extLst>
          </p:cNvPr>
          <p:cNvSpPr txBox="1">
            <a:spLocks/>
          </p:cNvSpPr>
          <p:nvPr/>
        </p:nvSpPr>
        <p:spPr>
          <a:xfrm>
            <a:off x="359663" y="322022"/>
            <a:ext cx="8425562" cy="1126758"/>
          </a:xfrm>
          <a:prstGeom prst="rect">
            <a:avLst/>
          </a:prstGeom>
        </p:spPr>
        <p:txBody>
          <a:bodyPr vert="horz" lIns="0" tIns="0" rIns="0" bIns="0" rtlCol="0" anchor="t" anchorCtr="0">
            <a:noAutofit/>
          </a:bodyPr>
          <a:lstStyle>
            <a:lvl1pPr algn="l" defTabSz="914400" rtl="0" eaLnBrk="1" latinLnBrk="0" hangingPunct="1">
              <a:lnSpc>
                <a:spcPct val="114000"/>
              </a:lnSpc>
              <a:spcBef>
                <a:spcPct val="0"/>
              </a:spcBef>
              <a:buNone/>
              <a:defRPr sz="3200" b="1" kern="1200" cap="all" spc="0" baseline="0">
                <a:solidFill>
                  <a:schemeClr val="accent1"/>
                </a:solidFill>
                <a:latin typeface="+mj-lt"/>
                <a:ea typeface="+mj-ea"/>
                <a:cs typeface="+mj-cs"/>
              </a:defRPr>
            </a:lvl1pPr>
          </a:lstStyle>
          <a:p>
            <a:r>
              <a:rPr lang="de-DE" dirty="0"/>
              <a:t>Protein-ligand systems</a:t>
            </a:r>
            <a:endParaRPr lang="en-GB" dirty="0"/>
          </a:p>
        </p:txBody>
      </p:sp>
      <p:sp>
        <p:nvSpPr>
          <p:cNvPr id="16" name="Rectangle 15">
            <a:extLst>
              <a:ext uri="{FF2B5EF4-FFF2-40B4-BE49-F238E27FC236}">
                <a16:creationId xmlns:a16="http://schemas.microsoft.com/office/drawing/2014/main" id="{81919938-6979-4AD9-8FF5-7BC720729886}"/>
              </a:ext>
            </a:extLst>
          </p:cNvPr>
          <p:cNvSpPr/>
          <p:nvPr/>
        </p:nvSpPr>
        <p:spPr>
          <a:xfrm>
            <a:off x="320438" y="6086341"/>
            <a:ext cx="5730041" cy="276999"/>
          </a:xfrm>
          <a:prstGeom prst="rect">
            <a:avLst/>
          </a:prstGeom>
        </p:spPr>
        <p:txBody>
          <a:bodyPr wrap="square">
            <a:spAutoFit/>
          </a:bodyPr>
          <a:lstStyle/>
          <a:p>
            <a:r>
              <a:rPr lang="fi-FI" sz="1200" dirty="0">
                <a:latin typeface="+mj-lt"/>
              </a:rPr>
              <a:t>V. M. Krishnamurthy et al., Chem. Asian J. 2007, 2, 94 – 105</a:t>
            </a:r>
          </a:p>
        </p:txBody>
      </p:sp>
      <p:sp>
        <p:nvSpPr>
          <p:cNvPr id="17" name="Rectangle 16">
            <a:extLst>
              <a:ext uri="{FF2B5EF4-FFF2-40B4-BE49-F238E27FC236}">
                <a16:creationId xmlns:a16="http://schemas.microsoft.com/office/drawing/2014/main" id="{3DC0F97F-57B6-4C15-8446-6E671CE020A3}"/>
              </a:ext>
            </a:extLst>
          </p:cNvPr>
          <p:cNvSpPr/>
          <p:nvPr/>
        </p:nvSpPr>
        <p:spPr>
          <a:xfrm>
            <a:off x="1" y="-10153"/>
            <a:ext cx="12100956" cy="285261"/>
          </a:xfrm>
          <a:prstGeom prst="rect">
            <a:avLst/>
          </a:prstGeom>
          <a:gradFill flip="none" rotWithShape="1">
            <a:gsLst>
              <a:gs pos="6000">
                <a:schemeClr val="accent1"/>
              </a:gs>
              <a:gs pos="51000">
                <a:schemeClr val="accent1">
                  <a:lumMod val="40000"/>
                  <a:lumOff val="60000"/>
                </a:schemeClr>
              </a:gs>
              <a:gs pos="9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5000"/>
              </a:lnSpc>
            </a:pPr>
            <a:r>
              <a:rPr lang="de-DE" sz="1400" b="1" dirty="0">
                <a:solidFill>
                  <a:schemeClr val="bg1"/>
                </a:solidFill>
                <a:sym typeface="Wingdings 3"/>
              </a:rPr>
              <a:t></a:t>
            </a:r>
            <a:r>
              <a:rPr lang="de-DE" sz="1400" b="1" dirty="0" err="1">
                <a:solidFill>
                  <a:schemeClr val="accent3">
                    <a:lumMod val="20000"/>
                    <a:lumOff val="80000"/>
                  </a:schemeClr>
                </a:solidFill>
              </a:rPr>
              <a:t>results</a:t>
            </a:r>
            <a:r>
              <a:rPr lang="de-DE" sz="1400" dirty="0">
                <a:solidFill>
                  <a:schemeClr val="accent3">
                    <a:lumMod val="20000"/>
                    <a:lumOff val="80000"/>
                  </a:schemeClr>
                </a:solidFill>
              </a:rPr>
              <a:t>               </a:t>
            </a:r>
            <a:r>
              <a:rPr lang="de-DE" sz="1400" dirty="0" err="1">
                <a:solidFill>
                  <a:schemeClr val="accent3">
                    <a:lumMod val="20000"/>
                    <a:lumOff val="80000"/>
                  </a:schemeClr>
                </a:solidFill>
              </a:rPr>
              <a:t>summary</a:t>
            </a:r>
            <a:r>
              <a:rPr lang="de-DE" sz="1400" dirty="0">
                <a:solidFill>
                  <a:schemeClr val="accent3">
                    <a:lumMod val="20000"/>
                    <a:lumOff val="80000"/>
                  </a:schemeClr>
                </a:solidFill>
              </a:rPr>
              <a:t> &amp; </a:t>
            </a:r>
            <a:r>
              <a:rPr lang="de-DE" sz="1400" dirty="0" err="1">
                <a:solidFill>
                  <a:schemeClr val="accent3">
                    <a:lumMod val="20000"/>
                    <a:lumOff val="80000"/>
                  </a:schemeClr>
                </a:solidFill>
              </a:rPr>
              <a:t>outlook</a:t>
            </a:r>
            <a:r>
              <a:rPr lang="de-DE" sz="1400" dirty="0">
                <a:solidFill>
                  <a:schemeClr val="accent3">
                    <a:lumMod val="20000"/>
                    <a:lumOff val="80000"/>
                  </a:schemeClr>
                </a:solidFill>
              </a:rPr>
              <a:t>                  </a:t>
            </a:r>
            <a:r>
              <a:rPr lang="de-DE" sz="1400" dirty="0" err="1">
                <a:solidFill>
                  <a:schemeClr val="accent3">
                    <a:lumMod val="20000"/>
                    <a:lumOff val="80000"/>
                  </a:schemeClr>
                </a:solidFill>
              </a:rPr>
              <a:t>acknowledgement</a:t>
            </a:r>
            <a:endParaRPr lang="en-GB" sz="1600" dirty="0" err="1">
              <a:solidFill>
                <a:schemeClr val="accent3">
                  <a:lumMod val="20000"/>
                  <a:lumOff val="80000"/>
                </a:schemeClr>
              </a:solidFill>
            </a:endParaRPr>
          </a:p>
        </p:txBody>
      </p:sp>
      <p:graphicFrame>
        <p:nvGraphicFramePr>
          <p:cNvPr id="18" name="Object 17">
            <a:extLst>
              <a:ext uri="{FF2B5EF4-FFF2-40B4-BE49-F238E27FC236}">
                <a16:creationId xmlns:a16="http://schemas.microsoft.com/office/drawing/2014/main" id="{AAC56764-A88D-40B4-98DD-F1B1B00DA8C8}"/>
              </a:ext>
            </a:extLst>
          </p:cNvPr>
          <p:cNvGraphicFramePr>
            <a:graphicFrameLocks noChangeAspect="1"/>
          </p:cNvGraphicFramePr>
          <p:nvPr>
            <p:extLst>
              <p:ext uri="{D42A27DB-BD31-4B8C-83A1-F6EECF244321}">
                <p14:modId xmlns:p14="http://schemas.microsoft.com/office/powerpoint/2010/main" val="1199201642"/>
              </p:ext>
            </p:extLst>
          </p:nvPr>
        </p:nvGraphicFramePr>
        <p:xfrm>
          <a:off x="-32059" y="933088"/>
          <a:ext cx="6523705" cy="4991823"/>
        </p:xfrm>
        <a:graphic>
          <a:graphicData uri="http://schemas.openxmlformats.org/presentationml/2006/ole">
            <mc:AlternateContent xmlns:mc="http://schemas.openxmlformats.org/markup-compatibility/2006">
              <mc:Choice xmlns:v="urn:schemas-microsoft-com:vml" Requires="v">
                <p:oleObj spid="_x0000_s59443" name="Graph" r:id="rId5" imgW="3920760" imgH="3000960" progId="Origin95.Graph">
                  <p:embed/>
                </p:oleObj>
              </mc:Choice>
              <mc:Fallback>
                <p:oleObj name="Graph" r:id="rId5" imgW="3920760" imgH="3000960" progId="Origin95.Graph">
                  <p:embed/>
                  <p:pic>
                    <p:nvPicPr>
                      <p:cNvPr id="5" name="Object 4">
                        <a:extLst>
                          <a:ext uri="{FF2B5EF4-FFF2-40B4-BE49-F238E27FC236}">
                            <a16:creationId xmlns:a16="http://schemas.microsoft.com/office/drawing/2014/main" id="{5A284044-1220-4795-B50A-64C81612FFFC}"/>
                          </a:ext>
                        </a:extLst>
                      </p:cNvPr>
                      <p:cNvPicPr/>
                      <p:nvPr/>
                    </p:nvPicPr>
                    <p:blipFill>
                      <a:blip r:embed="rId6"/>
                      <a:stretch>
                        <a:fillRect/>
                      </a:stretch>
                    </p:blipFill>
                    <p:spPr>
                      <a:xfrm>
                        <a:off x="-32059" y="933088"/>
                        <a:ext cx="6523705" cy="499182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335B0BC3-C5CB-40CD-BEAF-1C3499BF89E3}"/>
              </a:ext>
            </a:extLst>
          </p:cNvPr>
          <p:cNvGraphicFramePr>
            <a:graphicFrameLocks noChangeAspect="1"/>
          </p:cNvGraphicFramePr>
          <p:nvPr>
            <p:extLst>
              <p:ext uri="{D42A27DB-BD31-4B8C-83A1-F6EECF244321}">
                <p14:modId xmlns:p14="http://schemas.microsoft.com/office/powerpoint/2010/main" val="471426939"/>
              </p:ext>
            </p:extLst>
          </p:nvPr>
        </p:nvGraphicFramePr>
        <p:xfrm>
          <a:off x="5920960" y="857318"/>
          <a:ext cx="6548804" cy="5011028"/>
        </p:xfrm>
        <a:graphic>
          <a:graphicData uri="http://schemas.openxmlformats.org/presentationml/2006/ole">
            <mc:AlternateContent xmlns:mc="http://schemas.openxmlformats.org/markup-compatibility/2006">
              <mc:Choice xmlns:v="urn:schemas-microsoft-com:vml" Requires="v">
                <p:oleObj spid="_x0000_s59444" name="Graph" r:id="rId7" imgW="3920760" imgH="3000960" progId="Origin95.Graph">
                  <p:embed/>
                </p:oleObj>
              </mc:Choice>
              <mc:Fallback>
                <p:oleObj name="Graph" r:id="rId7" imgW="3920760" imgH="3000960" progId="Origin95.Graph">
                  <p:embed/>
                  <p:pic>
                    <p:nvPicPr>
                      <p:cNvPr id="0" name=""/>
                      <p:cNvPicPr/>
                      <p:nvPr/>
                    </p:nvPicPr>
                    <p:blipFill>
                      <a:blip r:embed="rId8"/>
                      <a:stretch>
                        <a:fillRect/>
                      </a:stretch>
                    </p:blipFill>
                    <p:spPr>
                      <a:xfrm>
                        <a:off x="5920960" y="857318"/>
                        <a:ext cx="6548804" cy="501102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367119734"/>
      </p:ext>
    </p:extLst>
  </p:cSld>
  <p:clrMapOvr>
    <a:masterClrMapping/>
  </p:clrMapOvr>
  <mc:AlternateContent xmlns:mc="http://schemas.openxmlformats.org/markup-compatibility/2006" xmlns:p14="http://schemas.microsoft.com/office/powerpoint/2010/main">
    <mc:Choice Requires="p14">
      <p:transition spd="slow" p14:dur="2000" advTm="104981"/>
    </mc:Choice>
    <mc:Fallback xmlns="">
      <p:transition spd="slow" advTm="1049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3EB7973A-13F4-4F23-9357-BFFFEB070F13}"/>
              </a:ext>
            </a:extLst>
          </p:cNvPr>
          <p:cNvSpPr>
            <a:spLocks noGrp="1"/>
          </p:cNvSpPr>
          <p:nvPr>
            <p:ph type="sldNum" sz="quarter" idx="17"/>
          </p:nvPr>
        </p:nvSpPr>
        <p:spPr/>
        <p:txBody>
          <a:bodyPr/>
          <a:lstStyle/>
          <a:p>
            <a:pPr defTabSz="457200"/>
            <a:r>
              <a:rPr lang="en-US">
                <a:solidFill>
                  <a:srgbClr val="023D6B"/>
                </a:solidFill>
              </a:rPr>
              <a:t>Page </a:t>
            </a:r>
            <a:fld id="{A52F4D17-1AD6-42D9-B93A-EB002C62F438}" type="slidenum">
              <a:rPr lang="en-US" smtClean="0">
                <a:solidFill>
                  <a:srgbClr val="023D6B"/>
                </a:solidFill>
              </a:rPr>
              <a:pPr defTabSz="457200"/>
              <a:t>14</a:t>
            </a:fld>
            <a:endParaRPr lang="en-US" dirty="0">
              <a:solidFill>
                <a:srgbClr val="023D6B"/>
              </a:solidFill>
            </a:endParaRPr>
          </a:p>
        </p:txBody>
      </p:sp>
      <p:sp>
        <p:nvSpPr>
          <p:cNvPr id="11" name="Freeform: Shape 10">
            <a:extLst>
              <a:ext uri="{FF2B5EF4-FFF2-40B4-BE49-F238E27FC236}">
                <a16:creationId xmlns:a16="http://schemas.microsoft.com/office/drawing/2014/main" id="{00223377-A638-4E8B-A8C7-20BBE8A31D8C}"/>
              </a:ext>
            </a:extLst>
          </p:cNvPr>
          <p:cNvSpPr/>
          <p:nvPr/>
        </p:nvSpPr>
        <p:spPr>
          <a:xfrm>
            <a:off x="1371600" y="1440180"/>
            <a:ext cx="6092190" cy="3691890"/>
          </a:xfrm>
          <a:custGeom>
            <a:avLst/>
            <a:gdLst>
              <a:gd name="connsiteX0" fmla="*/ 0 w 6092190"/>
              <a:gd name="connsiteY0" fmla="*/ 1508760 h 3691890"/>
              <a:gd name="connsiteX1" fmla="*/ 0 w 6092190"/>
              <a:gd name="connsiteY1" fmla="*/ 1508760 h 3691890"/>
              <a:gd name="connsiteX2" fmla="*/ 548640 w 6092190"/>
              <a:gd name="connsiteY2" fmla="*/ 1863090 h 3691890"/>
              <a:gd name="connsiteX3" fmla="*/ 582930 w 6092190"/>
              <a:gd name="connsiteY3" fmla="*/ 1840230 h 3691890"/>
              <a:gd name="connsiteX4" fmla="*/ 605790 w 6092190"/>
              <a:gd name="connsiteY4" fmla="*/ 1771650 h 3691890"/>
              <a:gd name="connsiteX5" fmla="*/ 617220 w 6092190"/>
              <a:gd name="connsiteY5" fmla="*/ 1737360 h 3691890"/>
              <a:gd name="connsiteX6" fmla="*/ 594360 w 6092190"/>
              <a:gd name="connsiteY6" fmla="*/ 1657350 h 3691890"/>
              <a:gd name="connsiteX7" fmla="*/ 560070 w 6092190"/>
              <a:gd name="connsiteY7" fmla="*/ 1634490 h 3691890"/>
              <a:gd name="connsiteX8" fmla="*/ 514350 w 6092190"/>
              <a:gd name="connsiteY8" fmla="*/ 1577340 h 3691890"/>
              <a:gd name="connsiteX9" fmla="*/ 480060 w 6092190"/>
              <a:gd name="connsiteY9" fmla="*/ 1531620 h 3691890"/>
              <a:gd name="connsiteX10" fmla="*/ 445770 w 6092190"/>
              <a:gd name="connsiteY10" fmla="*/ 1497330 h 3691890"/>
              <a:gd name="connsiteX11" fmla="*/ 422910 w 6092190"/>
              <a:gd name="connsiteY11" fmla="*/ 1463040 h 3691890"/>
              <a:gd name="connsiteX12" fmla="*/ 388620 w 6092190"/>
              <a:gd name="connsiteY12" fmla="*/ 1451610 h 3691890"/>
              <a:gd name="connsiteX13" fmla="*/ 308610 w 6092190"/>
              <a:gd name="connsiteY13" fmla="*/ 1417320 h 3691890"/>
              <a:gd name="connsiteX14" fmla="*/ 205740 w 6092190"/>
              <a:gd name="connsiteY14" fmla="*/ 1428750 h 3691890"/>
              <a:gd name="connsiteX15" fmla="*/ 125730 w 6092190"/>
              <a:gd name="connsiteY15" fmla="*/ 1451610 h 3691890"/>
              <a:gd name="connsiteX16" fmla="*/ 114300 w 6092190"/>
              <a:gd name="connsiteY16" fmla="*/ 1520190 h 3691890"/>
              <a:gd name="connsiteX17" fmla="*/ 3726180 w 6092190"/>
              <a:gd name="connsiteY17" fmla="*/ 2343150 h 3691890"/>
              <a:gd name="connsiteX18" fmla="*/ 982980 w 6092190"/>
              <a:gd name="connsiteY18" fmla="*/ 3691890 h 3691890"/>
              <a:gd name="connsiteX19" fmla="*/ 308610 w 6092190"/>
              <a:gd name="connsiteY19" fmla="*/ 1520190 h 3691890"/>
              <a:gd name="connsiteX20" fmla="*/ 6092190 w 6092190"/>
              <a:gd name="connsiteY20" fmla="*/ 0 h 369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2190" h="3691890">
                <a:moveTo>
                  <a:pt x="0" y="1508760"/>
                </a:moveTo>
                <a:lnTo>
                  <a:pt x="0" y="1508760"/>
                </a:lnTo>
                <a:cubicBezTo>
                  <a:pt x="182880" y="1626870"/>
                  <a:pt x="359392" y="1755478"/>
                  <a:pt x="548640" y="1863090"/>
                </a:cubicBezTo>
                <a:cubicBezTo>
                  <a:pt x="560582" y="1869880"/>
                  <a:pt x="575649" y="1851879"/>
                  <a:pt x="582930" y="1840230"/>
                </a:cubicBezTo>
                <a:cubicBezTo>
                  <a:pt x="595701" y="1819796"/>
                  <a:pt x="598170" y="1794510"/>
                  <a:pt x="605790" y="1771650"/>
                </a:cubicBezTo>
                <a:lnTo>
                  <a:pt x="617220" y="1737360"/>
                </a:lnTo>
                <a:cubicBezTo>
                  <a:pt x="616473" y="1734373"/>
                  <a:pt x="600323" y="1664803"/>
                  <a:pt x="594360" y="1657350"/>
                </a:cubicBezTo>
                <a:cubicBezTo>
                  <a:pt x="585778" y="1646623"/>
                  <a:pt x="571500" y="1642110"/>
                  <a:pt x="560070" y="1634490"/>
                </a:cubicBezTo>
                <a:cubicBezTo>
                  <a:pt x="537818" y="1567734"/>
                  <a:pt x="566051" y="1629041"/>
                  <a:pt x="514350" y="1577340"/>
                </a:cubicBezTo>
                <a:cubicBezTo>
                  <a:pt x="500880" y="1563870"/>
                  <a:pt x="492458" y="1546084"/>
                  <a:pt x="480060" y="1531620"/>
                </a:cubicBezTo>
                <a:cubicBezTo>
                  <a:pt x="469540" y="1519347"/>
                  <a:pt x="456118" y="1509748"/>
                  <a:pt x="445770" y="1497330"/>
                </a:cubicBezTo>
                <a:cubicBezTo>
                  <a:pt x="436976" y="1486777"/>
                  <a:pt x="433637" y="1471622"/>
                  <a:pt x="422910" y="1463040"/>
                </a:cubicBezTo>
                <a:cubicBezTo>
                  <a:pt x="413502" y="1455514"/>
                  <a:pt x="399694" y="1456356"/>
                  <a:pt x="388620" y="1451610"/>
                </a:cubicBezTo>
                <a:cubicBezTo>
                  <a:pt x="289751" y="1409238"/>
                  <a:pt x="389026" y="1444125"/>
                  <a:pt x="308610" y="1417320"/>
                </a:cubicBezTo>
                <a:cubicBezTo>
                  <a:pt x="274320" y="1421130"/>
                  <a:pt x="239840" y="1423504"/>
                  <a:pt x="205740" y="1428750"/>
                </a:cubicBezTo>
                <a:cubicBezTo>
                  <a:pt x="179086" y="1432851"/>
                  <a:pt x="151335" y="1443075"/>
                  <a:pt x="125730" y="1451610"/>
                </a:cubicBezTo>
                <a:cubicBezTo>
                  <a:pt x="110686" y="1496743"/>
                  <a:pt x="114300" y="1473852"/>
                  <a:pt x="114300" y="1520190"/>
                </a:cubicBezTo>
                <a:lnTo>
                  <a:pt x="3726180" y="2343150"/>
                </a:lnTo>
                <a:lnTo>
                  <a:pt x="982980" y="3691890"/>
                </a:lnTo>
                <a:lnTo>
                  <a:pt x="308610" y="1520190"/>
                </a:lnTo>
                <a:lnTo>
                  <a:pt x="6092190" y="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 Placeholder 8">
            <a:extLst>
              <a:ext uri="{FF2B5EF4-FFF2-40B4-BE49-F238E27FC236}">
                <a16:creationId xmlns:a16="http://schemas.microsoft.com/office/drawing/2014/main" id="{CB5C6F1A-5997-44EF-9754-65B7AE5B1424}"/>
              </a:ext>
            </a:extLst>
          </p:cNvPr>
          <p:cNvSpPr>
            <a:spLocks noGrp="1"/>
          </p:cNvSpPr>
          <p:nvPr>
            <p:ph type="body" sz="quarter" idx="12"/>
          </p:nvPr>
        </p:nvSpPr>
        <p:spPr>
          <a:xfrm>
            <a:off x="359663" y="876801"/>
            <a:ext cx="11232896" cy="509994"/>
          </a:xfrm>
        </p:spPr>
        <p:txBody>
          <a:bodyPr/>
          <a:lstStyle/>
          <a:p>
            <a:r>
              <a:rPr lang="en-IN" dirty="0"/>
              <a:t>Combining ITC and TDFRS measurements</a:t>
            </a:r>
          </a:p>
        </p:txBody>
      </p:sp>
      <p:sp>
        <p:nvSpPr>
          <p:cNvPr id="14" name="Title 1">
            <a:extLst>
              <a:ext uri="{FF2B5EF4-FFF2-40B4-BE49-F238E27FC236}">
                <a16:creationId xmlns:a16="http://schemas.microsoft.com/office/drawing/2014/main" id="{0A4FFD39-9C9E-4009-8537-3FB9E9D8DF1A}"/>
              </a:ext>
            </a:extLst>
          </p:cNvPr>
          <p:cNvSpPr txBox="1">
            <a:spLocks/>
          </p:cNvSpPr>
          <p:nvPr/>
        </p:nvSpPr>
        <p:spPr>
          <a:xfrm>
            <a:off x="359663" y="322022"/>
            <a:ext cx="8425562" cy="1126758"/>
          </a:xfrm>
          <a:prstGeom prst="rect">
            <a:avLst/>
          </a:prstGeom>
        </p:spPr>
        <p:txBody>
          <a:bodyPr vert="horz" lIns="0" tIns="0" rIns="0" bIns="0" rtlCol="0" anchor="t" anchorCtr="0">
            <a:noAutofit/>
          </a:bodyPr>
          <a:lstStyle>
            <a:lvl1pPr algn="l" defTabSz="914400" rtl="0" eaLnBrk="1" latinLnBrk="0" hangingPunct="1">
              <a:lnSpc>
                <a:spcPct val="114000"/>
              </a:lnSpc>
              <a:spcBef>
                <a:spcPct val="0"/>
              </a:spcBef>
              <a:buNone/>
              <a:defRPr sz="3200" b="1" kern="1200" cap="all" spc="0" baseline="0">
                <a:solidFill>
                  <a:schemeClr val="accent1"/>
                </a:solidFill>
                <a:latin typeface="+mj-lt"/>
                <a:ea typeface="+mj-ea"/>
                <a:cs typeface="+mj-cs"/>
              </a:defRPr>
            </a:lvl1pPr>
          </a:lstStyle>
          <a:p>
            <a:r>
              <a:rPr lang="de-DE" dirty="0"/>
              <a:t>Protein-ligand systems</a:t>
            </a:r>
            <a:endParaRPr lang="en-GB" dirty="0"/>
          </a:p>
        </p:txBody>
      </p:sp>
      <p:sp>
        <p:nvSpPr>
          <p:cNvPr id="17" name="Rectangle 16">
            <a:extLst>
              <a:ext uri="{FF2B5EF4-FFF2-40B4-BE49-F238E27FC236}">
                <a16:creationId xmlns:a16="http://schemas.microsoft.com/office/drawing/2014/main" id="{3DC0F97F-57B6-4C15-8446-6E671CE020A3}"/>
              </a:ext>
            </a:extLst>
          </p:cNvPr>
          <p:cNvSpPr/>
          <p:nvPr/>
        </p:nvSpPr>
        <p:spPr>
          <a:xfrm>
            <a:off x="1" y="-10153"/>
            <a:ext cx="12100956" cy="285261"/>
          </a:xfrm>
          <a:prstGeom prst="rect">
            <a:avLst/>
          </a:prstGeom>
          <a:gradFill flip="none" rotWithShape="1">
            <a:gsLst>
              <a:gs pos="6000">
                <a:schemeClr val="accent1"/>
              </a:gs>
              <a:gs pos="51000">
                <a:schemeClr val="accent1">
                  <a:lumMod val="40000"/>
                  <a:lumOff val="60000"/>
                </a:schemeClr>
              </a:gs>
              <a:gs pos="9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5000"/>
              </a:lnSpc>
            </a:pPr>
            <a:r>
              <a:rPr lang="de-DE" sz="1400" b="1" dirty="0">
                <a:solidFill>
                  <a:schemeClr val="bg1"/>
                </a:solidFill>
                <a:sym typeface="Wingdings 3"/>
              </a:rPr>
              <a:t></a:t>
            </a:r>
            <a:r>
              <a:rPr lang="de-DE" sz="1400" b="1" dirty="0" err="1">
                <a:solidFill>
                  <a:schemeClr val="accent3">
                    <a:lumMod val="20000"/>
                    <a:lumOff val="80000"/>
                  </a:schemeClr>
                </a:solidFill>
              </a:rPr>
              <a:t>results</a:t>
            </a:r>
            <a:r>
              <a:rPr lang="de-DE" sz="1400" dirty="0">
                <a:solidFill>
                  <a:schemeClr val="accent3">
                    <a:lumMod val="20000"/>
                    <a:lumOff val="80000"/>
                  </a:schemeClr>
                </a:solidFill>
              </a:rPr>
              <a:t>               </a:t>
            </a:r>
            <a:r>
              <a:rPr lang="de-DE" sz="1400" dirty="0" err="1">
                <a:solidFill>
                  <a:schemeClr val="accent3">
                    <a:lumMod val="20000"/>
                    <a:lumOff val="80000"/>
                  </a:schemeClr>
                </a:solidFill>
              </a:rPr>
              <a:t>summary</a:t>
            </a:r>
            <a:r>
              <a:rPr lang="de-DE" sz="1400" dirty="0">
                <a:solidFill>
                  <a:schemeClr val="accent3">
                    <a:lumMod val="20000"/>
                    <a:lumOff val="80000"/>
                  </a:schemeClr>
                </a:solidFill>
              </a:rPr>
              <a:t> &amp; </a:t>
            </a:r>
            <a:r>
              <a:rPr lang="de-DE" sz="1400" dirty="0" err="1">
                <a:solidFill>
                  <a:schemeClr val="accent3">
                    <a:lumMod val="20000"/>
                    <a:lumOff val="80000"/>
                  </a:schemeClr>
                </a:solidFill>
              </a:rPr>
              <a:t>outlook</a:t>
            </a:r>
            <a:r>
              <a:rPr lang="de-DE" sz="1400" dirty="0">
                <a:solidFill>
                  <a:schemeClr val="accent3">
                    <a:lumMod val="20000"/>
                    <a:lumOff val="80000"/>
                  </a:schemeClr>
                </a:solidFill>
              </a:rPr>
              <a:t>                  </a:t>
            </a:r>
            <a:r>
              <a:rPr lang="de-DE" sz="1400" dirty="0" err="1">
                <a:solidFill>
                  <a:schemeClr val="accent3">
                    <a:lumMod val="20000"/>
                    <a:lumOff val="80000"/>
                  </a:schemeClr>
                </a:solidFill>
              </a:rPr>
              <a:t>acknowledgement</a:t>
            </a:r>
            <a:endParaRPr lang="en-GB" sz="1600" dirty="0" err="1">
              <a:solidFill>
                <a:schemeClr val="accent3">
                  <a:lumMod val="20000"/>
                  <a:lumOff val="80000"/>
                </a:schemeClr>
              </a:solidFill>
            </a:endParaRPr>
          </a:p>
        </p:txBody>
      </p:sp>
      <p:sp>
        <p:nvSpPr>
          <p:cNvPr id="41" name="TextBox 65">
            <a:extLst>
              <a:ext uri="{FF2B5EF4-FFF2-40B4-BE49-F238E27FC236}">
                <a16:creationId xmlns:a16="http://schemas.microsoft.com/office/drawing/2014/main" id="{58603C2F-7AB9-41BF-8B1E-4D528CA31E81}"/>
              </a:ext>
            </a:extLst>
          </p:cNvPr>
          <p:cNvSpPr txBox="1"/>
          <p:nvPr/>
        </p:nvSpPr>
        <p:spPr>
          <a:xfrm>
            <a:off x="5274126" y="1518808"/>
            <a:ext cx="3022191" cy="646331"/>
          </a:xfrm>
          <a:prstGeom prst="rect">
            <a:avLst/>
          </a:prstGeom>
          <a:noFill/>
        </p:spPr>
        <p:txBody>
          <a:bodyPr wrap="square" rtlCol="0">
            <a:spAutoFit/>
          </a:bodyPr>
          <a:lstStyle/>
          <a:p>
            <a:r>
              <a:rPr lang="de-DE" dirty="0">
                <a:solidFill>
                  <a:prstClr val="black"/>
                </a:solidFill>
              </a:rPr>
              <a:t>change of solvation free energy between T1 and T2</a:t>
            </a:r>
            <a:endParaRPr lang="en-GB" dirty="0">
              <a:solidFill>
                <a:prstClr val="black"/>
              </a:solidFill>
            </a:endParaRPr>
          </a:p>
        </p:txBody>
      </p:sp>
      <p:grpSp>
        <p:nvGrpSpPr>
          <p:cNvPr id="10" name="Group 9">
            <a:extLst>
              <a:ext uri="{FF2B5EF4-FFF2-40B4-BE49-F238E27FC236}">
                <a16:creationId xmlns:a16="http://schemas.microsoft.com/office/drawing/2014/main" id="{755B459F-0F6C-4273-8C6E-F88AF2AE87DB}"/>
              </a:ext>
            </a:extLst>
          </p:cNvPr>
          <p:cNvGrpSpPr/>
          <p:nvPr/>
        </p:nvGrpSpPr>
        <p:grpSpPr>
          <a:xfrm>
            <a:off x="836299" y="1701614"/>
            <a:ext cx="4286763" cy="3456384"/>
            <a:chOff x="836299" y="1701614"/>
            <a:chExt cx="4286763" cy="3456384"/>
          </a:xfrm>
        </p:grpSpPr>
        <p:sp>
          <p:nvSpPr>
            <p:cNvPr id="15" name="Rechteck 11">
              <a:extLst>
                <a:ext uri="{FF2B5EF4-FFF2-40B4-BE49-F238E27FC236}">
                  <a16:creationId xmlns:a16="http://schemas.microsoft.com/office/drawing/2014/main" id="{BD8D04DD-03B6-4823-B7CB-918680968C97}"/>
                </a:ext>
              </a:extLst>
            </p:cNvPr>
            <p:cNvSpPr/>
            <p:nvPr/>
          </p:nvSpPr>
          <p:spPr>
            <a:xfrm rot="5400000">
              <a:off x="1231572" y="1306341"/>
              <a:ext cx="3456384" cy="4246930"/>
            </a:xfrm>
            <a:prstGeom prst="rect">
              <a:avLst/>
            </a:prstGeom>
            <a:gradFill flip="none" rotWithShape="1">
              <a:gsLst>
                <a:gs pos="0">
                  <a:srgbClr val="C0504D">
                    <a:lumMod val="40000"/>
                    <a:lumOff val="60000"/>
                  </a:srgbClr>
                </a:gs>
                <a:gs pos="100000">
                  <a:srgbClr val="4BACC6">
                    <a:lumMod val="40000"/>
                    <a:lumOff val="60000"/>
                  </a:srgbClr>
                </a:gs>
              </a:gsLst>
              <a:lin ang="10800000" scaled="1"/>
              <a:tileRect/>
            </a:gra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ndParaRPr>
            </a:p>
          </p:txBody>
        </p:sp>
        <p:sp>
          <p:nvSpPr>
            <p:cNvPr id="18" name="Ellipse 1">
              <a:extLst>
                <a:ext uri="{FF2B5EF4-FFF2-40B4-BE49-F238E27FC236}">
                  <a16:creationId xmlns:a16="http://schemas.microsoft.com/office/drawing/2014/main" id="{98048A51-2B32-4668-B7D5-C41693EB0C0B}"/>
                </a:ext>
              </a:extLst>
            </p:cNvPr>
            <p:cNvSpPr/>
            <p:nvPr/>
          </p:nvSpPr>
          <p:spPr>
            <a:xfrm>
              <a:off x="1698853" y="1917638"/>
              <a:ext cx="576064" cy="576064"/>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ndParaRPr>
            </a:p>
          </p:txBody>
        </p:sp>
        <p:sp>
          <p:nvSpPr>
            <p:cNvPr id="19" name="Stern mit 5 Zacken 6">
              <a:extLst>
                <a:ext uri="{FF2B5EF4-FFF2-40B4-BE49-F238E27FC236}">
                  <a16:creationId xmlns:a16="http://schemas.microsoft.com/office/drawing/2014/main" id="{FE44A065-4AF5-4C0D-A7FD-4CFD0BC4E1CF}"/>
                </a:ext>
              </a:extLst>
            </p:cNvPr>
            <p:cNvSpPr/>
            <p:nvPr/>
          </p:nvSpPr>
          <p:spPr>
            <a:xfrm>
              <a:off x="1050781" y="2019232"/>
              <a:ext cx="288032" cy="288032"/>
            </a:xfrm>
            <a:prstGeom prst="star5">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ndParaRPr>
            </a:p>
          </p:txBody>
        </p:sp>
        <p:grpSp>
          <p:nvGrpSpPr>
            <p:cNvPr id="20" name="Gruppieren 9">
              <a:extLst>
                <a:ext uri="{FF2B5EF4-FFF2-40B4-BE49-F238E27FC236}">
                  <a16:creationId xmlns:a16="http://schemas.microsoft.com/office/drawing/2014/main" id="{A6159C07-BF42-4D79-8E71-811AF299516C}"/>
                </a:ext>
              </a:extLst>
            </p:cNvPr>
            <p:cNvGrpSpPr/>
            <p:nvPr/>
          </p:nvGrpSpPr>
          <p:grpSpPr>
            <a:xfrm>
              <a:off x="3976910" y="4127279"/>
              <a:ext cx="648072" cy="576064"/>
              <a:chOff x="3923928" y="3861048"/>
              <a:chExt cx="648072" cy="576064"/>
            </a:xfrm>
          </p:grpSpPr>
          <p:sp>
            <p:nvSpPr>
              <p:cNvPr id="21" name="Ellipse 4">
                <a:extLst>
                  <a:ext uri="{FF2B5EF4-FFF2-40B4-BE49-F238E27FC236}">
                    <a16:creationId xmlns:a16="http://schemas.microsoft.com/office/drawing/2014/main" id="{66DCD312-4079-4F3D-A12B-7071B778E3B9}"/>
                  </a:ext>
                </a:extLst>
              </p:cNvPr>
              <p:cNvSpPr/>
              <p:nvPr/>
            </p:nvSpPr>
            <p:spPr>
              <a:xfrm>
                <a:off x="3923928" y="3861048"/>
                <a:ext cx="576064" cy="576064"/>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ndParaRPr>
              </a:p>
            </p:txBody>
          </p:sp>
          <p:sp>
            <p:nvSpPr>
              <p:cNvPr id="22" name="Stern mit 5 Zacken 7">
                <a:extLst>
                  <a:ext uri="{FF2B5EF4-FFF2-40B4-BE49-F238E27FC236}">
                    <a16:creationId xmlns:a16="http://schemas.microsoft.com/office/drawing/2014/main" id="{5B3C3737-6257-4685-AB54-B96E6B4668ED}"/>
                  </a:ext>
                </a:extLst>
              </p:cNvPr>
              <p:cNvSpPr/>
              <p:nvPr/>
            </p:nvSpPr>
            <p:spPr>
              <a:xfrm>
                <a:off x="4283968" y="4149080"/>
                <a:ext cx="288032" cy="288032"/>
              </a:xfrm>
              <a:prstGeom prst="star5">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ndParaRPr>
              </a:p>
            </p:txBody>
          </p:sp>
        </p:grpSp>
        <p:grpSp>
          <p:nvGrpSpPr>
            <p:cNvPr id="23" name="Gruppieren 10">
              <a:extLst>
                <a:ext uri="{FF2B5EF4-FFF2-40B4-BE49-F238E27FC236}">
                  <a16:creationId xmlns:a16="http://schemas.microsoft.com/office/drawing/2014/main" id="{DE170246-B6E6-40B7-A9B9-9C43DED76A91}"/>
                </a:ext>
              </a:extLst>
            </p:cNvPr>
            <p:cNvGrpSpPr/>
            <p:nvPr/>
          </p:nvGrpSpPr>
          <p:grpSpPr>
            <a:xfrm>
              <a:off x="3976910" y="1884290"/>
              <a:ext cx="648072" cy="576064"/>
              <a:chOff x="6228184" y="2132856"/>
              <a:chExt cx="648072" cy="576064"/>
            </a:xfrm>
          </p:grpSpPr>
          <p:sp>
            <p:nvSpPr>
              <p:cNvPr id="24" name="Ellipse 3">
                <a:extLst>
                  <a:ext uri="{FF2B5EF4-FFF2-40B4-BE49-F238E27FC236}">
                    <a16:creationId xmlns:a16="http://schemas.microsoft.com/office/drawing/2014/main" id="{246AF472-DD98-46B8-AA5C-D77385C2B84C}"/>
                  </a:ext>
                </a:extLst>
              </p:cNvPr>
              <p:cNvSpPr/>
              <p:nvPr/>
            </p:nvSpPr>
            <p:spPr>
              <a:xfrm>
                <a:off x="6228184" y="2132856"/>
                <a:ext cx="576064" cy="576064"/>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ndParaRPr>
              </a:p>
            </p:txBody>
          </p:sp>
          <p:sp>
            <p:nvSpPr>
              <p:cNvPr id="25" name="Stern mit 5 Zacken 8">
                <a:extLst>
                  <a:ext uri="{FF2B5EF4-FFF2-40B4-BE49-F238E27FC236}">
                    <a16:creationId xmlns:a16="http://schemas.microsoft.com/office/drawing/2014/main" id="{1C4A33A2-D9B6-44B5-BD98-2C7475C97209}"/>
                  </a:ext>
                </a:extLst>
              </p:cNvPr>
              <p:cNvSpPr/>
              <p:nvPr/>
            </p:nvSpPr>
            <p:spPr>
              <a:xfrm>
                <a:off x="6588224" y="2420888"/>
                <a:ext cx="288032" cy="288032"/>
              </a:xfrm>
              <a:prstGeom prst="star5">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ndParaRPr>
              </a:p>
            </p:txBody>
          </p:sp>
        </p:grpSp>
        <p:cxnSp>
          <p:nvCxnSpPr>
            <p:cNvPr id="26" name="Gerade Verbindung mit Pfeil 13">
              <a:extLst>
                <a:ext uri="{FF2B5EF4-FFF2-40B4-BE49-F238E27FC236}">
                  <a16:creationId xmlns:a16="http://schemas.microsoft.com/office/drawing/2014/main" id="{C0E66076-E356-481A-8D67-F73BA29026A6}"/>
                </a:ext>
              </a:extLst>
            </p:cNvPr>
            <p:cNvCxnSpPr/>
            <p:nvPr/>
          </p:nvCxnSpPr>
          <p:spPr>
            <a:xfrm>
              <a:off x="2562949" y="2163248"/>
              <a:ext cx="1152128" cy="0"/>
            </a:xfrm>
            <a:prstGeom prst="straightConnector1">
              <a:avLst/>
            </a:prstGeom>
            <a:noFill/>
            <a:ln w="9525" cap="flat" cmpd="sng" algn="ctr">
              <a:solidFill>
                <a:sysClr val="windowText" lastClr="000000"/>
              </a:solidFill>
              <a:prstDash val="solid"/>
              <a:tailEnd type="arrow"/>
            </a:ln>
            <a:effectLst/>
          </p:spPr>
        </p:cxnSp>
        <p:sp>
          <p:nvSpPr>
            <p:cNvPr id="27" name="Textfeld 14">
              <a:extLst>
                <a:ext uri="{FF2B5EF4-FFF2-40B4-BE49-F238E27FC236}">
                  <a16:creationId xmlns:a16="http://schemas.microsoft.com/office/drawing/2014/main" id="{2EF97BDA-84EB-4799-A17D-696CBF973ED9}"/>
                </a:ext>
              </a:extLst>
            </p:cNvPr>
            <p:cNvSpPr txBox="1"/>
            <p:nvPr/>
          </p:nvSpPr>
          <p:spPr>
            <a:xfrm>
              <a:off x="2832454" y="1788236"/>
              <a:ext cx="613117" cy="369332"/>
            </a:xfrm>
            <a:prstGeom prst="rect">
              <a:avLst/>
            </a:prstGeom>
            <a:noFill/>
          </p:spPr>
          <p:txBody>
            <a:bodyPr wrap="none" rtlCol="0">
              <a:spAutoFit/>
            </a:bodyPr>
            <a:lstStyle/>
            <a:p>
              <a:r>
                <a:rPr lang="el-GR" dirty="0">
                  <a:solidFill>
                    <a:prstClr val="black"/>
                  </a:solidFill>
                  <a:latin typeface="Calibri"/>
                </a:rPr>
                <a:t>Δ</a:t>
              </a:r>
              <a:r>
                <a:rPr lang="de-DE" dirty="0">
                  <a:solidFill>
                    <a:prstClr val="black"/>
                  </a:solidFill>
                  <a:latin typeface="Calibri"/>
                </a:rPr>
                <a:t>G</a:t>
              </a:r>
              <a:r>
                <a:rPr lang="de-DE" baseline="-25000" dirty="0">
                  <a:solidFill>
                    <a:prstClr val="black"/>
                  </a:solidFill>
                  <a:latin typeface="Calibri"/>
                </a:rPr>
                <a:t>T1</a:t>
              </a:r>
              <a:endParaRPr lang="en-GB" baseline="-25000" dirty="0">
                <a:solidFill>
                  <a:prstClr val="black"/>
                </a:solidFill>
                <a:latin typeface="Calibri"/>
              </a:endParaRPr>
            </a:p>
          </p:txBody>
        </p:sp>
        <p:cxnSp>
          <p:nvCxnSpPr>
            <p:cNvPr id="28" name="Gerade Verbindung mit Pfeil 15">
              <a:extLst>
                <a:ext uri="{FF2B5EF4-FFF2-40B4-BE49-F238E27FC236}">
                  <a16:creationId xmlns:a16="http://schemas.microsoft.com/office/drawing/2014/main" id="{E72BC8C4-588C-46DB-8DDF-2227FBA8DFD5}"/>
                </a:ext>
              </a:extLst>
            </p:cNvPr>
            <p:cNvCxnSpPr/>
            <p:nvPr/>
          </p:nvCxnSpPr>
          <p:spPr>
            <a:xfrm>
              <a:off x="2546693" y="4458945"/>
              <a:ext cx="1152128" cy="0"/>
            </a:xfrm>
            <a:prstGeom prst="straightConnector1">
              <a:avLst/>
            </a:prstGeom>
            <a:noFill/>
            <a:ln w="9525" cap="flat" cmpd="sng" algn="ctr">
              <a:solidFill>
                <a:sysClr val="windowText" lastClr="000000"/>
              </a:solidFill>
              <a:prstDash val="solid"/>
              <a:tailEnd type="arrow"/>
            </a:ln>
            <a:effectLst/>
          </p:spPr>
        </p:cxnSp>
        <p:sp>
          <p:nvSpPr>
            <p:cNvPr id="29" name="Textfeld 16">
              <a:extLst>
                <a:ext uri="{FF2B5EF4-FFF2-40B4-BE49-F238E27FC236}">
                  <a16:creationId xmlns:a16="http://schemas.microsoft.com/office/drawing/2014/main" id="{004D5A46-7D0B-4818-91DF-4A36A00367B3}"/>
                </a:ext>
              </a:extLst>
            </p:cNvPr>
            <p:cNvSpPr txBox="1"/>
            <p:nvPr/>
          </p:nvSpPr>
          <p:spPr>
            <a:xfrm>
              <a:off x="2816198" y="4083933"/>
              <a:ext cx="613117" cy="369332"/>
            </a:xfrm>
            <a:prstGeom prst="rect">
              <a:avLst/>
            </a:prstGeom>
            <a:noFill/>
          </p:spPr>
          <p:txBody>
            <a:bodyPr wrap="none" rtlCol="0">
              <a:spAutoFit/>
            </a:bodyPr>
            <a:lstStyle/>
            <a:p>
              <a:r>
                <a:rPr lang="el-GR" dirty="0">
                  <a:solidFill>
                    <a:prstClr val="black"/>
                  </a:solidFill>
                  <a:latin typeface="Calibri"/>
                </a:rPr>
                <a:t>Δ</a:t>
              </a:r>
              <a:r>
                <a:rPr lang="de-DE" dirty="0">
                  <a:solidFill>
                    <a:prstClr val="black"/>
                  </a:solidFill>
                  <a:latin typeface="Calibri"/>
                </a:rPr>
                <a:t>G</a:t>
              </a:r>
              <a:r>
                <a:rPr lang="de-DE" baseline="-25000" dirty="0">
                  <a:solidFill>
                    <a:prstClr val="black"/>
                  </a:solidFill>
                  <a:latin typeface="Calibri"/>
                </a:rPr>
                <a:t>T2</a:t>
              </a:r>
              <a:endParaRPr lang="en-GB" baseline="-25000" dirty="0">
                <a:solidFill>
                  <a:prstClr val="black"/>
                </a:solidFill>
                <a:latin typeface="Calibri"/>
              </a:endParaRPr>
            </a:p>
          </p:txBody>
        </p:sp>
        <p:cxnSp>
          <p:nvCxnSpPr>
            <p:cNvPr id="30" name="Gerade Verbindung mit Pfeil 18">
              <a:extLst>
                <a:ext uri="{FF2B5EF4-FFF2-40B4-BE49-F238E27FC236}">
                  <a16:creationId xmlns:a16="http://schemas.microsoft.com/office/drawing/2014/main" id="{FCB0E5F8-BEAD-43E1-8B60-744645403396}"/>
                </a:ext>
              </a:extLst>
            </p:cNvPr>
            <p:cNvCxnSpPr/>
            <p:nvPr/>
          </p:nvCxnSpPr>
          <p:spPr>
            <a:xfrm>
              <a:off x="4300946" y="2648112"/>
              <a:ext cx="0" cy="1296144"/>
            </a:xfrm>
            <a:prstGeom prst="straightConnector1">
              <a:avLst/>
            </a:prstGeom>
            <a:noFill/>
            <a:ln w="9525" cap="flat" cmpd="sng" algn="ctr">
              <a:solidFill>
                <a:sysClr val="windowText" lastClr="000000"/>
              </a:solidFill>
              <a:prstDash val="solid"/>
              <a:tailEnd type="arrow"/>
            </a:ln>
            <a:effectLst/>
          </p:spPr>
        </p:cxnSp>
        <p:cxnSp>
          <p:nvCxnSpPr>
            <p:cNvPr id="31" name="Gerade Verbindung mit Pfeil 19">
              <a:extLst>
                <a:ext uri="{FF2B5EF4-FFF2-40B4-BE49-F238E27FC236}">
                  <a16:creationId xmlns:a16="http://schemas.microsoft.com/office/drawing/2014/main" id="{53115BAF-C932-4E41-941D-C9F1DBEBA097}"/>
                </a:ext>
              </a:extLst>
            </p:cNvPr>
            <p:cNvCxnSpPr/>
            <p:nvPr/>
          </p:nvCxnSpPr>
          <p:spPr>
            <a:xfrm>
              <a:off x="1985188" y="2637718"/>
              <a:ext cx="0" cy="1296144"/>
            </a:xfrm>
            <a:prstGeom prst="straightConnector1">
              <a:avLst/>
            </a:prstGeom>
            <a:noFill/>
            <a:ln w="9525" cap="flat" cmpd="sng" algn="ctr">
              <a:solidFill>
                <a:sysClr val="windowText" lastClr="000000"/>
              </a:solidFill>
              <a:prstDash val="solid"/>
              <a:tailEnd type="arrow"/>
            </a:ln>
            <a:effectLst/>
          </p:spPr>
        </p:cxnSp>
        <p:cxnSp>
          <p:nvCxnSpPr>
            <p:cNvPr id="32" name="Gerade Verbindung mit Pfeil 20">
              <a:extLst>
                <a:ext uri="{FF2B5EF4-FFF2-40B4-BE49-F238E27FC236}">
                  <a16:creationId xmlns:a16="http://schemas.microsoft.com/office/drawing/2014/main" id="{60EC2126-5834-48A4-BE31-7D12C066F500}"/>
                </a:ext>
              </a:extLst>
            </p:cNvPr>
            <p:cNvCxnSpPr/>
            <p:nvPr/>
          </p:nvCxnSpPr>
          <p:spPr>
            <a:xfrm>
              <a:off x="1221215" y="2637718"/>
              <a:ext cx="0" cy="1296144"/>
            </a:xfrm>
            <a:prstGeom prst="straightConnector1">
              <a:avLst/>
            </a:prstGeom>
            <a:noFill/>
            <a:ln w="9525" cap="flat" cmpd="sng" algn="ctr">
              <a:solidFill>
                <a:sysClr val="windowText" lastClr="000000"/>
              </a:solidFill>
              <a:prstDash val="solid"/>
              <a:tailEnd type="arrow"/>
            </a:ln>
            <a:effectLst/>
          </p:spPr>
        </p:cxnSp>
        <p:sp>
          <p:nvSpPr>
            <p:cNvPr id="33" name="Textfeld 24">
              <a:extLst>
                <a:ext uri="{FF2B5EF4-FFF2-40B4-BE49-F238E27FC236}">
                  <a16:creationId xmlns:a16="http://schemas.microsoft.com/office/drawing/2014/main" id="{24D150EE-A193-4650-B3F9-5CDA5AB1C9DA}"/>
                </a:ext>
              </a:extLst>
            </p:cNvPr>
            <p:cNvSpPr txBox="1"/>
            <p:nvPr/>
          </p:nvSpPr>
          <p:spPr>
            <a:xfrm>
              <a:off x="1353181" y="1987656"/>
              <a:ext cx="300082" cy="369332"/>
            </a:xfrm>
            <a:prstGeom prst="rect">
              <a:avLst/>
            </a:prstGeom>
            <a:noFill/>
          </p:spPr>
          <p:txBody>
            <a:bodyPr wrap="none" rtlCol="0">
              <a:spAutoFit/>
            </a:bodyPr>
            <a:lstStyle/>
            <a:p>
              <a:r>
                <a:rPr lang="de-DE" dirty="0">
                  <a:solidFill>
                    <a:prstClr val="black"/>
                  </a:solidFill>
                  <a:latin typeface="Calibri"/>
                </a:rPr>
                <a:t>+</a:t>
              </a:r>
              <a:endParaRPr lang="en-GB" dirty="0">
                <a:solidFill>
                  <a:prstClr val="black"/>
                </a:solidFill>
                <a:latin typeface="Calibri"/>
              </a:endParaRPr>
            </a:p>
          </p:txBody>
        </p:sp>
        <p:sp>
          <p:nvSpPr>
            <p:cNvPr id="34" name="Ellipse 26">
              <a:extLst>
                <a:ext uri="{FF2B5EF4-FFF2-40B4-BE49-F238E27FC236}">
                  <a16:creationId xmlns:a16="http://schemas.microsoft.com/office/drawing/2014/main" id="{E32C59C0-B3F4-40A0-B4D0-CAA408774F5D}"/>
                </a:ext>
              </a:extLst>
            </p:cNvPr>
            <p:cNvSpPr/>
            <p:nvPr/>
          </p:nvSpPr>
          <p:spPr>
            <a:xfrm>
              <a:off x="1698853" y="4127279"/>
              <a:ext cx="576064" cy="576064"/>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ndParaRPr>
            </a:p>
          </p:txBody>
        </p:sp>
        <p:sp>
          <p:nvSpPr>
            <p:cNvPr id="35" name="Stern mit 5 Zacken 27">
              <a:extLst>
                <a:ext uri="{FF2B5EF4-FFF2-40B4-BE49-F238E27FC236}">
                  <a16:creationId xmlns:a16="http://schemas.microsoft.com/office/drawing/2014/main" id="{7AAB8F66-0408-4F57-AE3C-CA622955C6A7}"/>
                </a:ext>
              </a:extLst>
            </p:cNvPr>
            <p:cNvSpPr/>
            <p:nvPr/>
          </p:nvSpPr>
          <p:spPr>
            <a:xfrm>
              <a:off x="1050781" y="4228873"/>
              <a:ext cx="288032" cy="288032"/>
            </a:xfrm>
            <a:prstGeom prst="star5">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ndParaRPr>
            </a:p>
          </p:txBody>
        </p:sp>
        <p:sp>
          <p:nvSpPr>
            <p:cNvPr id="36" name="Textfeld 28">
              <a:extLst>
                <a:ext uri="{FF2B5EF4-FFF2-40B4-BE49-F238E27FC236}">
                  <a16:creationId xmlns:a16="http://schemas.microsoft.com/office/drawing/2014/main" id="{0C5BD7D7-4CDD-4388-A354-2D89EF0076F4}"/>
                </a:ext>
              </a:extLst>
            </p:cNvPr>
            <p:cNvSpPr txBox="1"/>
            <p:nvPr/>
          </p:nvSpPr>
          <p:spPr>
            <a:xfrm>
              <a:off x="1353181" y="4197297"/>
              <a:ext cx="300082" cy="369332"/>
            </a:xfrm>
            <a:prstGeom prst="rect">
              <a:avLst/>
            </a:prstGeom>
            <a:noFill/>
          </p:spPr>
          <p:txBody>
            <a:bodyPr wrap="none" rtlCol="0">
              <a:spAutoFit/>
            </a:bodyPr>
            <a:lstStyle/>
            <a:p>
              <a:r>
                <a:rPr lang="de-DE" dirty="0">
                  <a:solidFill>
                    <a:prstClr val="black"/>
                  </a:solidFill>
                  <a:latin typeface="Calibri"/>
                </a:rPr>
                <a:t>+</a:t>
              </a:r>
              <a:endParaRPr lang="en-GB" dirty="0">
                <a:solidFill>
                  <a:prstClr val="black"/>
                </a:solidFill>
                <a:latin typeface="Calibri"/>
              </a:endParaRPr>
            </a:p>
          </p:txBody>
        </p:sp>
        <p:sp>
          <p:nvSpPr>
            <p:cNvPr id="37" name="Textfeld 34">
              <a:extLst>
                <a:ext uri="{FF2B5EF4-FFF2-40B4-BE49-F238E27FC236}">
                  <a16:creationId xmlns:a16="http://schemas.microsoft.com/office/drawing/2014/main" id="{8A199EAB-8CB1-4B4C-B417-B958ACF046EC}"/>
                </a:ext>
              </a:extLst>
            </p:cNvPr>
            <p:cNvSpPr txBox="1"/>
            <p:nvPr/>
          </p:nvSpPr>
          <p:spPr>
            <a:xfrm>
              <a:off x="1199185" y="3029116"/>
              <a:ext cx="673582" cy="369332"/>
            </a:xfrm>
            <a:prstGeom prst="rect">
              <a:avLst/>
            </a:prstGeom>
            <a:noFill/>
          </p:spPr>
          <p:txBody>
            <a:bodyPr wrap="none" rtlCol="0">
              <a:spAutoFit/>
            </a:bodyPr>
            <a:lstStyle/>
            <a:p>
              <a:r>
                <a:rPr lang="el-GR" dirty="0">
                  <a:solidFill>
                    <a:prstClr val="black"/>
                  </a:solidFill>
                  <a:latin typeface="Calibri"/>
                </a:rPr>
                <a:t>ΔΔ</a:t>
              </a:r>
              <a:r>
                <a:rPr lang="de-DE" dirty="0">
                  <a:solidFill>
                    <a:prstClr val="black"/>
                  </a:solidFill>
                  <a:latin typeface="Calibri"/>
                </a:rPr>
                <a:t>G</a:t>
              </a:r>
              <a:r>
                <a:rPr lang="de-DE" baseline="-25000" dirty="0">
                  <a:solidFill>
                    <a:prstClr val="black"/>
                  </a:solidFill>
                  <a:latin typeface="Calibri"/>
                </a:rPr>
                <a:t>B</a:t>
              </a:r>
              <a:endParaRPr lang="en-GB" baseline="-25000" dirty="0">
                <a:solidFill>
                  <a:prstClr val="black"/>
                </a:solidFill>
                <a:latin typeface="Calibri"/>
              </a:endParaRPr>
            </a:p>
          </p:txBody>
        </p:sp>
        <p:sp>
          <p:nvSpPr>
            <p:cNvPr id="38" name="Textfeld 39">
              <a:extLst>
                <a:ext uri="{FF2B5EF4-FFF2-40B4-BE49-F238E27FC236}">
                  <a16:creationId xmlns:a16="http://schemas.microsoft.com/office/drawing/2014/main" id="{C60DC6A3-ED5F-4D5E-84D9-DBCE3B1202C6}"/>
                </a:ext>
              </a:extLst>
            </p:cNvPr>
            <p:cNvSpPr txBox="1"/>
            <p:nvPr/>
          </p:nvSpPr>
          <p:spPr>
            <a:xfrm>
              <a:off x="4378948" y="3402860"/>
              <a:ext cx="744114" cy="369332"/>
            </a:xfrm>
            <a:prstGeom prst="rect">
              <a:avLst/>
            </a:prstGeom>
            <a:noFill/>
          </p:spPr>
          <p:txBody>
            <a:bodyPr wrap="none" rtlCol="0">
              <a:spAutoFit/>
            </a:bodyPr>
            <a:lstStyle/>
            <a:p>
              <a:r>
                <a:rPr lang="el-GR" dirty="0">
                  <a:solidFill>
                    <a:prstClr val="black"/>
                  </a:solidFill>
                  <a:latin typeface="Calibri"/>
                </a:rPr>
                <a:t>ΔΔ</a:t>
              </a:r>
              <a:r>
                <a:rPr lang="de-DE" dirty="0">
                  <a:solidFill>
                    <a:prstClr val="black"/>
                  </a:solidFill>
                  <a:latin typeface="Calibri"/>
                </a:rPr>
                <a:t>G</a:t>
              </a:r>
              <a:r>
                <a:rPr lang="de-DE" baseline="-25000" dirty="0">
                  <a:solidFill>
                    <a:prstClr val="black"/>
                  </a:solidFill>
                  <a:latin typeface="Calibri"/>
                </a:rPr>
                <a:t>SB</a:t>
              </a:r>
              <a:endParaRPr lang="en-GB" baseline="-25000" dirty="0">
                <a:solidFill>
                  <a:prstClr val="black"/>
                </a:solidFill>
                <a:latin typeface="Calibri"/>
              </a:endParaRPr>
            </a:p>
          </p:txBody>
        </p:sp>
        <p:sp>
          <p:nvSpPr>
            <p:cNvPr id="39" name="Textfeld 34">
              <a:extLst>
                <a:ext uri="{FF2B5EF4-FFF2-40B4-BE49-F238E27FC236}">
                  <a16:creationId xmlns:a16="http://schemas.microsoft.com/office/drawing/2014/main" id="{34C4EE5C-C0DB-488A-B3C2-274348FEA0D1}"/>
                </a:ext>
              </a:extLst>
            </p:cNvPr>
            <p:cNvSpPr txBox="1"/>
            <p:nvPr/>
          </p:nvSpPr>
          <p:spPr>
            <a:xfrm>
              <a:off x="2019210" y="3326440"/>
              <a:ext cx="660758" cy="369332"/>
            </a:xfrm>
            <a:prstGeom prst="rect">
              <a:avLst/>
            </a:prstGeom>
            <a:noFill/>
          </p:spPr>
          <p:txBody>
            <a:bodyPr wrap="none" rtlCol="0">
              <a:spAutoFit/>
            </a:bodyPr>
            <a:lstStyle/>
            <a:p>
              <a:r>
                <a:rPr lang="el-GR" dirty="0">
                  <a:solidFill>
                    <a:prstClr val="black"/>
                  </a:solidFill>
                  <a:latin typeface="Calibri"/>
                </a:rPr>
                <a:t>ΔΔ</a:t>
              </a:r>
              <a:r>
                <a:rPr lang="de-DE" dirty="0">
                  <a:solidFill>
                    <a:prstClr val="black"/>
                  </a:solidFill>
                  <a:latin typeface="Calibri"/>
                </a:rPr>
                <a:t>G</a:t>
              </a:r>
              <a:r>
                <a:rPr lang="de-DE" baseline="-25000" dirty="0">
                  <a:solidFill>
                    <a:prstClr val="black"/>
                  </a:solidFill>
                  <a:latin typeface="Calibri"/>
                </a:rPr>
                <a:t>S</a:t>
              </a:r>
              <a:endParaRPr lang="en-GB" baseline="-25000" dirty="0">
                <a:solidFill>
                  <a:prstClr val="black"/>
                </a:solidFill>
                <a:latin typeface="Calibri"/>
              </a:endParaRPr>
            </a:p>
          </p:txBody>
        </p:sp>
      </p:grpSp>
      <p:grpSp>
        <p:nvGrpSpPr>
          <p:cNvPr id="42" name="Group 74">
            <a:extLst>
              <a:ext uri="{FF2B5EF4-FFF2-40B4-BE49-F238E27FC236}">
                <a16:creationId xmlns:a16="http://schemas.microsoft.com/office/drawing/2014/main" id="{6B36CDDC-B39D-4B12-8506-1EF6C08DE6FA}"/>
              </a:ext>
            </a:extLst>
          </p:cNvPr>
          <p:cNvGrpSpPr/>
          <p:nvPr/>
        </p:nvGrpSpPr>
        <p:grpSpPr>
          <a:xfrm>
            <a:off x="2730750" y="4973332"/>
            <a:ext cx="816527" cy="792088"/>
            <a:chOff x="2447153" y="3304330"/>
            <a:chExt cx="816527" cy="792088"/>
          </a:xfrm>
        </p:grpSpPr>
        <p:sp>
          <p:nvSpPr>
            <p:cNvPr id="43" name="Right Arrow 73">
              <a:extLst>
                <a:ext uri="{FF2B5EF4-FFF2-40B4-BE49-F238E27FC236}">
                  <a16:creationId xmlns:a16="http://schemas.microsoft.com/office/drawing/2014/main" id="{39220B3A-B3B0-457E-9AC9-C0921F8ACDB5}"/>
                </a:ext>
              </a:extLst>
            </p:cNvPr>
            <p:cNvSpPr/>
            <p:nvPr/>
          </p:nvSpPr>
          <p:spPr>
            <a:xfrm rot="16200000">
              <a:off x="2459373" y="3292110"/>
              <a:ext cx="792088" cy="81652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feld 23">
              <a:extLst>
                <a:ext uri="{FF2B5EF4-FFF2-40B4-BE49-F238E27FC236}">
                  <a16:creationId xmlns:a16="http://schemas.microsoft.com/office/drawing/2014/main" id="{A1B0075D-24EF-4215-A8DB-33F18E284154}"/>
                </a:ext>
              </a:extLst>
            </p:cNvPr>
            <p:cNvSpPr txBox="1"/>
            <p:nvPr/>
          </p:nvSpPr>
          <p:spPr>
            <a:xfrm>
              <a:off x="2618780" y="3727086"/>
              <a:ext cx="473271" cy="369332"/>
            </a:xfrm>
            <a:prstGeom prst="rect">
              <a:avLst/>
            </a:prstGeom>
            <a:noFill/>
          </p:spPr>
          <p:txBody>
            <a:bodyPr wrap="none" rtlCol="0">
              <a:spAutoFit/>
            </a:bodyPr>
            <a:lstStyle/>
            <a:p>
              <a:r>
                <a:rPr lang="de-DE" dirty="0">
                  <a:solidFill>
                    <a:prstClr val="black"/>
                  </a:solidFill>
                  <a:latin typeface="Calibri"/>
                </a:rPr>
                <a:t>ITC</a:t>
              </a:r>
              <a:endParaRPr lang="en-GB" dirty="0">
                <a:solidFill>
                  <a:prstClr val="black"/>
                </a:solidFill>
                <a:latin typeface="Calibri"/>
              </a:endParaRPr>
            </a:p>
          </p:txBody>
        </p:sp>
      </p:grpSp>
      <p:grpSp>
        <p:nvGrpSpPr>
          <p:cNvPr id="45" name="Group 75">
            <a:extLst>
              <a:ext uri="{FF2B5EF4-FFF2-40B4-BE49-F238E27FC236}">
                <a16:creationId xmlns:a16="http://schemas.microsoft.com/office/drawing/2014/main" id="{3BC41443-A51E-41C7-967A-9338C3C5CE24}"/>
              </a:ext>
            </a:extLst>
          </p:cNvPr>
          <p:cNvGrpSpPr/>
          <p:nvPr/>
        </p:nvGrpSpPr>
        <p:grpSpPr>
          <a:xfrm>
            <a:off x="4513309" y="2280152"/>
            <a:ext cx="792088" cy="816527"/>
            <a:chOff x="4509473" y="1331322"/>
            <a:chExt cx="792088" cy="816527"/>
          </a:xfrm>
        </p:grpSpPr>
        <p:sp>
          <p:nvSpPr>
            <p:cNvPr id="46" name="Right Arrow 72">
              <a:extLst>
                <a:ext uri="{FF2B5EF4-FFF2-40B4-BE49-F238E27FC236}">
                  <a16:creationId xmlns:a16="http://schemas.microsoft.com/office/drawing/2014/main" id="{64885364-EA8C-4A47-AFA7-BE7852C59EE2}"/>
                </a:ext>
              </a:extLst>
            </p:cNvPr>
            <p:cNvSpPr/>
            <p:nvPr/>
          </p:nvSpPr>
          <p:spPr>
            <a:xfrm rot="10800000">
              <a:off x="4509473" y="1331322"/>
              <a:ext cx="792088" cy="81652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feld 31">
              <a:extLst>
                <a:ext uri="{FF2B5EF4-FFF2-40B4-BE49-F238E27FC236}">
                  <a16:creationId xmlns:a16="http://schemas.microsoft.com/office/drawing/2014/main" id="{7F3F4C58-0928-4E14-85FE-C0E52A5B4330}"/>
                </a:ext>
              </a:extLst>
            </p:cNvPr>
            <p:cNvSpPr txBox="1"/>
            <p:nvPr/>
          </p:nvSpPr>
          <p:spPr>
            <a:xfrm>
              <a:off x="4528401" y="1554919"/>
              <a:ext cx="773160" cy="369332"/>
            </a:xfrm>
            <a:prstGeom prst="rect">
              <a:avLst/>
            </a:prstGeom>
            <a:noFill/>
          </p:spPr>
          <p:txBody>
            <a:bodyPr wrap="none" rtlCol="0">
              <a:spAutoFit/>
            </a:bodyPr>
            <a:lstStyle/>
            <a:p>
              <a:r>
                <a:rPr lang="de-DE" dirty="0">
                  <a:solidFill>
                    <a:prstClr val="black"/>
                  </a:solidFill>
                  <a:latin typeface="Calibri"/>
                </a:rPr>
                <a:t>TDFRS</a:t>
              </a:r>
              <a:endParaRPr lang="en-GB" dirty="0">
                <a:solidFill>
                  <a:prstClr val="black"/>
                </a:solidFill>
                <a:latin typeface="Calibri"/>
              </a:endParaRPr>
            </a:p>
          </p:txBody>
        </p:sp>
      </p:grpSp>
      <p:sp>
        <p:nvSpPr>
          <p:cNvPr id="48" name="TextBox 76">
            <a:extLst>
              <a:ext uri="{FF2B5EF4-FFF2-40B4-BE49-F238E27FC236}">
                <a16:creationId xmlns:a16="http://schemas.microsoft.com/office/drawing/2014/main" id="{DF627D16-700E-46DB-B11A-84A633A3AD3F}"/>
              </a:ext>
            </a:extLst>
          </p:cNvPr>
          <p:cNvSpPr txBox="1"/>
          <p:nvPr/>
        </p:nvSpPr>
        <p:spPr>
          <a:xfrm>
            <a:off x="262206" y="5417130"/>
            <a:ext cx="2782113" cy="646331"/>
          </a:xfrm>
          <a:prstGeom prst="rect">
            <a:avLst/>
          </a:prstGeom>
          <a:noFill/>
        </p:spPr>
        <p:txBody>
          <a:bodyPr wrap="square" rtlCol="0">
            <a:spAutoFit/>
          </a:bodyPr>
          <a:lstStyle/>
          <a:p>
            <a:r>
              <a:rPr lang="de-DE" dirty="0"/>
              <a:t>free energy change due to ligand binding</a:t>
            </a:r>
            <a:endParaRPr lang="en-GB" dirty="0"/>
          </a:p>
        </p:txBody>
      </p:sp>
      <p:sp>
        <p:nvSpPr>
          <p:cNvPr id="5" name="TextBox 4">
            <a:extLst>
              <a:ext uri="{FF2B5EF4-FFF2-40B4-BE49-F238E27FC236}">
                <a16:creationId xmlns:a16="http://schemas.microsoft.com/office/drawing/2014/main" id="{B8542824-5F1F-4FF5-9486-53614F608BAE}"/>
              </a:ext>
            </a:extLst>
          </p:cNvPr>
          <p:cNvSpPr txBox="1"/>
          <p:nvPr/>
        </p:nvSpPr>
        <p:spPr>
          <a:xfrm>
            <a:off x="5795601" y="3530620"/>
            <a:ext cx="6246262" cy="355482"/>
          </a:xfrm>
          <a:prstGeom prst="rect">
            <a:avLst/>
          </a:prstGeom>
          <a:noFill/>
        </p:spPr>
        <p:txBody>
          <a:bodyPr wrap="none" rtlCol="0">
            <a:spAutoFit/>
          </a:bodyPr>
          <a:lstStyle/>
          <a:p>
            <a:pPr algn="l">
              <a:lnSpc>
                <a:spcPct val="95000"/>
              </a:lnSpc>
            </a:pPr>
            <a:r>
              <a:rPr lang="en-IN" dirty="0"/>
              <a:t>When concentration and temperature differences are small;</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A54F98C-0047-4B57-A6BC-B0C6A2C3D581}"/>
                  </a:ext>
                </a:extLst>
              </p:cNvPr>
              <p:cNvSpPr txBox="1"/>
              <p:nvPr/>
            </p:nvSpPr>
            <p:spPr>
              <a:xfrm>
                <a:off x="7660191" y="3975489"/>
                <a:ext cx="2285241" cy="666336"/>
              </a:xfrm>
              <a:prstGeom prst="rect">
                <a:avLst/>
              </a:prstGeom>
              <a:noFill/>
            </p:spPr>
            <p:txBody>
              <a:bodyPr wrap="none" lIns="0" tIns="0" rIns="0" bIns="0" rtlCol="0">
                <a:spAutoFit/>
              </a:bodyPr>
              <a:lstStyle/>
              <a:p>
                <a:pPr algn="l">
                  <a:lnSpc>
                    <a:spcPct val="95000"/>
                  </a:lnSpc>
                </a:pPr>
                <a14:m>
                  <m:oMathPara xmlns:m="http://schemas.openxmlformats.org/officeDocument/2006/math">
                    <m:oMathParaPr>
                      <m:jc m:val="centerGroup"/>
                    </m:oMathParaPr>
                    <m:oMath xmlns:m="http://schemas.openxmlformats.org/officeDocument/2006/math">
                      <m:f>
                        <m:fPr>
                          <m:ctrlPr>
                            <a:rPr lang="en-IN" sz="2400" i="1" smtClean="0">
                              <a:latin typeface="Cambria Math" panose="02040503050406030204" pitchFamily="18" charset="0"/>
                            </a:rPr>
                          </m:ctrlPr>
                        </m:fPr>
                        <m:num>
                          <m:r>
                            <a:rPr lang="en-US" sz="2400" b="0" i="1" smtClean="0">
                              <a:latin typeface="Cambria Math" panose="02040503050406030204" pitchFamily="18" charset="0"/>
                            </a:rPr>
                            <m:t>𝑑𝑐</m:t>
                          </m:r>
                        </m:num>
                        <m:den>
                          <m:r>
                            <a:rPr lang="en-US" sz="2400" b="0" i="1" smtClean="0">
                              <a:latin typeface="Cambria Math" panose="02040503050406030204" pitchFamily="18" charset="0"/>
                            </a:rPr>
                            <m:t>𝑐</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𝑑𝐺</m:t>
                          </m:r>
                        </m:num>
                        <m:den>
                          <m:r>
                            <a:rPr lang="en-US" sz="2400" b="0" i="1" smtClean="0">
                              <a:latin typeface="Cambria Math" panose="02040503050406030204" pitchFamily="18" charset="0"/>
                            </a:rPr>
                            <m:t>𝑘𝑇</m:t>
                          </m:r>
                        </m:den>
                      </m:f>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𝑇</m:t>
                          </m:r>
                        </m:sub>
                      </m:sSub>
                      <m:r>
                        <a:rPr lang="en-US" sz="2400" b="0" i="1" smtClean="0">
                          <a:latin typeface="Cambria Math" panose="02040503050406030204" pitchFamily="18" charset="0"/>
                        </a:rPr>
                        <m:t>𝑑𝑇</m:t>
                      </m:r>
                    </m:oMath>
                  </m:oMathPara>
                </a14:m>
                <a:endParaRPr lang="en-IN" sz="2400" dirty="0" err="1"/>
              </a:p>
            </p:txBody>
          </p:sp>
        </mc:Choice>
        <mc:Fallback xmlns="">
          <p:sp>
            <p:nvSpPr>
              <p:cNvPr id="6" name="TextBox 5">
                <a:extLst>
                  <a:ext uri="{FF2B5EF4-FFF2-40B4-BE49-F238E27FC236}">
                    <a16:creationId xmlns:a16="http://schemas.microsoft.com/office/drawing/2014/main" id="{3A54F98C-0047-4B57-A6BC-B0C6A2C3D581}"/>
                  </a:ext>
                </a:extLst>
              </p:cNvPr>
              <p:cNvSpPr txBox="1">
                <a:spLocks noRot="1" noChangeAspect="1" noMove="1" noResize="1" noEditPoints="1" noAdjustHandles="1" noChangeArrowheads="1" noChangeShapeType="1" noTextEdit="1"/>
              </p:cNvSpPr>
              <p:nvPr/>
            </p:nvSpPr>
            <p:spPr>
              <a:xfrm>
                <a:off x="7660191" y="3975489"/>
                <a:ext cx="2285241" cy="666336"/>
              </a:xfrm>
              <a:prstGeom prst="rect">
                <a:avLst/>
              </a:prstGeom>
              <a:blipFill>
                <a:blip r:embed="rId4"/>
                <a:stretch>
                  <a:fillRect b="-91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62AF595-59CB-4C1F-9CBE-70547C234288}"/>
                  </a:ext>
                </a:extLst>
              </p:cNvPr>
              <p:cNvSpPr/>
              <p:nvPr/>
            </p:nvSpPr>
            <p:spPr>
              <a:xfrm>
                <a:off x="6785222" y="4885269"/>
                <a:ext cx="3942554" cy="7911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𝐺</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𝑘</m:t>
                          </m:r>
                        </m:num>
                        <m:den>
                          <m:r>
                            <a:rPr lang="en-US" sz="2400" i="1">
                              <a:latin typeface="Cambria Math" panose="02040503050406030204" pitchFamily="18" charset="0"/>
                            </a:rPr>
                            <m:t>2</m:t>
                          </m:r>
                        </m:den>
                      </m:f>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i="1">
                              <a:latin typeface="Cambria Math" panose="02040503050406030204" pitchFamily="18" charset="0"/>
                            </a:rPr>
                            <m:t>𝑇</m:t>
                          </m:r>
                          <m:r>
                            <a:rPr lang="en-US" sz="2400" i="1">
                              <a:latin typeface="Cambria Math" panose="02040503050406030204" pitchFamily="18" charset="0"/>
                            </a:rPr>
                            <m:t>2</m:t>
                          </m:r>
                        </m:sub>
                      </m:sSub>
                      <m:sSubSup>
                        <m:sSubSupPr>
                          <m:ctrlPr>
                            <a:rPr lang="en-US" sz="2400" i="1">
                              <a:latin typeface="Cambria Math" panose="02040503050406030204" pitchFamily="18" charset="0"/>
                            </a:rPr>
                          </m:ctrlPr>
                        </m:sSubSupPr>
                        <m:e>
                          <m:r>
                            <a:rPr lang="en-US" sz="2400" i="1">
                              <a:latin typeface="Cambria Math" panose="02040503050406030204" pitchFamily="18" charset="0"/>
                            </a:rPr>
                            <m:t>𝑇</m:t>
                          </m:r>
                        </m:e>
                        <m:sub>
                          <m:r>
                            <a:rPr lang="en-US" sz="2400" i="1">
                              <a:latin typeface="Cambria Math" panose="02040503050406030204" pitchFamily="18" charset="0"/>
                            </a:rPr>
                            <m:t>2</m:t>
                          </m:r>
                        </m:sub>
                        <m:sup>
                          <m:r>
                            <a:rPr lang="en-US" sz="2400" i="1">
                              <a:latin typeface="Cambria Math" panose="02040503050406030204" pitchFamily="18" charset="0"/>
                            </a:rPr>
                            <m:t>2</m:t>
                          </m:r>
                        </m:sup>
                      </m:sSub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i="1">
                              <a:latin typeface="Cambria Math" panose="02040503050406030204" pitchFamily="18" charset="0"/>
                            </a:rPr>
                            <m:t>𝑇</m:t>
                          </m:r>
                          <m:r>
                            <a:rPr lang="en-US" sz="2400" i="1">
                              <a:latin typeface="Cambria Math" panose="02040503050406030204" pitchFamily="18" charset="0"/>
                            </a:rPr>
                            <m:t>1</m:t>
                          </m:r>
                        </m:sub>
                      </m:sSub>
                      <m:sSubSup>
                        <m:sSubSupPr>
                          <m:ctrlPr>
                            <a:rPr lang="en-US" sz="2400" i="1">
                              <a:latin typeface="Cambria Math" panose="02040503050406030204" pitchFamily="18" charset="0"/>
                            </a:rPr>
                          </m:ctrlPr>
                        </m:sSubSupPr>
                        <m:e>
                          <m:r>
                            <a:rPr lang="en-US" sz="2400" i="1">
                              <a:latin typeface="Cambria Math" panose="02040503050406030204" pitchFamily="18" charset="0"/>
                            </a:rPr>
                            <m:t>𝑇</m:t>
                          </m:r>
                        </m:e>
                        <m:sub>
                          <m:r>
                            <a:rPr lang="en-US" sz="2400" i="1">
                              <a:latin typeface="Cambria Math" panose="02040503050406030204" pitchFamily="18" charset="0"/>
                            </a:rPr>
                            <m:t>1</m:t>
                          </m:r>
                        </m:sub>
                        <m:sup>
                          <m:r>
                            <a:rPr lang="en-US" sz="2400" i="1">
                              <a:latin typeface="Cambria Math" panose="02040503050406030204" pitchFamily="18" charset="0"/>
                            </a:rPr>
                            <m:t>2</m:t>
                          </m:r>
                        </m:sup>
                      </m:sSubSup>
                      <m:r>
                        <a:rPr lang="en-US" sz="2400" i="1">
                          <a:latin typeface="Cambria Math" panose="02040503050406030204" pitchFamily="18" charset="0"/>
                        </a:rPr>
                        <m:t>)</m:t>
                      </m:r>
                    </m:oMath>
                  </m:oMathPara>
                </a14:m>
                <a:endParaRPr lang="en-IN" sz="2400" dirty="0"/>
              </a:p>
            </p:txBody>
          </p:sp>
        </mc:Choice>
        <mc:Fallback xmlns="">
          <p:sp>
            <p:nvSpPr>
              <p:cNvPr id="2" name="Rectangle 1">
                <a:extLst>
                  <a:ext uri="{FF2B5EF4-FFF2-40B4-BE49-F238E27FC236}">
                    <a16:creationId xmlns:a16="http://schemas.microsoft.com/office/drawing/2014/main" id="{162AF595-59CB-4C1F-9CBE-70547C234288}"/>
                  </a:ext>
                </a:extLst>
              </p:cNvPr>
              <p:cNvSpPr>
                <a:spLocks noRot="1" noChangeAspect="1" noMove="1" noResize="1" noEditPoints="1" noAdjustHandles="1" noChangeArrowheads="1" noChangeShapeType="1" noTextEdit="1"/>
              </p:cNvSpPr>
              <p:nvPr/>
            </p:nvSpPr>
            <p:spPr>
              <a:xfrm>
                <a:off x="6785222" y="4885269"/>
                <a:ext cx="3942554" cy="791179"/>
              </a:xfrm>
              <a:prstGeom prst="rect">
                <a:avLst/>
              </a:prstGeom>
              <a:blipFill>
                <a:blip r:embed="rId5"/>
                <a:stretch>
                  <a:fillRect/>
                </a:stretch>
              </a:blipFill>
            </p:spPr>
            <p:txBody>
              <a:bodyPr/>
              <a:lstStyle/>
              <a:p>
                <a:r>
                  <a:rPr lang="en-IN">
                    <a:noFill/>
                  </a:rPr>
                  <a:t> </a:t>
                </a:r>
              </a:p>
            </p:txBody>
          </p:sp>
        </mc:Fallback>
      </mc:AlternateContent>
      <p:sp>
        <p:nvSpPr>
          <p:cNvPr id="49" name="Rectangle 48">
            <a:extLst>
              <a:ext uri="{FF2B5EF4-FFF2-40B4-BE49-F238E27FC236}">
                <a16:creationId xmlns:a16="http://schemas.microsoft.com/office/drawing/2014/main" id="{BAC83F78-2D15-41EF-B202-42409BB7CB6C}"/>
              </a:ext>
            </a:extLst>
          </p:cNvPr>
          <p:cNvSpPr/>
          <p:nvPr/>
        </p:nvSpPr>
        <p:spPr>
          <a:xfrm>
            <a:off x="2812141" y="5957070"/>
            <a:ext cx="5730041" cy="461665"/>
          </a:xfrm>
          <a:prstGeom prst="rect">
            <a:avLst/>
          </a:prstGeom>
        </p:spPr>
        <p:txBody>
          <a:bodyPr wrap="square">
            <a:spAutoFit/>
          </a:bodyPr>
          <a:lstStyle/>
          <a:p>
            <a:pPr lvl="1"/>
            <a:r>
              <a:rPr lang="en-GB" sz="1200" dirty="0"/>
              <a:t>A. </a:t>
            </a:r>
            <a:r>
              <a:rPr lang="en-GB" sz="1200" dirty="0" err="1"/>
              <a:t>Würger</a:t>
            </a:r>
            <a:r>
              <a:rPr lang="en-GB" sz="1200" dirty="0"/>
              <a:t>, Cr </a:t>
            </a:r>
            <a:r>
              <a:rPr lang="en-GB" sz="1200" dirty="0" err="1"/>
              <a:t>Mecanique</a:t>
            </a:r>
            <a:r>
              <a:rPr lang="en-GB" sz="1200" dirty="0"/>
              <a:t> </a:t>
            </a:r>
            <a:r>
              <a:rPr lang="en-GB" sz="1200" b="1" dirty="0"/>
              <a:t>341</a:t>
            </a:r>
            <a:r>
              <a:rPr lang="en-GB" sz="1200" dirty="0"/>
              <a:t>, 438 (2013).</a:t>
            </a:r>
            <a:endParaRPr lang="de-DE" sz="1200" dirty="0"/>
          </a:p>
          <a:p>
            <a:r>
              <a:rPr lang="fi-FI" sz="1200" dirty="0">
                <a:latin typeface="+mj-lt"/>
              </a:rPr>
              <a:t>          D. Niether, 2018, </a:t>
            </a:r>
            <a:r>
              <a:rPr lang="en-IN" sz="1200" dirty="0"/>
              <a:t>Thermophoresis of biological and biocompatible systems</a:t>
            </a:r>
            <a:endParaRPr lang="fi-FI" sz="1200" dirty="0">
              <a:latin typeface="+mj-lt"/>
            </a:endParaRPr>
          </a:p>
        </p:txBody>
      </p:sp>
      <mc:AlternateContent xmlns:mc="http://schemas.openxmlformats.org/markup-compatibility/2006" xmlns:a14="http://schemas.microsoft.com/office/drawing/2010/main">
        <mc:Choice Requires="a14">
          <p:sp>
            <p:nvSpPr>
              <p:cNvPr id="50" name="TextBox 64">
                <a:extLst>
                  <a:ext uri="{FF2B5EF4-FFF2-40B4-BE49-F238E27FC236}">
                    <a16:creationId xmlns:a16="http://schemas.microsoft.com/office/drawing/2014/main" id="{E23B1CCA-8A37-4885-B0A9-BBB17DEBC9CD}"/>
                  </a:ext>
                </a:extLst>
              </p:cNvPr>
              <p:cNvSpPr txBox="1"/>
              <p:nvPr/>
            </p:nvSpPr>
            <p:spPr>
              <a:xfrm>
                <a:off x="6517424" y="2738519"/>
                <a:ext cx="4802615" cy="369332"/>
              </a:xfrm>
              <a:prstGeom prst="rect">
                <a:avLst/>
              </a:prstGeom>
              <a:solidFill>
                <a:srgbClr val="CCFF99"/>
              </a:solidFill>
              <a:ln>
                <a:solidFill>
                  <a:srgbClr val="00B05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a:solidFill>
                            <a:prstClr val="black"/>
                          </a:solidFill>
                          <a:latin typeface="Cambria Math"/>
                          <a:ea typeface="Cambria Math"/>
                        </a:rPr>
                        <m:t>∆</m:t>
                      </m:r>
                      <m:sSub>
                        <m:sSubPr>
                          <m:ctrlPr>
                            <a:rPr lang="en-GB" i="1">
                              <a:solidFill>
                                <a:prstClr val="black"/>
                              </a:solidFill>
                              <a:latin typeface="Cambria Math" panose="02040503050406030204" pitchFamily="18" charset="0"/>
                              <a:ea typeface="Cambria Math"/>
                            </a:rPr>
                          </m:ctrlPr>
                        </m:sSubPr>
                        <m:e>
                          <m:r>
                            <a:rPr lang="de-DE" i="1">
                              <a:solidFill>
                                <a:prstClr val="black"/>
                              </a:solidFill>
                              <a:latin typeface="Cambria Math"/>
                              <a:ea typeface="Cambria Math"/>
                            </a:rPr>
                            <m:t>𝐺</m:t>
                          </m:r>
                        </m:e>
                        <m:sub>
                          <m:r>
                            <a:rPr lang="de-DE" i="1">
                              <a:solidFill>
                                <a:prstClr val="black"/>
                              </a:solidFill>
                              <a:latin typeface="Cambria Math"/>
                              <a:ea typeface="Cambria Math"/>
                            </a:rPr>
                            <m:t>𝑇</m:t>
                          </m:r>
                          <m:r>
                            <a:rPr lang="de-DE" i="1">
                              <a:solidFill>
                                <a:prstClr val="black"/>
                              </a:solidFill>
                              <a:latin typeface="Cambria Math"/>
                              <a:ea typeface="Cambria Math"/>
                            </a:rPr>
                            <m:t>2</m:t>
                          </m:r>
                        </m:sub>
                      </m:sSub>
                      <m:r>
                        <a:rPr lang="de-DE" b="0" i="1" smtClean="0">
                          <a:solidFill>
                            <a:prstClr val="black"/>
                          </a:solidFill>
                          <a:latin typeface="Cambria Math"/>
                          <a:ea typeface="Cambria Math"/>
                        </a:rPr>
                        <m:t>=</m:t>
                      </m:r>
                      <m:r>
                        <a:rPr lang="en-GB" i="1">
                          <a:solidFill>
                            <a:prstClr val="black"/>
                          </a:solidFill>
                          <a:latin typeface="Cambria Math"/>
                          <a:ea typeface="Cambria Math"/>
                        </a:rPr>
                        <m:t>∆</m:t>
                      </m:r>
                      <m:sSub>
                        <m:sSubPr>
                          <m:ctrlPr>
                            <a:rPr lang="en-GB" i="1">
                              <a:solidFill>
                                <a:prstClr val="black"/>
                              </a:solidFill>
                              <a:latin typeface="Cambria Math" panose="02040503050406030204" pitchFamily="18" charset="0"/>
                              <a:ea typeface="Cambria Math"/>
                            </a:rPr>
                          </m:ctrlPr>
                        </m:sSubPr>
                        <m:e>
                          <m:r>
                            <a:rPr lang="de-DE" i="1">
                              <a:solidFill>
                                <a:prstClr val="black"/>
                              </a:solidFill>
                              <a:latin typeface="Cambria Math"/>
                              <a:ea typeface="Cambria Math"/>
                            </a:rPr>
                            <m:t>𝐺</m:t>
                          </m:r>
                        </m:e>
                        <m:sub>
                          <m:r>
                            <a:rPr lang="de-DE" i="1">
                              <a:solidFill>
                                <a:prstClr val="black"/>
                              </a:solidFill>
                              <a:latin typeface="Cambria Math"/>
                              <a:ea typeface="Cambria Math"/>
                            </a:rPr>
                            <m:t>𝑇</m:t>
                          </m:r>
                          <m:r>
                            <a:rPr lang="de-DE" i="1" smtClean="0">
                              <a:solidFill>
                                <a:prstClr val="black"/>
                              </a:solidFill>
                              <a:latin typeface="Cambria Math"/>
                              <a:ea typeface="Cambria Math"/>
                            </a:rPr>
                            <m:t>1</m:t>
                          </m:r>
                        </m:sub>
                      </m:sSub>
                      <m:r>
                        <a:rPr lang="de-DE" i="1" smtClean="0">
                          <a:solidFill>
                            <a:prstClr val="black"/>
                          </a:solidFill>
                          <a:latin typeface="Cambria Math"/>
                          <a:ea typeface="Cambria Math"/>
                        </a:rPr>
                        <m:t>+∆∆</m:t>
                      </m:r>
                      <m:sSub>
                        <m:sSubPr>
                          <m:ctrlPr>
                            <a:rPr lang="de-DE" i="1" smtClean="0">
                              <a:solidFill>
                                <a:prstClr val="black"/>
                              </a:solidFill>
                              <a:latin typeface="Cambria Math" panose="02040503050406030204" pitchFamily="18" charset="0"/>
                              <a:ea typeface="Cambria Math"/>
                            </a:rPr>
                          </m:ctrlPr>
                        </m:sSubPr>
                        <m:e>
                          <m:r>
                            <a:rPr lang="de-DE" i="1" smtClean="0">
                              <a:solidFill>
                                <a:prstClr val="black"/>
                              </a:solidFill>
                              <a:latin typeface="Cambria Math"/>
                              <a:ea typeface="Cambria Math"/>
                            </a:rPr>
                            <m:t>𝐺</m:t>
                          </m:r>
                        </m:e>
                        <m:sub>
                          <m:r>
                            <a:rPr lang="de-DE" i="1" smtClean="0">
                              <a:solidFill>
                                <a:prstClr val="black"/>
                              </a:solidFill>
                              <a:latin typeface="Cambria Math"/>
                              <a:ea typeface="Cambria Math"/>
                            </a:rPr>
                            <m:t>𝑆𝐵</m:t>
                          </m:r>
                        </m:sub>
                      </m:sSub>
                      <m:r>
                        <a:rPr lang="de-DE" smtClean="0">
                          <a:solidFill>
                            <a:prstClr val="black"/>
                          </a:solidFill>
                          <a:latin typeface="Cambria Math"/>
                          <a:ea typeface="Cambria Math"/>
                        </a:rPr>
                        <m:t>−</m:t>
                      </m:r>
                      <m:r>
                        <a:rPr lang="de-DE" i="1">
                          <a:solidFill>
                            <a:prstClr val="black"/>
                          </a:solidFill>
                          <a:latin typeface="Cambria Math"/>
                          <a:ea typeface="Cambria Math"/>
                        </a:rPr>
                        <m:t>∆∆</m:t>
                      </m:r>
                      <m:sSub>
                        <m:sSubPr>
                          <m:ctrlPr>
                            <a:rPr lang="de-DE" i="1">
                              <a:solidFill>
                                <a:prstClr val="black"/>
                              </a:solidFill>
                              <a:latin typeface="Cambria Math" panose="02040503050406030204" pitchFamily="18" charset="0"/>
                              <a:ea typeface="Cambria Math"/>
                            </a:rPr>
                          </m:ctrlPr>
                        </m:sSubPr>
                        <m:e>
                          <m:r>
                            <a:rPr lang="de-DE" i="1">
                              <a:solidFill>
                                <a:prstClr val="black"/>
                              </a:solidFill>
                              <a:latin typeface="Cambria Math"/>
                              <a:ea typeface="Cambria Math"/>
                            </a:rPr>
                            <m:t>𝐺</m:t>
                          </m:r>
                        </m:e>
                        <m:sub>
                          <m:r>
                            <a:rPr lang="de-DE" i="1">
                              <a:solidFill>
                                <a:prstClr val="black"/>
                              </a:solidFill>
                              <a:latin typeface="Cambria Math"/>
                              <a:ea typeface="Cambria Math"/>
                            </a:rPr>
                            <m:t>𝐵</m:t>
                          </m:r>
                        </m:sub>
                      </m:sSub>
                      <m:r>
                        <a:rPr lang="de-DE" i="1" smtClean="0">
                          <a:solidFill>
                            <a:prstClr val="black"/>
                          </a:solidFill>
                          <a:latin typeface="Cambria Math"/>
                          <a:ea typeface="Cambria Math"/>
                        </a:rPr>
                        <m:t>−</m:t>
                      </m:r>
                      <m:r>
                        <a:rPr lang="de-DE" i="1">
                          <a:solidFill>
                            <a:prstClr val="black"/>
                          </a:solidFill>
                          <a:latin typeface="Cambria Math"/>
                          <a:ea typeface="Cambria Math"/>
                        </a:rPr>
                        <m:t>∆∆</m:t>
                      </m:r>
                      <m:sSub>
                        <m:sSubPr>
                          <m:ctrlPr>
                            <a:rPr lang="de-DE" i="1">
                              <a:solidFill>
                                <a:prstClr val="black"/>
                              </a:solidFill>
                              <a:latin typeface="Cambria Math" panose="02040503050406030204" pitchFamily="18" charset="0"/>
                              <a:ea typeface="Cambria Math"/>
                            </a:rPr>
                          </m:ctrlPr>
                        </m:sSubPr>
                        <m:e>
                          <m:r>
                            <a:rPr lang="de-DE" i="1">
                              <a:solidFill>
                                <a:prstClr val="black"/>
                              </a:solidFill>
                              <a:latin typeface="Cambria Math"/>
                              <a:ea typeface="Cambria Math"/>
                            </a:rPr>
                            <m:t>𝐺</m:t>
                          </m:r>
                        </m:e>
                        <m:sub>
                          <m:r>
                            <a:rPr lang="de-DE" i="1">
                              <a:solidFill>
                                <a:prstClr val="black"/>
                              </a:solidFill>
                              <a:latin typeface="Cambria Math"/>
                              <a:ea typeface="Cambria Math"/>
                            </a:rPr>
                            <m:t>𝑆</m:t>
                          </m:r>
                        </m:sub>
                      </m:sSub>
                    </m:oMath>
                  </m:oMathPara>
                </a14:m>
                <a:endParaRPr lang="en-GB" dirty="0">
                  <a:solidFill>
                    <a:prstClr val="black"/>
                  </a:solidFill>
                  <a:latin typeface="Calibri"/>
                </a:endParaRPr>
              </a:p>
            </p:txBody>
          </p:sp>
        </mc:Choice>
        <mc:Fallback xmlns="">
          <p:sp>
            <p:nvSpPr>
              <p:cNvPr id="50" name="TextBox 64">
                <a:extLst>
                  <a:ext uri="{FF2B5EF4-FFF2-40B4-BE49-F238E27FC236}">
                    <a16:creationId xmlns:a16="http://schemas.microsoft.com/office/drawing/2014/main" id="{E23B1CCA-8A37-4885-B0A9-BBB17DEBC9CD}"/>
                  </a:ext>
                </a:extLst>
              </p:cNvPr>
              <p:cNvSpPr txBox="1">
                <a:spLocks noRot="1" noChangeAspect="1" noMove="1" noResize="1" noEditPoints="1" noAdjustHandles="1" noChangeArrowheads="1" noChangeShapeType="1" noTextEdit="1"/>
              </p:cNvSpPr>
              <p:nvPr/>
            </p:nvSpPr>
            <p:spPr>
              <a:xfrm>
                <a:off x="6517424" y="2738519"/>
                <a:ext cx="4802615" cy="369332"/>
              </a:xfrm>
              <a:prstGeom prst="rect">
                <a:avLst/>
              </a:prstGeom>
              <a:blipFill>
                <a:blip r:embed="rId6"/>
                <a:stretch>
                  <a:fillRect/>
                </a:stretch>
              </a:blipFill>
              <a:ln>
                <a:solidFill>
                  <a:srgbClr val="00B050"/>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1644181047"/>
      </p:ext>
    </p:extLst>
  </p:cSld>
  <p:clrMapOvr>
    <a:masterClrMapping/>
  </p:clrMapOvr>
  <mc:AlternateContent xmlns:mc="http://schemas.openxmlformats.org/markup-compatibility/2006" xmlns:p14="http://schemas.microsoft.com/office/powerpoint/2010/main">
    <mc:Choice Requires="p14">
      <p:transition spd="slow" p14:dur="2000" advTm="104981"/>
    </mc:Choice>
    <mc:Fallback xmlns="">
      <p:transition spd="slow" advTm="1049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8" grpId="0"/>
      <p:bldP spid="5" grpId="0"/>
      <p:bldP spid="6" grpId="0"/>
      <p:bldP spid="2"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3EB7973A-13F4-4F23-9357-BFFFEB070F13}"/>
              </a:ext>
            </a:extLst>
          </p:cNvPr>
          <p:cNvSpPr>
            <a:spLocks noGrp="1"/>
          </p:cNvSpPr>
          <p:nvPr>
            <p:ph type="sldNum" sz="quarter" idx="17"/>
          </p:nvPr>
        </p:nvSpPr>
        <p:spPr/>
        <p:txBody>
          <a:bodyPr/>
          <a:lstStyle/>
          <a:p>
            <a:pPr defTabSz="457200"/>
            <a:r>
              <a:rPr lang="en-US">
                <a:solidFill>
                  <a:srgbClr val="023D6B"/>
                </a:solidFill>
              </a:rPr>
              <a:t>Page </a:t>
            </a:r>
            <a:fld id="{A52F4D17-1AD6-42D9-B93A-EB002C62F438}" type="slidenum">
              <a:rPr lang="en-US" smtClean="0">
                <a:solidFill>
                  <a:srgbClr val="023D6B"/>
                </a:solidFill>
              </a:rPr>
              <a:pPr defTabSz="457200"/>
              <a:t>15</a:t>
            </a:fld>
            <a:endParaRPr lang="en-US" dirty="0">
              <a:solidFill>
                <a:srgbClr val="023D6B"/>
              </a:solidFill>
            </a:endParaRPr>
          </a:p>
        </p:txBody>
      </p:sp>
      <p:sp>
        <p:nvSpPr>
          <p:cNvPr id="11" name="Freeform: Shape 10">
            <a:extLst>
              <a:ext uri="{FF2B5EF4-FFF2-40B4-BE49-F238E27FC236}">
                <a16:creationId xmlns:a16="http://schemas.microsoft.com/office/drawing/2014/main" id="{00223377-A638-4E8B-A8C7-20BBE8A31D8C}"/>
              </a:ext>
            </a:extLst>
          </p:cNvPr>
          <p:cNvSpPr/>
          <p:nvPr/>
        </p:nvSpPr>
        <p:spPr>
          <a:xfrm>
            <a:off x="2573058" y="1503520"/>
            <a:ext cx="7245312" cy="4257200"/>
          </a:xfrm>
          <a:custGeom>
            <a:avLst/>
            <a:gdLst>
              <a:gd name="connsiteX0" fmla="*/ 0 w 6092190"/>
              <a:gd name="connsiteY0" fmla="*/ 1508760 h 3691890"/>
              <a:gd name="connsiteX1" fmla="*/ 0 w 6092190"/>
              <a:gd name="connsiteY1" fmla="*/ 1508760 h 3691890"/>
              <a:gd name="connsiteX2" fmla="*/ 548640 w 6092190"/>
              <a:gd name="connsiteY2" fmla="*/ 1863090 h 3691890"/>
              <a:gd name="connsiteX3" fmla="*/ 582930 w 6092190"/>
              <a:gd name="connsiteY3" fmla="*/ 1840230 h 3691890"/>
              <a:gd name="connsiteX4" fmla="*/ 605790 w 6092190"/>
              <a:gd name="connsiteY4" fmla="*/ 1771650 h 3691890"/>
              <a:gd name="connsiteX5" fmla="*/ 617220 w 6092190"/>
              <a:gd name="connsiteY5" fmla="*/ 1737360 h 3691890"/>
              <a:gd name="connsiteX6" fmla="*/ 594360 w 6092190"/>
              <a:gd name="connsiteY6" fmla="*/ 1657350 h 3691890"/>
              <a:gd name="connsiteX7" fmla="*/ 560070 w 6092190"/>
              <a:gd name="connsiteY7" fmla="*/ 1634490 h 3691890"/>
              <a:gd name="connsiteX8" fmla="*/ 514350 w 6092190"/>
              <a:gd name="connsiteY8" fmla="*/ 1577340 h 3691890"/>
              <a:gd name="connsiteX9" fmla="*/ 480060 w 6092190"/>
              <a:gd name="connsiteY9" fmla="*/ 1531620 h 3691890"/>
              <a:gd name="connsiteX10" fmla="*/ 445770 w 6092190"/>
              <a:gd name="connsiteY10" fmla="*/ 1497330 h 3691890"/>
              <a:gd name="connsiteX11" fmla="*/ 422910 w 6092190"/>
              <a:gd name="connsiteY11" fmla="*/ 1463040 h 3691890"/>
              <a:gd name="connsiteX12" fmla="*/ 388620 w 6092190"/>
              <a:gd name="connsiteY12" fmla="*/ 1451610 h 3691890"/>
              <a:gd name="connsiteX13" fmla="*/ 308610 w 6092190"/>
              <a:gd name="connsiteY13" fmla="*/ 1417320 h 3691890"/>
              <a:gd name="connsiteX14" fmla="*/ 205740 w 6092190"/>
              <a:gd name="connsiteY14" fmla="*/ 1428750 h 3691890"/>
              <a:gd name="connsiteX15" fmla="*/ 125730 w 6092190"/>
              <a:gd name="connsiteY15" fmla="*/ 1451610 h 3691890"/>
              <a:gd name="connsiteX16" fmla="*/ 114300 w 6092190"/>
              <a:gd name="connsiteY16" fmla="*/ 1520190 h 3691890"/>
              <a:gd name="connsiteX17" fmla="*/ 3726180 w 6092190"/>
              <a:gd name="connsiteY17" fmla="*/ 2343150 h 3691890"/>
              <a:gd name="connsiteX18" fmla="*/ 982980 w 6092190"/>
              <a:gd name="connsiteY18" fmla="*/ 3691890 h 3691890"/>
              <a:gd name="connsiteX19" fmla="*/ 308610 w 6092190"/>
              <a:gd name="connsiteY19" fmla="*/ 1520190 h 3691890"/>
              <a:gd name="connsiteX20" fmla="*/ 6092190 w 6092190"/>
              <a:gd name="connsiteY20" fmla="*/ 0 h 369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2190" h="3691890">
                <a:moveTo>
                  <a:pt x="0" y="1508760"/>
                </a:moveTo>
                <a:lnTo>
                  <a:pt x="0" y="1508760"/>
                </a:lnTo>
                <a:cubicBezTo>
                  <a:pt x="182880" y="1626870"/>
                  <a:pt x="359392" y="1755478"/>
                  <a:pt x="548640" y="1863090"/>
                </a:cubicBezTo>
                <a:cubicBezTo>
                  <a:pt x="560582" y="1869880"/>
                  <a:pt x="575649" y="1851879"/>
                  <a:pt x="582930" y="1840230"/>
                </a:cubicBezTo>
                <a:cubicBezTo>
                  <a:pt x="595701" y="1819796"/>
                  <a:pt x="598170" y="1794510"/>
                  <a:pt x="605790" y="1771650"/>
                </a:cubicBezTo>
                <a:lnTo>
                  <a:pt x="617220" y="1737360"/>
                </a:lnTo>
                <a:cubicBezTo>
                  <a:pt x="616473" y="1734373"/>
                  <a:pt x="600323" y="1664803"/>
                  <a:pt x="594360" y="1657350"/>
                </a:cubicBezTo>
                <a:cubicBezTo>
                  <a:pt x="585778" y="1646623"/>
                  <a:pt x="571500" y="1642110"/>
                  <a:pt x="560070" y="1634490"/>
                </a:cubicBezTo>
                <a:cubicBezTo>
                  <a:pt x="537818" y="1567734"/>
                  <a:pt x="566051" y="1629041"/>
                  <a:pt x="514350" y="1577340"/>
                </a:cubicBezTo>
                <a:cubicBezTo>
                  <a:pt x="500880" y="1563870"/>
                  <a:pt x="492458" y="1546084"/>
                  <a:pt x="480060" y="1531620"/>
                </a:cubicBezTo>
                <a:cubicBezTo>
                  <a:pt x="469540" y="1519347"/>
                  <a:pt x="456118" y="1509748"/>
                  <a:pt x="445770" y="1497330"/>
                </a:cubicBezTo>
                <a:cubicBezTo>
                  <a:pt x="436976" y="1486777"/>
                  <a:pt x="433637" y="1471622"/>
                  <a:pt x="422910" y="1463040"/>
                </a:cubicBezTo>
                <a:cubicBezTo>
                  <a:pt x="413502" y="1455514"/>
                  <a:pt x="399694" y="1456356"/>
                  <a:pt x="388620" y="1451610"/>
                </a:cubicBezTo>
                <a:cubicBezTo>
                  <a:pt x="289751" y="1409238"/>
                  <a:pt x="389026" y="1444125"/>
                  <a:pt x="308610" y="1417320"/>
                </a:cubicBezTo>
                <a:cubicBezTo>
                  <a:pt x="274320" y="1421130"/>
                  <a:pt x="239840" y="1423504"/>
                  <a:pt x="205740" y="1428750"/>
                </a:cubicBezTo>
                <a:cubicBezTo>
                  <a:pt x="179086" y="1432851"/>
                  <a:pt x="151335" y="1443075"/>
                  <a:pt x="125730" y="1451610"/>
                </a:cubicBezTo>
                <a:cubicBezTo>
                  <a:pt x="110686" y="1496743"/>
                  <a:pt x="114300" y="1473852"/>
                  <a:pt x="114300" y="1520190"/>
                </a:cubicBezTo>
                <a:lnTo>
                  <a:pt x="3726180" y="2343150"/>
                </a:lnTo>
                <a:lnTo>
                  <a:pt x="982980" y="3691890"/>
                </a:lnTo>
                <a:lnTo>
                  <a:pt x="308610" y="1520190"/>
                </a:lnTo>
                <a:lnTo>
                  <a:pt x="6092190" y="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 Placeholder 8">
            <a:extLst>
              <a:ext uri="{FF2B5EF4-FFF2-40B4-BE49-F238E27FC236}">
                <a16:creationId xmlns:a16="http://schemas.microsoft.com/office/drawing/2014/main" id="{CB5C6F1A-5997-44EF-9754-65B7AE5B1424}"/>
              </a:ext>
            </a:extLst>
          </p:cNvPr>
          <p:cNvSpPr>
            <a:spLocks noGrp="1"/>
          </p:cNvSpPr>
          <p:nvPr>
            <p:ph type="body" sz="quarter" idx="12"/>
          </p:nvPr>
        </p:nvSpPr>
        <p:spPr>
          <a:xfrm>
            <a:off x="359663" y="876801"/>
            <a:ext cx="11232896" cy="509994"/>
          </a:xfrm>
        </p:spPr>
        <p:txBody>
          <a:bodyPr/>
          <a:lstStyle/>
          <a:p>
            <a:r>
              <a:rPr lang="en-IN" dirty="0"/>
              <a:t>Combining ITC and TDFRS measurements :BCA II+4-FBS system</a:t>
            </a:r>
          </a:p>
        </p:txBody>
      </p:sp>
      <p:sp>
        <p:nvSpPr>
          <p:cNvPr id="14" name="Title 1">
            <a:extLst>
              <a:ext uri="{FF2B5EF4-FFF2-40B4-BE49-F238E27FC236}">
                <a16:creationId xmlns:a16="http://schemas.microsoft.com/office/drawing/2014/main" id="{0A4FFD39-9C9E-4009-8537-3FB9E9D8DF1A}"/>
              </a:ext>
            </a:extLst>
          </p:cNvPr>
          <p:cNvSpPr txBox="1">
            <a:spLocks/>
          </p:cNvSpPr>
          <p:nvPr/>
        </p:nvSpPr>
        <p:spPr>
          <a:xfrm>
            <a:off x="359663" y="322022"/>
            <a:ext cx="8425562" cy="1126758"/>
          </a:xfrm>
          <a:prstGeom prst="rect">
            <a:avLst/>
          </a:prstGeom>
        </p:spPr>
        <p:txBody>
          <a:bodyPr vert="horz" lIns="0" tIns="0" rIns="0" bIns="0" rtlCol="0" anchor="t" anchorCtr="0">
            <a:noAutofit/>
          </a:bodyPr>
          <a:lstStyle>
            <a:lvl1pPr algn="l" defTabSz="914400" rtl="0" eaLnBrk="1" latinLnBrk="0" hangingPunct="1">
              <a:lnSpc>
                <a:spcPct val="114000"/>
              </a:lnSpc>
              <a:spcBef>
                <a:spcPct val="0"/>
              </a:spcBef>
              <a:buNone/>
              <a:defRPr sz="3200" b="1" kern="1200" cap="all" spc="0" baseline="0">
                <a:solidFill>
                  <a:schemeClr val="accent1"/>
                </a:solidFill>
                <a:latin typeface="+mj-lt"/>
                <a:ea typeface="+mj-ea"/>
                <a:cs typeface="+mj-cs"/>
              </a:defRPr>
            </a:lvl1pPr>
          </a:lstStyle>
          <a:p>
            <a:r>
              <a:rPr lang="de-DE" dirty="0"/>
              <a:t>Protein-ligand systems</a:t>
            </a:r>
            <a:endParaRPr lang="en-GB" dirty="0"/>
          </a:p>
        </p:txBody>
      </p:sp>
      <p:sp>
        <p:nvSpPr>
          <p:cNvPr id="17" name="Rectangle 16">
            <a:extLst>
              <a:ext uri="{FF2B5EF4-FFF2-40B4-BE49-F238E27FC236}">
                <a16:creationId xmlns:a16="http://schemas.microsoft.com/office/drawing/2014/main" id="{3DC0F97F-57B6-4C15-8446-6E671CE020A3}"/>
              </a:ext>
            </a:extLst>
          </p:cNvPr>
          <p:cNvSpPr/>
          <p:nvPr/>
        </p:nvSpPr>
        <p:spPr>
          <a:xfrm>
            <a:off x="1" y="-10153"/>
            <a:ext cx="12100956" cy="285261"/>
          </a:xfrm>
          <a:prstGeom prst="rect">
            <a:avLst/>
          </a:prstGeom>
          <a:gradFill flip="none" rotWithShape="1">
            <a:gsLst>
              <a:gs pos="6000">
                <a:schemeClr val="accent1"/>
              </a:gs>
              <a:gs pos="51000">
                <a:schemeClr val="accent1">
                  <a:lumMod val="40000"/>
                  <a:lumOff val="60000"/>
                </a:schemeClr>
              </a:gs>
              <a:gs pos="9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5000"/>
              </a:lnSpc>
            </a:pPr>
            <a:r>
              <a:rPr lang="de-DE" sz="1400" b="1" dirty="0">
                <a:solidFill>
                  <a:schemeClr val="bg1"/>
                </a:solidFill>
                <a:sym typeface="Wingdings 3"/>
              </a:rPr>
              <a:t></a:t>
            </a:r>
            <a:r>
              <a:rPr lang="de-DE" sz="1400" b="1" dirty="0" err="1">
                <a:solidFill>
                  <a:schemeClr val="accent3">
                    <a:lumMod val="20000"/>
                    <a:lumOff val="80000"/>
                  </a:schemeClr>
                </a:solidFill>
              </a:rPr>
              <a:t>results</a:t>
            </a:r>
            <a:r>
              <a:rPr lang="de-DE" sz="1400" dirty="0">
                <a:solidFill>
                  <a:schemeClr val="accent3">
                    <a:lumMod val="20000"/>
                    <a:lumOff val="80000"/>
                  </a:schemeClr>
                </a:solidFill>
              </a:rPr>
              <a:t>               </a:t>
            </a:r>
            <a:r>
              <a:rPr lang="de-DE" sz="1400" dirty="0" err="1">
                <a:solidFill>
                  <a:schemeClr val="accent3">
                    <a:lumMod val="20000"/>
                    <a:lumOff val="80000"/>
                  </a:schemeClr>
                </a:solidFill>
              </a:rPr>
              <a:t>summary</a:t>
            </a:r>
            <a:r>
              <a:rPr lang="de-DE" sz="1400" dirty="0">
                <a:solidFill>
                  <a:schemeClr val="accent3">
                    <a:lumMod val="20000"/>
                    <a:lumOff val="80000"/>
                  </a:schemeClr>
                </a:solidFill>
              </a:rPr>
              <a:t> &amp; </a:t>
            </a:r>
            <a:r>
              <a:rPr lang="de-DE" sz="1400" dirty="0" err="1">
                <a:solidFill>
                  <a:schemeClr val="accent3">
                    <a:lumMod val="20000"/>
                    <a:lumOff val="80000"/>
                  </a:schemeClr>
                </a:solidFill>
              </a:rPr>
              <a:t>outlook</a:t>
            </a:r>
            <a:r>
              <a:rPr lang="de-DE" sz="1400" dirty="0">
                <a:solidFill>
                  <a:schemeClr val="accent3">
                    <a:lumMod val="20000"/>
                    <a:lumOff val="80000"/>
                  </a:schemeClr>
                </a:solidFill>
              </a:rPr>
              <a:t>                  </a:t>
            </a:r>
            <a:r>
              <a:rPr lang="de-DE" sz="1400" dirty="0" err="1">
                <a:solidFill>
                  <a:schemeClr val="accent3">
                    <a:lumMod val="20000"/>
                    <a:lumOff val="80000"/>
                  </a:schemeClr>
                </a:solidFill>
              </a:rPr>
              <a:t>acknowledgement</a:t>
            </a:r>
            <a:endParaRPr lang="en-GB" sz="1600" dirty="0" err="1">
              <a:solidFill>
                <a:schemeClr val="accent3">
                  <a:lumMod val="20000"/>
                  <a:lumOff val="80000"/>
                </a:schemeClr>
              </a:solidFill>
            </a:endParaRPr>
          </a:p>
        </p:txBody>
      </p:sp>
      <p:sp>
        <p:nvSpPr>
          <p:cNvPr id="15" name="Rechteck 11">
            <a:extLst>
              <a:ext uri="{FF2B5EF4-FFF2-40B4-BE49-F238E27FC236}">
                <a16:creationId xmlns:a16="http://schemas.microsoft.com/office/drawing/2014/main" id="{BD8D04DD-03B6-4823-B7CB-918680968C97}"/>
              </a:ext>
            </a:extLst>
          </p:cNvPr>
          <p:cNvSpPr/>
          <p:nvPr/>
        </p:nvSpPr>
        <p:spPr>
          <a:xfrm rot="5400000">
            <a:off x="2434161" y="1332300"/>
            <a:ext cx="4257201" cy="5427386"/>
          </a:xfrm>
          <a:prstGeom prst="rect">
            <a:avLst/>
          </a:prstGeom>
          <a:gradFill flip="none" rotWithShape="1">
            <a:gsLst>
              <a:gs pos="0">
                <a:srgbClr val="C0504D">
                  <a:lumMod val="40000"/>
                  <a:lumOff val="60000"/>
                </a:srgbClr>
              </a:gs>
              <a:gs pos="100000">
                <a:srgbClr val="4BACC6">
                  <a:lumMod val="40000"/>
                  <a:lumOff val="60000"/>
                </a:srgbClr>
              </a:gs>
            </a:gsLst>
            <a:lin ang="10800000" scaled="1"/>
            <a:tileRect/>
          </a:gra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ndParaRPr>
          </a:p>
        </p:txBody>
      </p:sp>
      <p:sp>
        <p:nvSpPr>
          <p:cNvPr id="18" name="Ellipse 1">
            <a:extLst>
              <a:ext uri="{FF2B5EF4-FFF2-40B4-BE49-F238E27FC236}">
                <a16:creationId xmlns:a16="http://schemas.microsoft.com/office/drawing/2014/main" id="{98048A51-2B32-4668-B7D5-C41693EB0C0B}"/>
              </a:ext>
            </a:extLst>
          </p:cNvPr>
          <p:cNvSpPr/>
          <p:nvPr/>
        </p:nvSpPr>
        <p:spPr>
          <a:xfrm>
            <a:off x="3247990" y="2165623"/>
            <a:ext cx="685101" cy="664272"/>
          </a:xfrm>
          <a:prstGeom prst="ellipse">
            <a:avLst/>
          </a:prstGeom>
          <a:solidFill>
            <a:schemeClr val="accent5"/>
          </a:solidFill>
          <a:ln w="25400" cap="flat" cmpd="sng" algn="ctr">
            <a:solidFill>
              <a:schemeClr val="accent5">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ndParaRPr>
          </a:p>
        </p:txBody>
      </p:sp>
      <p:sp>
        <p:nvSpPr>
          <p:cNvPr id="24" name="Ellipse 3">
            <a:extLst>
              <a:ext uri="{FF2B5EF4-FFF2-40B4-BE49-F238E27FC236}">
                <a16:creationId xmlns:a16="http://schemas.microsoft.com/office/drawing/2014/main" id="{246AF472-DD98-46B8-AA5C-D77385C2B84C}"/>
              </a:ext>
            </a:extLst>
          </p:cNvPr>
          <p:cNvSpPr/>
          <p:nvPr/>
        </p:nvSpPr>
        <p:spPr>
          <a:xfrm>
            <a:off x="6127661" y="2200577"/>
            <a:ext cx="685100" cy="664272"/>
          </a:xfrm>
          <a:prstGeom prst="ellipse">
            <a:avLst/>
          </a:prstGeom>
          <a:solidFill>
            <a:schemeClr val="accent5"/>
          </a:solidFill>
          <a:ln w="25400" cap="flat" cmpd="sng" algn="ctr">
            <a:solidFill>
              <a:schemeClr val="accent5">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ndParaRPr>
          </a:p>
        </p:txBody>
      </p:sp>
      <p:cxnSp>
        <p:nvCxnSpPr>
          <p:cNvPr id="26" name="Gerade Verbindung mit Pfeil 13">
            <a:extLst>
              <a:ext uri="{FF2B5EF4-FFF2-40B4-BE49-F238E27FC236}">
                <a16:creationId xmlns:a16="http://schemas.microsoft.com/office/drawing/2014/main" id="{C0E66076-E356-481A-8D67-F73BA29026A6}"/>
              </a:ext>
            </a:extLst>
          </p:cNvPr>
          <p:cNvCxnSpPr>
            <a:cxnSpLocks/>
          </p:cNvCxnSpPr>
          <p:nvPr/>
        </p:nvCxnSpPr>
        <p:spPr>
          <a:xfrm>
            <a:off x="4123105" y="2620122"/>
            <a:ext cx="1941235" cy="8951"/>
          </a:xfrm>
          <a:prstGeom prst="straightConnector1">
            <a:avLst/>
          </a:prstGeom>
          <a:noFill/>
          <a:ln w="9525" cap="flat" cmpd="sng" algn="ctr">
            <a:solidFill>
              <a:sysClr val="windowText" lastClr="000000"/>
            </a:solidFill>
            <a:prstDash val="solid"/>
            <a:tailEnd type="arrow"/>
          </a:ln>
          <a:effectLst/>
        </p:spPr>
      </p:cxnSp>
      <p:cxnSp>
        <p:nvCxnSpPr>
          <p:cNvPr id="28" name="Gerade Verbindung mit Pfeil 15">
            <a:extLst>
              <a:ext uri="{FF2B5EF4-FFF2-40B4-BE49-F238E27FC236}">
                <a16:creationId xmlns:a16="http://schemas.microsoft.com/office/drawing/2014/main" id="{E72BC8C4-588C-46DB-8DDF-2227FBA8DFD5}"/>
              </a:ext>
            </a:extLst>
          </p:cNvPr>
          <p:cNvCxnSpPr>
            <a:cxnSpLocks/>
          </p:cNvCxnSpPr>
          <p:nvPr/>
        </p:nvCxnSpPr>
        <p:spPr>
          <a:xfrm>
            <a:off x="4123105" y="5463299"/>
            <a:ext cx="1853006" cy="0"/>
          </a:xfrm>
          <a:prstGeom prst="straightConnector1">
            <a:avLst/>
          </a:prstGeom>
          <a:noFill/>
          <a:ln w="9525" cap="flat" cmpd="sng" algn="ctr">
            <a:solidFill>
              <a:sysClr val="windowText" lastClr="000000"/>
            </a:solidFill>
            <a:prstDash val="solid"/>
            <a:tailEnd type="arrow"/>
          </a:ln>
          <a:effectLst/>
        </p:spPr>
      </p:cxnSp>
      <p:cxnSp>
        <p:nvCxnSpPr>
          <p:cNvPr id="30" name="Gerade Verbindung mit Pfeil 18">
            <a:extLst>
              <a:ext uri="{FF2B5EF4-FFF2-40B4-BE49-F238E27FC236}">
                <a16:creationId xmlns:a16="http://schemas.microsoft.com/office/drawing/2014/main" id="{FCB0E5F8-BEAD-43E1-8B60-744645403396}"/>
              </a:ext>
            </a:extLst>
          </p:cNvPr>
          <p:cNvCxnSpPr>
            <a:cxnSpLocks/>
          </p:cNvCxnSpPr>
          <p:nvPr/>
        </p:nvCxnSpPr>
        <p:spPr>
          <a:xfrm>
            <a:off x="6409787" y="2946587"/>
            <a:ext cx="0" cy="1944055"/>
          </a:xfrm>
          <a:prstGeom prst="straightConnector1">
            <a:avLst/>
          </a:prstGeom>
          <a:noFill/>
          <a:ln w="9525" cap="flat" cmpd="sng" algn="ctr">
            <a:solidFill>
              <a:sysClr val="windowText" lastClr="000000"/>
            </a:solidFill>
            <a:prstDash val="solid"/>
            <a:tailEnd type="arrow"/>
          </a:ln>
          <a:effectLst/>
        </p:spPr>
      </p:cxnSp>
      <p:cxnSp>
        <p:nvCxnSpPr>
          <p:cNvPr id="31" name="Gerade Verbindung mit Pfeil 19">
            <a:extLst>
              <a:ext uri="{FF2B5EF4-FFF2-40B4-BE49-F238E27FC236}">
                <a16:creationId xmlns:a16="http://schemas.microsoft.com/office/drawing/2014/main" id="{53115BAF-C932-4E41-941D-C9F1DBEBA097}"/>
              </a:ext>
            </a:extLst>
          </p:cNvPr>
          <p:cNvCxnSpPr>
            <a:cxnSpLocks/>
          </p:cNvCxnSpPr>
          <p:nvPr/>
        </p:nvCxnSpPr>
        <p:spPr>
          <a:xfrm>
            <a:off x="3590540" y="2929130"/>
            <a:ext cx="0" cy="1961512"/>
          </a:xfrm>
          <a:prstGeom prst="straightConnector1">
            <a:avLst/>
          </a:prstGeom>
          <a:noFill/>
          <a:ln w="9525" cap="flat" cmpd="sng" algn="ctr">
            <a:solidFill>
              <a:sysClr val="windowText" lastClr="000000"/>
            </a:solidFill>
            <a:prstDash val="solid"/>
            <a:tailEnd type="arrow"/>
          </a:ln>
          <a:effectLst/>
        </p:spPr>
      </p:cxnSp>
      <p:cxnSp>
        <p:nvCxnSpPr>
          <p:cNvPr id="32" name="Gerade Verbindung mit Pfeil 20">
            <a:extLst>
              <a:ext uri="{FF2B5EF4-FFF2-40B4-BE49-F238E27FC236}">
                <a16:creationId xmlns:a16="http://schemas.microsoft.com/office/drawing/2014/main" id="{60EC2126-5834-48A4-BE31-7D12C066F500}"/>
              </a:ext>
            </a:extLst>
          </p:cNvPr>
          <p:cNvCxnSpPr>
            <a:cxnSpLocks/>
          </p:cNvCxnSpPr>
          <p:nvPr/>
        </p:nvCxnSpPr>
        <p:spPr>
          <a:xfrm>
            <a:off x="2612493" y="2929130"/>
            <a:ext cx="0" cy="2226942"/>
          </a:xfrm>
          <a:prstGeom prst="straightConnector1">
            <a:avLst/>
          </a:prstGeom>
          <a:noFill/>
          <a:ln w="9525" cap="flat" cmpd="sng" algn="ctr">
            <a:solidFill>
              <a:sysClr val="windowText" lastClr="000000"/>
            </a:solidFill>
            <a:prstDash val="solid"/>
            <a:tailEnd type="arrow"/>
          </a:ln>
          <a:effectLst/>
        </p:spPr>
      </p:cxnSp>
      <p:sp>
        <p:nvSpPr>
          <p:cNvPr id="33" name="Textfeld 24">
            <a:extLst>
              <a:ext uri="{FF2B5EF4-FFF2-40B4-BE49-F238E27FC236}">
                <a16:creationId xmlns:a16="http://schemas.microsoft.com/office/drawing/2014/main" id="{24D150EE-A193-4650-B3F9-5CDA5AB1C9DA}"/>
              </a:ext>
            </a:extLst>
          </p:cNvPr>
          <p:cNvSpPr txBox="1"/>
          <p:nvPr/>
        </p:nvSpPr>
        <p:spPr>
          <a:xfrm>
            <a:off x="2865098" y="2409689"/>
            <a:ext cx="356881" cy="369332"/>
          </a:xfrm>
          <a:prstGeom prst="rect">
            <a:avLst/>
          </a:prstGeom>
          <a:noFill/>
        </p:spPr>
        <p:txBody>
          <a:bodyPr wrap="square" rtlCol="0">
            <a:spAutoFit/>
          </a:bodyPr>
          <a:lstStyle/>
          <a:p>
            <a:r>
              <a:rPr lang="de-DE" dirty="0">
                <a:solidFill>
                  <a:prstClr val="black"/>
                </a:solidFill>
                <a:latin typeface="Calibri"/>
              </a:rPr>
              <a:t>+</a:t>
            </a:r>
            <a:endParaRPr lang="en-GB" dirty="0">
              <a:solidFill>
                <a:prstClr val="black"/>
              </a:solidFill>
              <a:latin typeface="Calibri"/>
            </a:endParaRPr>
          </a:p>
        </p:txBody>
      </p:sp>
      <p:sp>
        <p:nvSpPr>
          <p:cNvPr id="34" name="Ellipse 26">
            <a:extLst>
              <a:ext uri="{FF2B5EF4-FFF2-40B4-BE49-F238E27FC236}">
                <a16:creationId xmlns:a16="http://schemas.microsoft.com/office/drawing/2014/main" id="{E32C59C0-B3F4-40A0-B4D0-CAA408774F5D}"/>
              </a:ext>
            </a:extLst>
          </p:cNvPr>
          <p:cNvSpPr/>
          <p:nvPr/>
        </p:nvSpPr>
        <p:spPr>
          <a:xfrm>
            <a:off x="3292729" y="5047949"/>
            <a:ext cx="685101" cy="664272"/>
          </a:xfrm>
          <a:prstGeom prst="ellipse">
            <a:avLst/>
          </a:prstGeom>
          <a:solidFill>
            <a:schemeClr val="accent5"/>
          </a:solidFill>
          <a:ln w="25400" cap="flat" cmpd="sng" algn="ctr">
            <a:solidFill>
              <a:schemeClr val="accent5">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ndParaRPr>
          </a:p>
        </p:txBody>
      </p:sp>
      <p:sp>
        <p:nvSpPr>
          <p:cNvPr id="36" name="Textfeld 28">
            <a:extLst>
              <a:ext uri="{FF2B5EF4-FFF2-40B4-BE49-F238E27FC236}">
                <a16:creationId xmlns:a16="http://schemas.microsoft.com/office/drawing/2014/main" id="{0C5BD7D7-4CDD-4388-A354-2D89EF0076F4}"/>
              </a:ext>
            </a:extLst>
          </p:cNvPr>
          <p:cNvSpPr txBox="1"/>
          <p:nvPr/>
        </p:nvSpPr>
        <p:spPr>
          <a:xfrm>
            <a:off x="2938035" y="5156072"/>
            <a:ext cx="356881" cy="369332"/>
          </a:xfrm>
          <a:prstGeom prst="rect">
            <a:avLst/>
          </a:prstGeom>
          <a:noFill/>
        </p:spPr>
        <p:txBody>
          <a:bodyPr wrap="square" rtlCol="0">
            <a:spAutoFit/>
          </a:bodyPr>
          <a:lstStyle/>
          <a:p>
            <a:r>
              <a:rPr lang="de-DE" dirty="0">
                <a:solidFill>
                  <a:prstClr val="black"/>
                </a:solidFill>
                <a:latin typeface="Calibri"/>
              </a:rPr>
              <a:t>+</a:t>
            </a:r>
            <a:endParaRPr lang="en-GB" dirty="0">
              <a:solidFill>
                <a:prstClr val="black"/>
              </a:solidFill>
              <a:latin typeface="Calibri"/>
            </a:endParaRPr>
          </a:p>
        </p:txBody>
      </p:sp>
      <p:sp>
        <p:nvSpPr>
          <p:cNvPr id="37" name="Textfeld 34">
            <a:extLst>
              <a:ext uri="{FF2B5EF4-FFF2-40B4-BE49-F238E27FC236}">
                <a16:creationId xmlns:a16="http://schemas.microsoft.com/office/drawing/2014/main" id="{8A199EAB-8CB1-4B4C-B417-B958ACF046EC}"/>
              </a:ext>
            </a:extLst>
          </p:cNvPr>
          <p:cNvSpPr txBox="1"/>
          <p:nvPr/>
        </p:nvSpPr>
        <p:spPr>
          <a:xfrm>
            <a:off x="1961517" y="3579405"/>
            <a:ext cx="801077" cy="369332"/>
          </a:xfrm>
          <a:prstGeom prst="rect">
            <a:avLst/>
          </a:prstGeom>
          <a:noFill/>
        </p:spPr>
        <p:txBody>
          <a:bodyPr wrap="square" rtlCol="0">
            <a:spAutoFit/>
          </a:bodyPr>
          <a:lstStyle/>
          <a:p>
            <a:r>
              <a:rPr lang="el-GR" dirty="0">
                <a:solidFill>
                  <a:prstClr val="black"/>
                </a:solidFill>
                <a:latin typeface="Calibri"/>
              </a:rPr>
              <a:t>ΔΔ</a:t>
            </a:r>
            <a:r>
              <a:rPr lang="de-DE" dirty="0">
                <a:solidFill>
                  <a:prstClr val="black"/>
                </a:solidFill>
                <a:latin typeface="Calibri"/>
              </a:rPr>
              <a:t>G</a:t>
            </a:r>
            <a:r>
              <a:rPr lang="de-DE" baseline="-25000" dirty="0">
                <a:solidFill>
                  <a:prstClr val="black"/>
                </a:solidFill>
                <a:latin typeface="Calibri"/>
              </a:rPr>
              <a:t>B</a:t>
            </a:r>
            <a:endParaRPr lang="en-GB" baseline="-25000" dirty="0">
              <a:solidFill>
                <a:prstClr val="black"/>
              </a:solidFill>
              <a:latin typeface="Calibri"/>
            </a:endParaRPr>
          </a:p>
        </p:txBody>
      </p:sp>
      <p:sp>
        <p:nvSpPr>
          <p:cNvPr id="38" name="Textfeld 39">
            <a:extLst>
              <a:ext uri="{FF2B5EF4-FFF2-40B4-BE49-F238E27FC236}">
                <a16:creationId xmlns:a16="http://schemas.microsoft.com/office/drawing/2014/main" id="{C60DC6A3-ED5F-4D5E-84D9-DBCE3B1202C6}"/>
              </a:ext>
            </a:extLst>
          </p:cNvPr>
          <p:cNvSpPr txBox="1"/>
          <p:nvPr/>
        </p:nvSpPr>
        <p:spPr>
          <a:xfrm>
            <a:off x="5391718" y="3618638"/>
            <a:ext cx="884959" cy="369332"/>
          </a:xfrm>
          <a:prstGeom prst="rect">
            <a:avLst/>
          </a:prstGeom>
          <a:noFill/>
        </p:spPr>
        <p:txBody>
          <a:bodyPr wrap="square" rtlCol="0">
            <a:spAutoFit/>
          </a:bodyPr>
          <a:lstStyle/>
          <a:p>
            <a:r>
              <a:rPr lang="el-GR" dirty="0">
                <a:solidFill>
                  <a:prstClr val="black"/>
                </a:solidFill>
                <a:latin typeface="Calibri"/>
              </a:rPr>
              <a:t>ΔΔ</a:t>
            </a:r>
            <a:r>
              <a:rPr lang="de-DE" dirty="0">
                <a:solidFill>
                  <a:prstClr val="black"/>
                </a:solidFill>
                <a:latin typeface="Calibri"/>
              </a:rPr>
              <a:t>G</a:t>
            </a:r>
            <a:r>
              <a:rPr lang="de-DE" baseline="-25000" dirty="0">
                <a:solidFill>
                  <a:prstClr val="black"/>
                </a:solidFill>
                <a:latin typeface="Calibri"/>
              </a:rPr>
              <a:t>SB</a:t>
            </a:r>
            <a:endParaRPr lang="en-GB" baseline="-25000" dirty="0">
              <a:solidFill>
                <a:prstClr val="black"/>
              </a:solidFill>
              <a:latin typeface="Calibri"/>
            </a:endParaRPr>
          </a:p>
        </p:txBody>
      </p:sp>
      <p:sp>
        <p:nvSpPr>
          <p:cNvPr id="39" name="Textfeld 34">
            <a:extLst>
              <a:ext uri="{FF2B5EF4-FFF2-40B4-BE49-F238E27FC236}">
                <a16:creationId xmlns:a16="http://schemas.microsoft.com/office/drawing/2014/main" id="{34C4EE5C-C0DB-488A-B3C2-274348FEA0D1}"/>
              </a:ext>
            </a:extLst>
          </p:cNvPr>
          <p:cNvSpPr txBox="1"/>
          <p:nvPr/>
        </p:nvSpPr>
        <p:spPr>
          <a:xfrm>
            <a:off x="3566196" y="3673269"/>
            <a:ext cx="785825" cy="369332"/>
          </a:xfrm>
          <a:prstGeom prst="rect">
            <a:avLst/>
          </a:prstGeom>
          <a:noFill/>
        </p:spPr>
        <p:txBody>
          <a:bodyPr wrap="square" rtlCol="0">
            <a:spAutoFit/>
          </a:bodyPr>
          <a:lstStyle/>
          <a:p>
            <a:r>
              <a:rPr lang="el-GR" dirty="0">
                <a:solidFill>
                  <a:prstClr val="black"/>
                </a:solidFill>
                <a:latin typeface="Calibri"/>
              </a:rPr>
              <a:t>ΔΔ</a:t>
            </a:r>
            <a:r>
              <a:rPr lang="de-DE" dirty="0">
                <a:solidFill>
                  <a:prstClr val="black"/>
                </a:solidFill>
                <a:latin typeface="Calibri"/>
              </a:rPr>
              <a:t>G</a:t>
            </a:r>
            <a:r>
              <a:rPr lang="de-DE" baseline="-25000" dirty="0">
                <a:solidFill>
                  <a:prstClr val="black"/>
                </a:solidFill>
                <a:latin typeface="Calibri"/>
              </a:rPr>
              <a:t>S</a:t>
            </a:r>
            <a:endParaRPr lang="en-GB" baseline="-25000" dirty="0">
              <a:solidFill>
                <a:prstClr val="black"/>
              </a:solidFill>
              <a:latin typeface="Calibri"/>
            </a:endParaRPr>
          </a:p>
        </p:txBody>
      </p:sp>
      <p:grpSp>
        <p:nvGrpSpPr>
          <p:cNvPr id="42" name="Group 74">
            <a:extLst>
              <a:ext uri="{FF2B5EF4-FFF2-40B4-BE49-F238E27FC236}">
                <a16:creationId xmlns:a16="http://schemas.microsoft.com/office/drawing/2014/main" id="{6B36CDDC-B39D-4B12-8506-1EF6C08DE6FA}"/>
              </a:ext>
            </a:extLst>
          </p:cNvPr>
          <p:cNvGrpSpPr/>
          <p:nvPr/>
        </p:nvGrpSpPr>
        <p:grpSpPr>
          <a:xfrm>
            <a:off x="4136766" y="5788957"/>
            <a:ext cx="971078" cy="913374"/>
            <a:chOff x="2447153" y="3304330"/>
            <a:chExt cx="816527" cy="792088"/>
          </a:xfrm>
        </p:grpSpPr>
        <p:sp>
          <p:nvSpPr>
            <p:cNvPr id="43" name="Right Arrow 73">
              <a:extLst>
                <a:ext uri="{FF2B5EF4-FFF2-40B4-BE49-F238E27FC236}">
                  <a16:creationId xmlns:a16="http://schemas.microsoft.com/office/drawing/2014/main" id="{39220B3A-B3B0-457E-9AC9-C0921F8ACDB5}"/>
                </a:ext>
              </a:extLst>
            </p:cNvPr>
            <p:cNvSpPr/>
            <p:nvPr/>
          </p:nvSpPr>
          <p:spPr>
            <a:xfrm rot="16200000">
              <a:off x="2459373" y="3292110"/>
              <a:ext cx="792088" cy="81652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feld 23">
              <a:extLst>
                <a:ext uri="{FF2B5EF4-FFF2-40B4-BE49-F238E27FC236}">
                  <a16:creationId xmlns:a16="http://schemas.microsoft.com/office/drawing/2014/main" id="{A1B0075D-24EF-4215-A8DB-33F18E284154}"/>
                </a:ext>
              </a:extLst>
            </p:cNvPr>
            <p:cNvSpPr txBox="1"/>
            <p:nvPr/>
          </p:nvSpPr>
          <p:spPr>
            <a:xfrm>
              <a:off x="2648969" y="3568386"/>
              <a:ext cx="473271" cy="369332"/>
            </a:xfrm>
            <a:prstGeom prst="rect">
              <a:avLst/>
            </a:prstGeom>
            <a:noFill/>
          </p:spPr>
          <p:txBody>
            <a:bodyPr wrap="none" rtlCol="0">
              <a:spAutoFit/>
            </a:bodyPr>
            <a:lstStyle/>
            <a:p>
              <a:r>
                <a:rPr lang="de-DE" dirty="0">
                  <a:solidFill>
                    <a:prstClr val="black"/>
                  </a:solidFill>
                  <a:latin typeface="Calibri"/>
                </a:rPr>
                <a:t>ITC</a:t>
              </a:r>
              <a:endParaRPr lang="en-GB" dirty="0">
                <a:solidFill>
                  <a:prstClr val="black"/>
                </a:solidFill>
                <a:latin typeface="Calibri"/>
              </a:endParaRPr>
            </a:p>
          </p:txBody>
        </p:sp>
      </p:grpSp>
      <p:grpSp>
        <p:nvGrpSpPr>
          <p:cNvPr id="45" name="Group 75">
            <a:extLst>
              <a:ext uri="{FF2B5EF4-FFF2-40B4-BE49-F238E27FC236}">
                <a16:creationId xmlns:a16="http://schemas.microsoft.com/office/drawing/2014/main" id="{3BC41443-A51E-41C7-967A-9338C3C5CE24}"/>
              </a:ext>
            </a:extLst>
          </p:cNvPr>
          <p:cNvGrpSpPr/>
          <p:nvPr/>
        </p:nvGrpSpPr>
        <p:grpSpPr>
          <a:xfrm>
            <a:off x="6521802" y="3482187"/>
            <a:ext cx="1078189" cy="941555"/>
            <a:chOff x="4509473" y="1331322"/>
            <a:chExt cx="906591" cy="816527"/>
          </a:xfrm>
        </p:grpSpPr>
        <p:sp>
          <p:nvSpPr>
            <p:cNvPr id="46" name="Right Arrow 72">
              <a:extLst>
                <a:ext uri="{FF2B5EF4-FFF2-40B4-BE49-F238E27FC236}">
                  <a16:creationId xmlns:a16="http://schemas.microsoft.com/office/drawing/2014/main" id="{64885364-EA8C-4A47-AFA7-BE7852C59EE2}"/>
                </a:ext>
              </a:extLst>
            </p:cNvPr>
            <p:cNvSpPr/>
            <p:nvPr/>
          </p:nvSpPr>
          <p:spPr>
            <a:xfrm rot="10800000">
              <a:off x="4509473" y="1331322"/>
              <a:ext cx="792088" cy="81652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feld 31">
              <a:extLst>
                <a:ext uri="{FF2B5EF4-FFF2-40B4-BE49-F238E27FC236}">
                  <a16:creationId xmlns:a16="http://schemas.microsoft.com/office/drawing/2014/main" id="{7F3F4C58-0928-4E14-85FE-C0E52A5B4330}"/>
                </a:ext>
              </a:extLst>
            </p:cNvPr>
            <p:cNvSpPr txBox="1"/>
            <p:nvPr/>
          </p:nvSpPr>
          <p:spPr>
            <a:xfrm>
              <a:off x="4642904" y="1564890"/>
              <a:ext cx="773160" cy="369332"/>
            </a:xfrm>
            <a:prstGeom prst="rect">
              <a:avLst/>
            </a:prstGeom>
            <a:noFill/>
          </p:spPr>
          <p:txBody>
            <a:bodyPr wrap="none" rtlCol="0">
              <a:spAutoFit/>
            </a:bodyPr>
            <a:lstStyle/>
            <a:p>
              <a:r>
                <a:rPr lang="de-DE" dirty="0">
                  <a:solidFill>
                    <a:prstClr val="black"/>
                  </a:solidFill>
                  <a:latin typeface="Calibri"/>
                </a:rPr>
                <a:t>TDFRS</a:t>
              </a:r>
              <a:endParaRPr lang="en-GB" dirty="0">
                <a:solidFill>
                  <a:prstClr val="black"/>
                </a:solidFill>
                <a:latin typeface="Calibri"/>
              </a:endParaRPr>
            </a:p>
          </p:txBody>
        </p:sp>
      </p:grpSp>
      <p:sp>
        <p:nvSpPr>
          <p:cNvPr id="51" name="Ellipse 3">
            <a:extLst>
              <a:ext uri="{FF2B5EF4-FFF2-40B4-BE49-F238E27FC236}">
                <a16:creationId xmlns:a16="http://schemas.microsoft.com/office/drawing/2014/main" id="{298204C1-3B6F-4148-AB94-3180CD7995F5}"/>
              </a:ext>
            </a:extLst>
          </p:cNvPr>
          <p:cNvSpPr/>
          <p:nvPr/>
        </p:nvSpPr>
        <p:spPr>
          <a:xfrm>
            <a:off x="6087799" y="4965728"/>
            <a:ext cx="685100" cy="664272"/>
          </a:xfrm>
          <a:prstGeom prst="ellipse">
            <a:avLst/>
          </a:prstGeom>
          <a:solidFill>
            <a:schemeClr val="accent5"/>
          </a:solidFill>
          <a:ln w="25400" cap="flat" cmpd="sng" algn="ctr">
            <a:solidFill>
              <a:schemeClr val="accent5">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ndParaRPr>
          </a:p>
        </p:txBody>
      </p:sp>
      <p:sp>
        <p:nvSpPr>
          <p:cNvPr id="53" name="Ellipse 1">
            <a:extLst>
              <a:ext uri="{FF2B5EF4-FFF2-40B4-BE49-F238E27FC236}">
                <a16:creationId xmlns:a16="http://schemas.microsoft.com/office/drawing/2014/main" id="{82F0CB34-1636-4DF3-99BB-9BBD6AD66E8F}"/>
              </a:ext>
            </a:extLst>
          </p:cNvPr>
          <p:cNvSpPr/>
          <p:nvPr/>
        </p:nvSpPr>
        <p:spPr>
          <a:xfrm>
            <a:off x="64487" y="3637196"/>
            <a:ext cx="488900" cy="469269"/>
          </a:xfrm>
          <a:prstGeom prst="ellipse">
            <a:avLst/>
          </a:prstGeom>
          <a:solidFill>
            <a:schemeClr val="accent5"/>
          </a:solidFill>
          <a:ln w="25400" cap="flat" cmpd="sng" algn="ctr">
            <a:solidFill>
              <a:schemeClr val="accent5">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ndParaRPr>
          </a:p>
        </p:txBody>
      </p:sp>
      <p:sp>
        <p:nvSpPr>
          <p:cNvPr id="55" name="TextBox 54">
            <a:extLst>
              <a:ext uri="{FF2B5EF4-FFF2-40B4-BE49-F238E27FC236}">
                <a16:creationId xmlns:a16="http://schemas.microsoft.com/office/drawing/2014/main" id="{C13F013C-176B-44B6-A463-D901F8958474}"/>
              </a:ext>
            </a:extLst>
          </p:cNvPr>
          <p:cNvSpPr txBox="1"/>
          <p:nvPr/>
        </p:nvSpPr>
        <p:spPr>
          <a:xfrm>
            <a:off x="374014" y="3355452"/>
            <a:ext cx="744211" cy="366039"/>
          </a:xfrm>
          <a:prstGeom prst="rect">
            <a:avLst/>
          </a:prstGeom>
          <a:noFill/>
        </p:spPr>
        <p:txBody>
          <a:bodyPr wrap="none" rtlCol="0">
            <a:spAutoFit/>
          </a:bodyPr>
          <a:lstStyle/>
          <a:p>
            <a:pPr algn="l">
              <a:lnSpc>
                <a:spcPct val="95000"/>
              </a:lnSpc>
            </a:pPr>
            <a:r>
              <a:rPr lang="en-IN" dirty="0"/>
              <a:t>BCA II</a:t>
            </a:r>
          </a:p>
        </p:txBody>
      </p:sp>
      <p:sp>
        <p:nvSpPr>
          <p:cNvPr id="56" name="TextBox 55">
            <a:extLst>
              <a:ext uri="{FF2B5EF4-FFF2-40B4-BE49-F238E27FC236}">
                <a16:creationId xmlns:a16="http://schemas.microsoft.com/office/drawing/2014/main" id="{71132F53-1C26-4C63-BBE3-9BAFFEAD7C5F}"/>
              </a:ext>
            </a:extLst>
          </p:cNvPr>
          <p:cNvSpPr txBox="1"/>
          <p:nvPr/>
        </p:nvSpPr>
        <p:spPr>
          <a:xfrm>
            <a:off x="1111193" y="3396037"/>
            <a:ext cx="838691" cy="355482"/>
          </a:xfrm>
          <a:prstGeom prst="rect">
            <a:avLst/>
          </a:prstGeom>
          <a:noFill/>
        </p:spPr>
        <p:txBody>
          <a:bodyPr wrap="none" rtlCol="0">
            <a:spAutoFit/>
          </a:bodyPr>
          <a:lstStyle/>
          <a:p>
            <a:pPr algn="l">
              <a:lnSpc>
                <a:spcPct val="95000"/>
              </a:lnSpc>
            </a:pPr>
            <a:r>
              <a:rPr lang="en-IN" dirty="0"/>
              <a:t>4-FBS</a:t>
            </a:r>
          </a:p>
        </p:txBody>
      </p:sp>
      <p:sp>
        <p:nvSpPr>
          <p:cNvPr id="57" name="TextBox 56">
            <a:extLst>
              <a:ext uri="{FF2B5EF4-FFF2-40B4-BE49-F238E27FC236}">
                <a16:creationId xmlns:a16="http://schemas.microsoft.com/office/drawing/2014/main" id="{DB41B787-06D5-4408-BD04-B1A7C344C9C2}"/>
              </a:ext>
            </a:extLst>
          </p:cNvPr>
          <p:cNvSpPr txBox="1"/>
          <p:nvPr/>
        </p:nvSpPr>
        <p:spPr>
          <a:xfrm>
            <a:off x="1061849" y="2344688"/>
            <a:ext cx="1128981" cy="355482"/>
          </a:xfrm>
          <a:prstGeom prst="rect">
            <a:avLst/>
          </a:prstGeom>
          <a:noFill/>
        </p:spPr>
        <p:txBody>
          <a:bodyPr wrap="square" rtlCol="0">
            <a:spAutoFit/>
          </a:bodyPr>
          <a:lstStyle/>
          <a:p>
            <a:pPr algn="l">
              <a:lnSpc>
                <a:spcPct val="95000"/>
              </a:lnSpc>
            </a:pPr>
            <a:r>
              <a:rPr lang="en-IN" b="1" dirty="0"/>
              <a:t>20 </a:t>
            </a:r>
            <a:r>
              <a:rPr lang="en-IN" b="1" baseline="30000" dirty="0" err="1"/>
              <a:t>o</a:t>
            </a:r>
            <a:r>
              <a:rPr lang="en-IN" b="1" dirty="0" err="1"/>
              <a:t>C</a:t>
            </a:r>
            <a:endParaRPr lang="en-IN" b="1" dirty="0"/>
          </a:p>
        </p:txBody>
      </p:sp>
      <p:sp>
        <p:nvSpPr>
          <p:cNvPr id="68" name="TextBox 67">
            <a:extLst>
              <a:ext uri="{FF2B5EF4-FFF2-40B4-BE49-F238E27FC236}">
                <a16:creationId xmlns:a16="http://schemas.microsoft.com/office/drawing/2014/main" id="{48B9D821-2231-4B42-99A3-F5A3972D73B4}"/>
              </a:ext>
            </a:extLst>
          </p:cNvPr>
          <p:cNvSpPr txBox="1"/>
          <p:nvPr/>
        </p:nvSpPr>
        <p:spPr>
          <a:xfrm>
            <a:off x="964813" y="5202344"/>
            <a:ext cx="1128981" cy="355482"/>
          </a:xfrm>
          <a:prstGeom prst="rect">
            <a:avLst/>
          </a:prstGeom>
          <a:noFill/>
        </p:spPr>
        <p:txBody>
          <a:bodyPr wrap="square" rtlCol="0">
            <a:spAutoFit/>
          </a:bodyPr>
          <a:lstStyle/>
          <a:p>
            <a:pPr algn="l">
              <a:lnSpc>
                <a:spcPct val="95000"/>
              </a:lnSpc>
            </a:pPr>
            <a:r>
              <a:rPr lang="en-IN" b="1" dirty="0"/>
              <a:t>30 </a:t>
            </a:r>
            <a:r>
              <a:rPr lang="en-IN" b="1" baseline="30000" dirty="0" err="1"/>
              <a:t>o</a:t>
            </a:r>
            <a:r>
              <a:rPr lang="en-IN" b="1" dirty="0" err="1"/>
              <a:t>C</a:t>
            </a:r>
            <a:endParaRPr lang="en-IN" b="1" dirty="0"/>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7D011A97-D160-437C-9A92-2A7B68D6C006}"/>
                  </a:ext>
                </a:extLst>
              </p:cNvPr>
              <p:cNvSpPr txBox="1"/>
              <p:nvPr/>
            </p:nvSpPr>
            <p:spPr>
              <a:xfrm>
                <a:off x="1376202" y="1990593"/>
                <a:ext cx="2760564" cy="217817"/>
              </a:xfrm>
              <a:prstGeom prst="rect">
                <a:avLst/>
              </a:prstGeom>
              <a:noFill/>
            </p:spPr>
            <p:txBody>
              <a:bodyPr wrap="square" lIns="0" tIns="0" rIns="0" bIns="0" rtlCol="0">
                <a:spAutoFit/>
              </a:bodyPr>
              <a:lstStyle/>
              <a:p>
                <a:pPr algn="l">
                  <a:lnSpc>
                    <a:spcPct val="95000"/>
                  </a:lnSpc>
                </a:pPr>
                <a14:m>
                  <m:oMathPara xmlns:m="http://schemas.openxmlformats.org/officeDocument/2006/math">
                    <m:oMathParaPr>
                      <m:jc m:val="centerGroup"/>
                    </m:oMathParaPr>
                    <m:oMath xmlns:m="http://schemas.openxmlformats.org/officeDocument/2006/math">
                      <m:sSubSup>
                        <m:sSubSupPr>
                          <m:ctrlPr>
                            <a:rPr lang="en-IN" sz="1400" b="1" i="1" smtClean="0">
                              <a:solidFill>
                                <a:schemeClr val="tx1"/>
                              </a:solidFill>
                              <a:latin typeface="Cambria Math" panose="02040503050406030204" pitchFamily="18" charset="0"/>
                            </a:rPr>
                          </m:ctrlPr>
                        </m:sSubSupPr>
                        <m:e>
                          <m:r>
                            <a:rPr lang="en-US" sz="1400" b="1" i="1" smtClean="0">
                              <a:solidFill>
                                <a:schemeClr val="tx1"/>
                              </a:solidFill>
                              <a:latin typeface="Cambria Math" panose="02040503050406030204" pitchFamily="18" charset="0"/>
                            </a:rPr>
                            <m:t>𝑺</m:t>
                          </m:r>
                        </m:e>
                        <m:sub>
                          <m:r>
                            <a:rPr lang="en-US" sz="1400" b="1" i="1" smtClean="0">
                              <a:solidFill>
                                <a:schemeClr val="tx1"/>
                              </a:solidFill>
                              <a:latin typeface="Cambria Math" panose="02040503050406030204" pitchFamily="18" charset="0"/>
                            </a:rPr>
                            <m:t>𝑻</m:t>
                          </m:r>
                        </m:sub>
                        <m:sup>
                          <m:r>
                            <a:rPr lang="en-US" sz="1400" b="1" i="1" smtClean="0">
                              <a:solidFill>
                                <a:schemeClr val="tx1"/>
                              </a:solidFill>
                              <a:latin typeface="Cambria Math" panose="02040503050406030204" pitchFamily="18" charset="0"/>
                            </a:rPr>
                            <m:t>𝟒</m:t>
                          </m:r>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𝑭𝑩𝑺</m:t>
                          </m:r>
                        </m:sup>
                      </m:sSubSup>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𝟎</m:t>
                      </m:r>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𝟑𝟏𝟓𝟗</m:t>
                      </m:r>
                      <m:r>
                        <a:rPr lang="en-US" sz="1400" b="1" i="1" smtClean="0">
                          <a:solidFill>
                            <a:schemeClr val="tx1"/>
                          </a:solidFill>
                          <a:latin typeface="Cambria Math" panose="02040503050406030204" pitchFamily="18" charset="0"/>
                        </a:rPr>
                        <m:t> </m:t>
                      </m:r>
                      <m:sSup>
                        <m:sSupPr>
                          <m:ctrlPr>
                            <a:rPr lang="en-US" sz="1400" b="1" i="1" smtClean="0">
                              <a:solidFill>
                                <a:schemeClr val="tx1"/>
                              </a:solidFill>
                              <a:latin typeface="Cambria Math" panose="02040503050406030204" pitchFamily="18" charset="0"/>
                            </a:rPr>
                          </m:ctrlPr>
                        </m:sSupPr>
                        <m:e>
                          <m:r>
                            <a:rPr lang="en-US" sz="1400" b="1" i="1" smtClean="0">
                              <a:solidFill>
                                <a:schemeClr val="tx1"/>
                              </a:solidFill>
                              <a:latin typeface="Cambria Math" panose="02040503050406030204" pitchFamily="18" charset="0"/>
                            </a:rPr>
                            <m:t>𝑲</m:t>
                          </m:r>
                        </m:e>
                        <m:sup>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𝟏</m:t>
                          </m:r>
                        </m:sup>
                      </m:sSup>
                    </m:oMath>
                  </m:oMathPara>
                </a14:m>
                <a:endParaRPr lang="en-IN" sz="1400" b="1" dirty="0" err="1">
                  <a:solidFill>
                    <a:schemeClr val="tx1"/>
                  </a:solidFill>
                </a:endParaRPr>
              </a:p>
            </p:txBody>
          </p:sp>
        </mc:Choice>
        <mc:Fallback xmlns="">
          <p:sp>
            <p:nvSpPr>
              <p:cNvPr id="69" name="TextBox 68">
                <a:extLst>
                  <a:ext uri="{FF2B5EF4-FFF2-40B4-BE49-F238E27FC236}">
                    <a16:creationId xmlns:a16="http://schemas.microsoft.com/office/drawing/2014/main" id="{7D011A97-D160-437C-9A92-2A7B68D6C006}"/>
                  </a:ext>
                </a:extLst>
              </p:cNvPr>
              <p:cNvSpPr txBox="1">
                <a:spLocks noRot="1" noChangeAspect="1" noMove="1" noResize="1" noEditPoints="1" noAdjustHandles="1" noChangeArrowheads="1" noChangeShapeType="1" noTextEdit="1"/>
              </p:cNvSpPr>
              <p:nvPr/>
            </p:nvSpPr>
            <p:spPr>
              <a:xfrm>
                <a:off x="1376202" y="1990593"/>
                <a:ext cx="2760564" cy="217817"/>
              </a:xfrm>
              <a:prstGeom prst="rect">
                <a:avLst/>
              </a:prstGeom>
              <a:blipFill>
                <a:blip r:embed="rId4"/>
                <a:stretch>
                  <a:fillRect t="-5714" b="-20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DD388496-B2D7-4F56-804A-3CF7333328E4}"/>
                  </a:ext>
                </a:extLst>
              </p:cNvPr>
              <p:cNvSpPr txBox="1"/>
              <p:nvPr/>
            </p:nvSpPr>
            <p:spPr>
              <a:xfrm>
                <a:off x="3150242" y="2820208"/>
                <a:ext cx="2760564" cy="215893"/>
              </a:xfrm>
              <a:prstGeom prst="rect">
                <a:avLst/>
              </a:prstGeom>
              <a:noFill/>
            </p:spPr>
            <p:txBody>
              <a:bodyPr wrap="square" lIns="0" tIns="0" rIns="0" bIns="0" rtlCol="0">
                <a:spAutoFit/>
              </a:bodyPr>
              <a:lstStyle/>
              <a:p>
                <a:pPr algn="l">
                  <a:lnSpc>
                    <a:spcPct val="95000"/>
                  </a:lnSpc>
                </a:pPr>
                <a14:m>
                  <m:oMathPara xmlns:m="http://schemas.openxmlformats.org/officeDocument/2006/math">
                    <m:oMathParaPr>
                      <m:jc m:val="centerGroup"/>
                    </m:oMathParaPr>
                    <m:oMath xmlns:m="http://schemas.openxmlformats.org/officeDocument/2006/math">
                      <m:sSubSup>
                        <m:sSubSupPr>
                          <m:ctrlPr>
                            <a:rPr lang="en-IN" sz="1400" b="1" i="1" smtClean="0">
                              <a:solidFill>
                                <a:schemeClr val="tx1"/>
                              </a:solidFill>
                              <a:latin typeface="Cambria Math" panose="02040503050406030204" pitchFamily="18" charset="0"/>
                            </a:rPr>
                          </m:ctrlPr>
                        </m:sSubSupPr>
                        <m:e>
                          <m:r>
                            <a:rPr lang="en-US" sz="1400" b="1" i="1" smtClean="0">
                              <a:solidFill>
                                <a:schemeClr val="tx1"/>
                              </a:solidFill>
                              <a:latin typeface="Cambria Math" panose="02040503050406030204" pitchFamily="18" charset="0"/>
                            </a:rPr>
                            <m:t>𝑺</m:t>
                          </m:r>
                        </m:e>
                        <m:sub>
                          <m:r>
                            <a:rPr lang="en-US" sz="1400" b="1" i="1" smtClean="0">
                              <a:solidFill>
                                <a:schemeClr val="tx1"/>
                              </a:solidFill>
                              <a:latin typeface="Cambria Math" panose="02040503050406030204" pitchFamily="18" charset="0"/>
                            </a:rPr>
                            <m:t>𝑻</m:t>
                          </m:r>
                        </m:sub>
                        <m:sup>
                          <m:r>
                            <a:rPr lang="en-US" sz="1400" b="1" i="1" smtClean="0">
                              <a:solidFill>
                                <a:schemeClr val="tx1"/>
                              </a:solidFill>
                              <a:latin typeface="Cambria Math" panose="02040503050406030204" pitchFamily="18" charset="0"/>
                            </a:rPr>
                            <m:t>𝑩𝑪𝑨</m:t>
                          </m:r>
                        </m:sup>
                      </m:sSubSup>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𝟎</m:t>
                      </m:r>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𝟏𝟖𝟒𝟓</m:t>
                      </m:r>
                      <m:r>
                        <a:rPr lang="en-US" sz="1400" b="1" i="1" smtClean="0">
                          <a:solidFill>
                            <a:schemeClr val="tx1"/>
                          </a:solidFill>
                          <a:latin typeface="Cambria Math" panose="02040503050406030204" pitchFamily="18" charset="0"/>
                        </a:rPr>
                        <m:t> </m:t>
                      </m:r>
                      <m:sSup>
                        <m:sSupPr>
                          <m:ctrlPr>
                            <a:rPr lang="en-US" sz="1400" b="1" i="1" smtClean="0">
                              <a:solidFill>
                                <a:schemeClr val="tx1"/>
                              </a:solidFill>
                              <a:latin typeface="Cambria Math" panose="02040503050406030204" pitchFamily="18" charset="0"/>
                            </a:rPr>
                          </m:ctrlPr>
                        </m:sSupPr>
                        <m:e>
                          <m:r>
                            <a:rPr lang="en-US" sz="1400" b="1" i="1" smtClean="0">
                              <a:solidFill>
                                <a:schemeClr val="tx1"/>
                              </a:solidFill>
                              <a:latin typeface="Cambria Math" panose="02040503050406030204" pitchFamily="18" charset="0"/>
                            </a:rPr>
                            <m:t>𝑲</m:t>
                          </m:r>
                        </m:e>
                        <m:sup>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𝟏</m:t>
                          </m:r>
                        </m:sup>
                      </m:sSup>
                    </m:oMath>
                  </m:oMathPara>
                </a14:m>
                <a:endParaRPr lang="en-IN" sz="1400" b="1" dirty="0" err="1">
                  <a:solidFill>
                    <a:schemeClr val="tx1"/>
                  </a:solidFill>
                </a:endParaRPr>
              </a:p>
            </p:txBody>
          </p:sp>
        </mc:Choice>
        <mc:Fallback xmlns="">
          <p:sp>
            <p:nvSpPr>
              <p:cNvPr id="70" name="TextBox 69">
                <a:extLst>
                  <a:ext uri="{FF2B5EF4-FFF2-40B4-BE49-F238E27FC236}">
                    <a16:creationId xmlns:a16="http://schemas.microsoft.com/office/drawing/2014/main" id="{DD388496-B2D7-4F56-804A-3CF7333328E4}"/>
                  </a:ext>
                </a:extLst>
              </p:cNvPr>
              <p:cNvSpPr txBox="1">
                <a:spLocks noRot="1" noChangeAspect="1" noMove="1" noResize="1" noEditPoints="1" noAdjustHandles="1" noChangeArrowheads="1" noChangeShapeType="1" noTextEdit="1"/>
              </p:cNvSpPr>
              <p:nvPr/>
            </p:nvSpPr>
            <p:spPr>
              <a:xfrm>
                <a:off x="3150242" y="2820208"/>
                <a:ext cx="2760564" cy="215893"/>
              </a:xfrm>
              <a:prstGeom prst="rect">
                <a:avLst/>
              </a:prstGeom>
              <a:blipFill>
                <a:blip r:embed="rId5"/>
                <a:stretch>
                  <a:fillRect t="-5714" b="-20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8958BDAC-FC7D-4891-80EC-8D22973CFB3C}"/>
                  </a:ext>
                </a:extLst>
              </p:cNvPr>
              <p:cNvSpPr txBox="1"/>
              <p:nvPr/>
            </p:nvSpPr>
            <p:spPr>
              <a:xfrm>
                <a:off x="4846385" y="1968580"/>
                <a:ext cx="2760564" cy="217880"/>
              </a:xfrm>
              <a:prstGeom prst="rect">
                <a:avLst/>
              </a:prstGeom>
              <a:noFill/>
            </p:spPr>
            <p:txBody>
              <a:bodyPr wrap="square" lIns="0" tIns="0" rIns="0" bIns="0" rtlCol="0">
                <a:spAutoFit/>
              </a:bodyPr>
              <a:lstStyle/>
              <a:p>
                <a:pPr algn="l">
                  <a:lnSpc>
                    <a:spcPct val="95000"/>
                  </a:lnSpc>
                </a:pPr>
                <a14:m>
                  <m:oMathPara xmlns:m="http://schemas.openxmlformats.org/officeDocument/2006/math">
                    <m:oMathParaPr>
                      <m:jc m:val="centerGroup"/>
                    </m:oMathParaPr>
                    <m:oMath xmlns:m="http://schemas.openxmlformats.org/officeDocument/2006/math">
                      <m:sSubSup>
                        <m:sSubSupPr>
                          <m:ctrlPr>
                            <a:rPr lang="en-IN" sz="1400" b="1" i="1" smtClean="0">
                              <a:solidFill>
                                <a:schemeClr val="tx1"/>
                              </a:solidFill>
                              <a:latin typeface="Cambria Math" panose="02040503050406030204" pitchFamily="18" charset="0"/>
                            </a:rPr>
                          </m:ctrlPr>
                        </m:sSubSupPr>
                        <m:e>
                          <m:r>
                            <a:rPr lang="en-US" sz="1400" b="1" i="1" smtClean="0">
                              <a:solidFill>
                                <a:schemeClr val="tx1"/>
                              </a:solidFill>
                              <a:latin typeface="Cambria Math" panose="02040503050406030204" pitchFamily="18" charset="0"/>
                            </a:rPr>
                            <m:t>𝑺</m:t>
                          </m:r>
                        </m:e>
                        <m:sub>
                          <m:r>
                            <a:rPr lang="en-US" sz="1400" b="1" i="1" smtClean="0">
                              <a:solidFill>
                                <a:schemeClr val="tx1"/>
                              </a:solidFill>
                              <a:latin typeface="Cambria Math" panose="02040503050406030204" pitchFamily="18" charset="0"/>
                            </a:rPr>
                            <m:t>𝑻</m:t>
                          </m:r>
                        </m:sub>
                        <m:sup>
                          <m:r>
                            <a:rPr lang="en-US" sz="1400" b="1" i="1" smtClean="0">
                              <a:solidFill>
                                <a:schemeClr val="tx1"/>
                              </a:solidFill>
                              <a:latin typeface="Cambria Math" panose="02040503050406030204" pitchFamily="18" charset="0"/>
                            </a:rPr>
                            <m:t>𝑩𝑪𝑨</m:t>
                          </m:r>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𝟒</m:t>
                          </m:r>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𝑭𝑩𝑺</m:t>
                          </m:r>
                        </m:sup>
                      </m:sSubSup>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𝟎</m:t>
                      </m:r>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𝟐𝟓𝟒𝟔</m:t>
                      </m:r>
                      <m:r>
                        <a:rPr lang="en-US" sz="1400" b="1" i="1" smtClean="0">
                          <a:solidFill>
                            <a:schemeClr val="tx1"/>
                          </a:solidFill>
                          <a:latin typeface="Cambria Math" panose="02040503050406030204" pitchFamily="18" charset="0"/>
                        </a:rPr>
                        <m:t> </m:t>
                      </m:r>
                      <m:sSup>
                        <m:sSupPr>
                          <m:ctrlPr>
                            <a:rPr lang="en-US" sz="1400" b="1" i="1" smtClean="0">
                              <a:solidFill>
                                <a:schemeClr val="tx1"/>
                              </a:solidFill>
                              <a:latin typeface="Cambria Math" panose="02040503050406030204" pitchFamily="18" charset="0"/>
                            </a:rPr>
                          </m:ctrlPr>
                        </m:sSupPr>
                        <m:e>
                          <m:r>
                            <a:rPr lang="en-US" sz="1400" b="1" i="1" smtClean="0">
                              <a:solidFill>
                                <a:schemeClr val="tx1"/>
                              </a:solidFill>
                              <a:latin typeface="Cambria Math" panose="02040503050406030204" pitchFamily="18" charset="0"/>
                            </a:rPr>
                            <m:t>𝑲</m:t>
                          </m:r>
                        </m:e>
                        <m:sup>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𝟏</m:t>
                          </m:r>
                        </m:sup>
                      </m:sSup>
                    </m:oMath>
                  </m:oMathPara>
                </a14:m>
                <a:endParaRPr lang="en-IN" sz="1400" b="1" dirty="0" err="1">
                  <a:solidFill>
                    <a:schemeClr val="tx1"/>
                  </a:solidFill>
                </a:endParaRPr>
              </a:p>
            </p:txBody>
          </p:sp>
        </mc:Choice>
        <mc:Fallback xmlns="">
          <p:sp>
            <p:nvSpPr>
              <p:cNvPr id="71" name="TextBox 70">
                <a:extLst>
                  <a:ext uri="{FF2B5EF4-FFF2-40B4-BE49-F238E27FC236}">
                    <a16:creationId xmlns:a16="http://schemas.microsoft.com/office/drawing/2014/main" id="{8958BDAC-FC7D-4891-80EC-8D22973CFB3C}"/>
                  </a:ext>
                </a:extLst>
              </p:cNvPr>
              <p:cNvSpPr txBox="1">
                <a:spLocks noRot="1" noChangeAspect="1" noMove="1" noResize="1" noEditPoints="1" noAdjustHandles="1" noChangeArrowheads="1" noChangeShapeType="1" noTextEdit="1"/>
              </p:cNvSpPr>
              <p:nvPr/>
            </p:nvSpPr>
            <p:spPr>
              <a:xfrm>
                <a:off x="4846385" y="1968580"/>
                <a:ext cx="2760564" cy="217880"/>
              </a:xfrm>
              <a:prstGeom prst="rect">
                <a:avLst/>
              </a:prstGeom>
              <a:blipFill>
                <a:blip r:embed="rId6"/>
                <a:stretch>
                  <a:fillRect t="-5556" b="-16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08A69900-DF99-4413-9D4A-9AC72EF53A8A}"/>
                  </a:ext>
                </a:extLst>
              </p:cNvPr>
              <p:cNvSpPr txBox="1"/>
              <p:nvPr/>
            </p:nvSpPr>
            <p:spPr>
              <a:xfrm>
                <a:off x="1362541" y="5718042"/>
                <a:ext cx="2760564" cy="217817"/>
              </a:xfrm>
              <a:prstGeom prst="rect">
                <a:avLst/>
              </a:prstGeom>
              <a:noFill/>
            </p:spPr>
            <p:txBody>
              <a:bodyPr wrap="square" lIns="0" tIns="0" rIns="0" bIns="0" rtlCol="0">
                <a:spAutoFit/>
              </a:bodyPr>
              <a:lstStyle/>
              <a:p>
                <a:pPr algn="l">
                  <a:lnSpc>
                    <a:spcPct val="95000"/>
                  </a:lnSpc>
                </a:pPr>
                <a14:m>
                  <m:oMathPara xmlns:m="http://schemas.openxmlformats.org/officeDocument/2006/math">
                    <m:oMathParaPr>
                      <m:jc m:val="centerGroup"/>
                    </m:oMathParaPr>
                    <m:oMath xmlns:m="http://schemas.openxmlformats.org/officeDocument/2006/math">
                      <m:sSubSup>
                        <m:sSubSupPr>
                          <m:ctrlPr>
                            <a:rPr lang="en-IN" sz="1400" b="1" i="1" smtClean="0">
                              <a:solidFill>
                                <a:schemeClr val="tx1"/>
                              </a:solidFill>
                              <a:latin typeface="Cambria Math" panose="02040503050406030204" pitchFamily="18" charset="0"/>
                            </a:rPr>
                          </m:ctrlPr>
                        </m:sSubSupPr>
                        <m:e>
                          <m:r>
                            <a:rPr lang="en-US" sz="1400" b="1" i="1" smtClean="0">
                              <a:solidFill>
                                <a:schemeClr val="tx1"/>
                              </a:solidFill>
                              <a:latin typeface="Cambria Math" panose="02040503050406030204" pitchFamily="18" charset="0"/>
                            </a:rPr>
                            <m:t>𝑺</m:t>
                          </m:r>
                        </m:e>
                        <m:sub>
                          <m:r>
                            <a:rPr lang="en-US" sz="1400" b="1" i="1" smtClean="0">
                              <a:solidFill>
                                <a:schemeClr val="tx1"/>
                              </a:solidFill>
                              <a:latin typeface="Cambria Math" panose="02040503050406030204" pitchFamily="18" charset="0"/>
                            </a:rPr>
                            <m:t>𝑻</m:t>
                          </m:r>
                        </m:sub>
                        <m:sup>
                          <m:r>
                            <a:rPr lang="en-US" sz="1400" b="1" i="1" smtClean="0">
                              <a:solidFill>
                                <a:schemeClr val="tx1"/>
                              </a:solidFill>
                              <a:latin typeface="Cambria Math" panose="02040503050406030204" pitchFamily="18" charset="0"/>
                            </a:rPr>
                            <m:t>𝟒</m:t>
                          </m:r>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𝑭𝑩𝑺</m:t>
                          </m:r>
                        </m:sup>
                      </m:sSubSup>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𝟎</m:t>
                      </m:r>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𝟑𝟖𝟐𝟑</m:t>
                      </m:r>
                      <m:r>
                        <a:rPr lang="en-US" sz="1400" b="1" i="1" smtClean="0">
                          <a:solidFill>
                            <a:schemeClr val="tx1"/>
                          </a:solidFill>
                          <a:latin typeface="Cambria Math" panose="02040503050406030204" pitchFamily="18" charset="0"/>
                        </a:rPr>
                        <m:t> </m:t>
                      </m:r>
                      <m:sSup>
                        <m:sSupPr>
                          <m:ctrlPr>
                            <a:rPr lang="en-US" sz="1400" b="1" i="1" smtClean="0">
                              <a:solidFill>
                                <a:schemeClr val="tx1"/>
                              </a:solidFill>
                              <a:latin typeface="Cambria Math" panose="02040503050406030204" pitchFamily="18" charset="0"/>
                            </a:rPr>
                          </m:ctrlPr>
                        </m:sSupPr>
                        <m:e>
                          <m:r>
                            <a:rPr lang="en-US" sz="1400" b="1" i="1" smtClean="0">
                              <a:solidFill>
                                <a:schemeClr val="tx1"/>
                              </a:solidFill>
                              <a:latin typeface="Cambria Math" panose="02040503050406030204" pitchFamily="18" charset="0"/>
                            </a:rPr>
                            <m:t>𝑲</m:t>
                          </m:r>
                        </m:e>
                        <m:sup>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𝟏</m:t>
                          </m:r>
                        </m:sup>
                      </m:sSup>
                    </m:oMath>
                  </m:oMathPara>
                </a14:m>
                <a:endParaRPr lang="en-IN" sz="1400" b="1" dirty="0" err="1">
                  <a:solidFill>
                    <a:schemeClr val="tx1"/>
                  </a:solidFill>
                </a:endParaRPr>
              </a:p>
            </p:txBody>
          </p:sp>
        </mc:Choice>
        <mc:Fallback xmlns="">
          <p:sp>
            <p:nvSpPr>
              <p:cNvPr id="72" name="TextBox 71">
                <a:extLst>
                  <a:ext uri="{FF2B5EF4-FFF2-40B4-BE49-F238E27FC236}">
                    <a16:creationId xmlns:a16="http://schemas.microsoft.com/office/drawing/2014/main" id="{08A69900-DF99-4413-9D4A-9AC72EF53A8A}"/>
                  </a:ext>
                </a:extLst>
              </p:cNvPr>
              <p:cNvSpPr txBox="1">
                <a:spLocks noRot="1" noChangeAspect="1" noMove="1" noResize="1" noEditPoints="1" noAdjustHandles="1" noChangeArrowheads="1" noChangeShapeType="1" noTextEdit="1"/>
              </p:cNvSpPr>
              <p:nvPr/>
            </p:nvSpPr>
            <p:spPr>
              <a:xfrm>
                <a:off x="1362541" y="5718042"/>
                <a:ext cx="2760564" cy="217817"/>
              </a:xfrm>
              <a:prstGeom prst="rect">
                <a:avLst/>
              </a:prstGeom>
              <a:blipFill>
                <a:blip r:embed="rId7"/>
                <a:stretch>
                  <a:fillRect t="-5556" b="-16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B1E35B11-AA46-43EC-8A74-9BF53D014B0E}"/>
                  </a:ext>
                </a:extLst>
              </p:cNvPr>
              <p:cNvSpPr txBox="1"/>
              <p:nvPr/>
            </p:nvSpPr>
            <p:spPr>
              <a:xfrm>
                <a:off x="3085361" y="4846867"/>
                <a:ext cx="2760564" cy="215893"/>
              </a:xfrm>
              <a:prstGeom prst="rect">
                <a:avLst/>
              </a:prstGeom>
              <a:noFill/>
            </p:spPr>
            <p:txBody>
              <a:bodyPr wrap="square" lIns="0" tIns="0" rIns="0" bIns="0" rtlCol="0">
                <a:spAutoFit/>
              </a:bodyPr>
              <a:lstStyle/>
              <a:p>
                <a:pPr algn="l">
                  <a:lnSpc>
                    <a:spcPct val="95000"/>
                  </a:lnSpc>
                </a:pPr>
                <a14:m>
                  <m:oMathPara xmlns:m="http://schemas.openxmlformats.org/officeDocument/2006/math">
                    <m:oMathParaPr>
                      <m:jc m:val="centerGroup"/>
                    </m:oMathParaPr>
                    <m:oMath xmlns:m="http://schemas.openxmlformats.org/officeDocument/2006/math">
                      <m:sSubSup>
                        <m:sSubSupPr>
                          <m:ctrlPr>
                            <a:rPr lang="en-IN" sz="1400" b="1" i="1" smtClean="0">
                              <a:solidFill>
                                <a:schemeClr val="tx1"/>
                              </a:solidFill>
                              <a:latin typeface="Cambria Math" panose="02040503050406030204" pitchFamily="18" charset="0"/>
                            </a:rPr>
                          </m:ctrlPr>
                        </m:sSubSupPr>
                        <m:e>
                          <m:r>
                            <a:rPr lang="en-US" sz="1400" b="1" i="1" smtClean="0">
                              <a:solidFill>
                                <a:schemeClr val="tx1"/>
                              </a:solidFill>
                              <a:latin typeface="Cambria Math" panose="02040503050406030204" pitchFamily="18" charset="0"/>
                            </a:rPr>
                            <m:t>𝑺</m:t>
                          </m:r>
                        </m:e>
                        <m:sub>
                          <m:r>
                            <a:rPr lang="en-US" sz="1400" b="1" i="1" smtClean="0">
                              <a:solidFill>
                                <a:schemeClr val="tx1"/>
                              </a:solidFill>
                              <a:latin typeface="Cambria Math" panose="02040503050406030204" pitchFamily="18" charset="0"/>
                            </a:rPr>
                            <m:t>𝑻</m:t>
                          </m:r>
                        </m:sub>
                        <m:sup>
                          <m:r>
                            <a:rPr lang="en-US" sz="1400" b="1" i="1" smtClean="0">
                              <a:solidFill>
                                <a:schemeClr val="tx1"/>
                              </a:solidFill>
                              <a:latin typeface="Cambria Math" panose="02040503050406030204" pitchFamily="18" charset="0"/>
                            </a:rPr>
                            <m:t>𝑩𝑪𝑨</m:t>
                          </m:r>
                        </m:sup>
                      </m:sSubSup>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𝟎</m:t>
                      </m:r>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𝟐𝟒𝟎𝟓</m:t>
                      </m:r>
                      <m:r>
                        <a:rPr lang="en-US" sz="1400" b="1" i="1" smtClean="0">
                          <a:solidFill>
                            <a:schemeClr val="tx1"/>
                          </a:solidFill>
                          <a:latin typeface="Cambria Math" panose="02040503050406030204" pitchFamily="18" charset="0"/>
                        </a:rPr>
                        <m:t> </m:t>
                      </m:r>
                      <m:sSup>
                        <m:sSupPr>
                          <m:ctrlPr>
                            <a:rPr lang="en-US" sz="1400" b="1" i="1" smtClean="0">
                              <a:solidFill>
                                <a:schemeClr val="tx1"/>
                              </a:solidFill>
                              <a:latin typeface="Cambria Math" panose="02040503050406030204" pitchFamily="18" charset="0"/>
                            </a:rPr>
                          </m:ctrlPr>
                        </m:sSupPr>
                        <m:e>
                          <m:r>
                            <a:rPr lang="en-US" sz="1400" b="1" i="1" smtClean="0">
                              <a:solidFill>
                                <a:schemeClr val="tx1"/>
                              </a:solidFill>
                              <a:latin typeface="Cambria Math" panose="02040503050406030204" pitchFamily="18" charset="0"/>
                            </a:rPr>
                            <m:t>𝑲</m:t>
                          </m:r>
                        </m:e>
                        <m:sup>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𝟏</m:t>
                          </m:r>
                        </m:sup>
                      </m:sSup>
                    </m:oMath>
                  </m:oMathPara>
                </a14:m>
                <a:endParaRPr lang="en-IN" sz="1400" b="1" dirty="0" err="1">
                  <a:solidFill>
                    <a:schemeClr val="tx1"/>
                  </a:solidFill>
                </a:endParaRPr>
              </a:p>
            </p:txBody>
          </p:sp>
        </mc:Choice>
        <mc:Fallback xmlns="">
          <p:sp>
            <p:nvSpPr>
              <p:cNvPr id="73" name="TextBox 72">
                <a:extLst>
                  <a:ext uri="{FF2B5EF4-FFF2-40B4-BE49-F238E27FC236}">
                    <a16:creationId xmlns:a16="http://schemas.microsoft.com/office/drawing/2014/main" id="{B1E35B11-AA46-43EC-8A74-9BF53D014B0E}"/>
                  </a:ext>
                </a:extLst>
              </p:cNvPr>
              <p:cNvSpPr txBox="1">
                <a:spLocks noRot="1" noChangeAspect="1" noMove="1" noResize="1" noEditPoints="1" noAdjustHandles="1" noChangeArrowheads="1" noChangeShapeType="1" noTextEdit="1"/>
              </p:cNvSpPr>
              <p:nvPr/>
            </p:nvSpPr>
            <p:spPr>
              <a:xfrm>
                <a:off x="3085361" y="4846867"/>
                <a:ext cx="2760564" cy="215893"/>
              </a:xfrm>
              <a:prstGeom prst="rect">
                <a:avLst/>
              </a:prstGeom>
              <a:blipFill>
                <a:blip r:embed="rId8"/>
                <a:stretch>
                  <a:fillRect t="-5556" b="-19444"/>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CDF6A3F9-BAA8-400F-909E-54C654D02091}"/>
                  </a:ext>
                </a:extLst>
              </p:cNvPr>
              <p:cNvSpPr txBox="1"/>
              <p:nvPr/>
            </p:nvSpPr>
            <p:spPr>
              <a:xfrm>
                <a:off x="4734646" y="5741151"/>
                <a:ext cx="2760564" cy="217880"/>
              </a:xfrm>
              <a:prstGeom prst="rect">
                <a:avLst/>
              </a:prstGeom>
              <a:noFill/>
            </p:spPr>
            <p:txBody>
              <a:bodyPr wrap="square" lIns="0" tIns="0" rIns="0" bIns="0" rtlCol="0">
                <a:spAutoFit/>
              </a:bodyPr>
              <a:lstStyle/>
              <a:p>
                <a:pPr algn="l">
                  <a:lnSpc>
                    <a:spcPct val="95000"/>
                  </a:lnSpc>
                </a:pPr>
                <a14:m>
                  <m:oMathPara xmlns:m="http://schemas.openxmlformats.org/officeDocument/2006/math">
                    <m:oMathParaPr>
                      <m:jc m:val="centerGroup"/>
                    </m:oMathParaPr>
                    <m:oMath xmlns:m="http://schemas.openxmlformats.org/officeDocument/2006/math">
                      <m:sSubSup>
                        <m:sSubSupPr>
                          <m:ctrlPr>
                            <a:rPr lang="en-IN" sz="1400" b="1" i="1" smtClean="0">
                              <a:solidFill>
                                <a:schemeClr val="tx1"/>
                              </a:solidFill>
                              <a:latin typeface="Cambria Math" panose="02040503050406030204" pitchFamily="18" charset="0"/>
                            </a:rPr>
                          </m:ctrlPr>
                        </m:sSubSupPr>
                        <m:e>
                          <m:r>
                            <a:rPr lang="en-US" sz="1400" b="1" i="1" smtClean="0">
                              <a:solidFill>
                                <a:schemeClr val="tx1"/>
                              </a:solidFill>
                              <a:latin typeface="Cambria Math" panose="02040503050406030204" pitchFamily="18" charset="0"/>
                            </a:rPr>
                            <m:t>𝑺</m:t>
                          </m:r>
                        </m:e>
                        <m:sub>
                          <m:r>
                            <a:rPr lang="en-US" sz="1400" b="1" i="1" smtClean="0">
                              <a:solidFill>
                                <a:schemeClr val="tx1"/>
                              </a:solidFill>
                              <a:latin typeface="Cambria Math" panose="02040503050406030204" pitchFamily="18" charset="0"/>
                            </a:rPr>
                            <m:t>𝑻</m:t>
                          </m:r>
                        </m:sub>
                        <m:sup>
                          <m:r>
                            <a:rPr lang="en-US" sz="1400" b="1" i="1" smtClean="0">
                              <a:solidFill>
                                <a:schemeClr val="tx1"/>
                              </a:solidFill>
                              <a:latin typeface="Cambria Math" panose="02040503050406030204" pitchFamily="18" charset="0"/>
                            </a:rPr>
                            <m:t>𝑩𝑪𝑨</m:t>
                          </m:r>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𝟒</m:t>
                          </m:r>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𝑭𝑩𝑺</m:t>
                          </m:r>
                        </m:sup>
                      </m:sSubSup>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𝟎</m:t>
                      </m:r>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𝟐𝟗𝟏𝟏𝟓</m:t>
                      </m:r>
                      <m:r>
                        <a:rPr lang="en-US" sz="1400" b="1" i="1" smtClean="0">
                          <a:solidFill>
                            <a:schemeClr val="tx1"/>
                          </a:solidFill>
                          <a:latin typeface="Cambria Math" panose="02040503050406030204" pitchFamily="18" charset="0"/>
                        </a:rPr>
                        <m:t> </m:t>
                      </m:r>
                      <m:sSup>
                        <m:sSupPr>
                          <m:ctrlPr>
                            <a:rPr lang="en-US" sz="1400" b="1" i="1" smtClean="0">
                              <a:solidFill>
                                <a:schemeClr val="tx1"/>
                              </a:solidFill>
                              <a:latin typeface="Cambria Math" panose="02040503050406030204" pitchFamily="18" charset="0"/>
                            </a:rPr>
                          </m:ctrlPr>
                        </m:sSupPr>
                        <m:e>
                          <m:r>
                            <a:rPr lang="en-US" sz="1400" b="1" i="1" smtClean="0">
                              <a:solidFill>
                                <a:schemeClr val="tx1"/>
                              </a:solidFill>
                              <a:latin typeface="Cambria Math" panose="02040503050406030204" pitchFamily="18" charset="0"/>
                            </a:rPr>
                            <m:t>𝑲</m:t>
                          </m:r>
                        </m:e>
                        <m:sup>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𝟏</m:t>
                          </m:r>
                        </m:sup>
                      </m:sSup>
                    </m:oMath>
                  </m:oMathPara>
                </a14:m>
                <a:endParaRPr lang="en-IN" sz="1400" b="1" dirty="0" err="1">
                  <a:solidFill>
                    <a:schemeClr val="tx1"/>
                  </a:solidFill>
                </a:endParaRPr>
              </a:p>
            </p:txBody>
          </p:sp>
        </mc:Choice>
        <mc:Fallback xmlns="">
          <p:sp>
            <p:nvSpPr>
              <p:cNvPr id="74" name="TextBox 73">
                <a:extLst>
                  <a:ext uri="{FF2B5EF4-FFF2-40B4-BE49-F238E27FC236}">
                    <a16:creationId xmlns:a16="http://schemas.microsoft.com/office/drawing/2014/main" id="{CDF6A3F9-BAA8-400F-909E-54C654D02091}"/>
                  </a:ext>
                </a:extLst>
              </p:cNvPr>
              <p:cNvSpPr txBox="1">
                <a:spLocks noRot="1" noChangeAspect="1" noMove="1" noResize="1" noEditPoints="1" noAdjustHandles="1" noChangeArrowheads="1" noChangeShapeType="1" noTextEdit="1"/>
              </p:cNvSpPr>
              <p:nvPr/>
            </p:nvSpPr>
            <p:spPr>
              <a:xfrm>
                <a:off x="4734646" y="5741151"/>
                <a:ext cx="2760564" cy="217880"/>
              </a:xfrm>
              <a:prstGeom prst="rect">
                <a:avLst/>
              </a:prstGeom>
              <a:blipFill>
                <a:blip r:embed="rId9"/>
                <a:stretch>
                  <a:fillRect t="-5556" b="-16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283944B5-3F86-4448-8489-C386B5BAA384}"/>
                  </a:ext>
                </a:extLst>
              </p:cNvPr>
              <p:cNvSpPr txBox="1"/>
              <p:nvPr/>
            </p:nvSpPr>
            <p:spPr>
              <a:xfrm>
                <a:off x="4042151" y="5147431"/>
                <a:ext cx="2040845" cy="209224"/>
              </a:xfrm>
              <a:prstGeom prst="rect">
                <a:avLst/>
              </a:prstGeom>
              <a:noFill/>
            </p:spPr>
            <p:txBody>
              <a:bodyPr wrap="square" lIns="0" tIns="0" rIns="0" bIns="0" rtlCol="0">
                <a:spAutoFit/>
              </a:bodyPr>
              <a:lstStyle/>
              <a:p>
                <a:pPr algn="l">
                  <a:lnSpc>
                    <a:spcPct val="95000"/>
                  </a:lnSpc>
                </a:pPr>
                <a14:m>
                  <m:oMathPara xmlns:m="http://schemas.openxmlformats.org/officeDocument/2006/math">
                    <m:oMathParaPr>
                      <m:jc m:val="centerGroup"/>
                    </m:oMathParaPr>
                    <m:oMath xmlns:m="http://schemas.openxmlformats.org/officeDocument/2006/math">
                      <m:sSub>
                        <m:sSubPr>
                          <m:ctrlPr>
                            <a:rPr lang="en-IN" sz="1400" b="1" i="1" smtClean="0">
                              <a:latin typeface="Cambria Math" panose="02040503050406030204" pitchFamily="18" charset="0"/>
                            </a:rPr>
                          </m:ctrlPr>
                        </m:sSubPr>
                        <m:e>
                          <m:r>
                            <a:rPr lang="en-IN" sz="1400" b="1" i="1" smtClean="0">
                              <a:latin typeface="Cambria Math" panose="02040503050406030204" pitchFamily="18" charset="0"/>
                              <a:ea typeface="Cambria Math" panose="02040503050406030204" pitchFamily="18" charset="0"/>
                            </a:rPr>
                            <m:t>∆</m:t>
                          </m:r>
                          <m:r>
                            <a:rPr lang="en-US" sz="1400" b="1" i="1" smtClean="0">
                              <a:latin typeface="Cambria Math" panose="02040503050406030204" pitchFamily="18" charset="0"/>
                              <a:ea typeface="Cambria Math" panose="02040503050406030204" pitchFamily="18" charset="0"/>
                            </a:rPr>
                            <m:t>𝑮</m:t>
                          </m:r>
                        </m:e>
                        <m:sub>
                          <m:r>
                            <a:rPr lang="en-US" sz="1400" b="1" i="1" smtClean="0">
                              <a:latin typeface="Cambria Math" panose="02040503050406030204" pitchFamily="18" charset="0"/>
                            </a:rPr>
                            <m:t>𝑻</m:t>
                          </m:r>
                          <m:r>
                            <a:rPr lang="en-US" sz="1400" b="1" i="1" smtClean="0">
                              <a:latin typeface="Cambria Math" panose="02040503050406030204" pitchFamily="18" charset="0"/>
                            </a:rPr>
                            <m:t>𝟐</m:t>
                          </m:r>
                        </m:sub>
                      </m:sSub>
                      <m:r>
                        <a:rPr lang="en-US" sz="1400" b="1" i="1" smtClean="0">
                          <a:latin typeface="Cambria Math" panose="02040503050406030204" pitchFamily="18" charset="0"/>
                        </a:rPr>
                        <m:t>=−</m:t>
                      </m:r>
                      <m:r>
                        <a:rPr lang="en-US" sz="1400" b="1" i="1" smtClean="0">
                          <a:latin typeface="Cambria Math" panose="02040503050406030204" pitchFamily="18" charset="0"/>
                        </a:rPr>
                        <m:t>𝟑𝟔</m:t>
                      </m:r>
                      <m:r>
                        <a:rPr lang="en-US" sz="1400" b="1" i="1" smtClean="0">
                          <a:latin typeface="Cambria Math" panose="02040503050406030204" pitchFamily="18" charset="0"/>
                        </a:rPr>
                        <m:t>.</m:t>
                      </m:r>
                      <m:r>
                        <a:rPr lang="en-US" sz="1400" b="1" i="1" smtClean="0">
                          <a:latin typeface="Cambria Math" panose="02040503050406030204" pitchFamily="18" charset="0"/>
                        </a:rPr>
                        <m:t>𝟖</m:t>
                      </m:r>
                      <m:r>
                        <a:rPr lang="en-US" sz="1400" b="1" i="1" smtClean="0">
                          <a:latin typeface="Cambria Math" panose="02040503050406030204" pitchFamily="18" charset="0"/>
                        </a:rPr>
                        <m:t>𝒌𝑱</m:t>
                      </m:r>
                      <m:r>
                        <a:rPr lang="en-US" sz="1400" b="1" i="1" smtClean="0">
                          <a:latin typeface="Cambria Math" panose="02040503050406030204" pitchFamily="18" charset="0"/>
                        </a:rPr>
                        <m:t> </m:t>
                      </m:r>
                      <m:sSup>
                        <m:sSupPr>
                          <m:ctrlPr>
                            <a:rPr lang="en-US" sz="1400" b="1" i="1" smtClean="0">
                              <a:latin typeface="Cambria Math" panose="02040503050406030204" pitchFamily="18" charset="0"/>
                            </a:rPr>
                          </m:ctrlPr>
                        </m:sSupPr>
                        <m:e>
                          <m:r>
                            <a:rPr lang="en-US" sz="1400" b="1" i="1" smtClean="0">
                              <a:latin typeface="Cambria Math" panose="02040503050406030204" pitchFamily="18" charset="0"/>
                            </a:rPr>
                            <m:t>𝒎𝒐𝒍</m:t>
                          </m:r>
                        </m:e>
                        <m:sup>
                          <m:r>
                            <a:rPr lang="en-US" sz="1400" b="1" i="1" smtClean="0">
                              <a:latin typeface="Cambria Math" panose="02040503050406030204" pitchFamily="18" charset="0"/>
                            </a:rPr>
                            <m:t>−</m:t>
                          </m:r>
                          <m:r>
                            <a:rPr lang="en-US" sz="1400" b="1" i="1" smtClean="0">
                              <a:latin typeface="Cambria Math" panose="02040503050406030204" pitchFamily="18" charset="0"/>
                            </a:rPr>
                            <m:t>𝟏</m:t>
                          </m:r>
                        </m:sup>
                      </m:sSup>
                    </m:oMath>
                  </m:oMathPara>
                </a14:m>
                <a:endParaRPr lang="en-IN" sz="1400" b="1" dirty="0" err="1"/>
              </a:p>
            </p:txBody>
          </p:sp>
        </mc:Choice>
        <mc:Fallback xmlns="">
          <p:sp>
            <p:nvSpPr>
              <p:cNvPr id="75" name="TextBox 74">
                <a:extLst>
                  <a:ext uri="{FF2B5EF4-FFF2-40B4-BE49-F238E27FC236}">
                    <a16:creationId xmlns:a16="http://schemas.microsoft.com/office/drawing/2014/main" id="{283944B5-3F86-4448-8489-C386B5BAA384}"/>
                  </a:ext>
                </a:extLst>
              </p:cNvPr>
              <p:cNvSpPr txBox="1">
                <a:spLocks noRot="1" noChangeAspect="1" noMove="1" noResize="1" noEditPoints="1" noAdjustHandles="1" noChangeArrowheads="1" noChangeShapeType="1" noTextEdit="1"/>
              </p:cNvSpPr>
              <p:nvPr/>
            </p:nvSpPr>
            <p:spPr>
              <a:xfrm>
                <a:off x="4042151" y="5147431"/>
                <a:ext cx="2040845" cy="209224"/>
              </a:xfrm>
              <a:prstGeom prst="rect">
                <a:avLst/>
              </a:prstGeom>
              <a:blipFill>
                <a:blip r:embed="rId10"/>
                <a:stretch>
                  <a:fillRect t="-5714" b="-3428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6599A093-F16E-4404-9554-8F8AF811DB30}"/>
                  </a:ext>
                </a:extLst>
              </p:cNvPr>
              <p:cNvSpPr txBox="1"/>
              <p:nvPr/>
            </p:nvSpPr>
            <p:spPr>
              <a:xfrm>
                <a:off x="4055155" y="2339848"/>
                <a:ext cx="2040845" cy="209224"/>
              </a:xfrm>
              <a:prstGeom prst="rect">
                <a:avLst/>
              </a:prstGeom>
              <a:noFill/>
            </p:spPr>
            <p:txBody>
              <a:bodyPr wrap="square" lIns="0" tIns="0" rIns="0" bIns="0" rtlCol="0">
                <a:spAutoFit/>
              </a:bodyPr>
              <a:lstStyle/>
              <a:p>
                <a:pPr algn="l">
                  <a:lnSpc>
                    <a:spcPct val="95000"/>
                  </a:lnSpc>
                </a:pPr>
                <a14:m>
                  <m:oMathPara xmlns:m="http://schemas.openxmlformats.org/officeDocument/2006/math">
                    <m:oMathParaPr>
                      <m:jc m:val="centerGroup"/>
                    </m:oMathParaPr>
                    <m:oMath xmlns:m="http://schemas.openxmlformats.org/officeDocument/2006/math">
                      <m:sSub>
                        <m:sSubPr>
                          <m:ctrlPr>
                            <a:rPr lang="en-IN" sz="1400" b="1" i="1" smtClean="0">
                              <a:latin typeface="Cambria Math" panose="02040503050406030204" pitchFamily="18" charset="0"/>
                            </a:rPr>
                          </m:ctrlPr>
                        </m:sSubPr>
                        <m:e>
                          <m:r>
                            <a:rPr lang="en-IN" sz="1400" b="1" i="1" smtClean="0">
                              <a:latin typeface="Cambria Math" panose="02040503050406030204" pitchFamily="18" charset="0"/>
                              <a:ea typeface="Cambria Math" panose="02040503050406030204" pitchFamily="18" charset="0"/>
                            </a:rPr>
                            <m:t>∆</m:t>
                          </m:r>
                          <m:r>
                            <a:rPr lang="en-US" sz="1400" b="1" i="1" smtClean="0">
                              <a:latin typeface="Cambria Math" panose="02040503050406030204" pitchFamily="18" charset="0"/>
                              <a:ea typeface="Cambria Math" panose="02040503050406030204" pitchFamily="18" charset="0"/>
                            </a:rPr>
                            <m:t>𝑮</m:t>
                          </m:r>
                        </m:e>
                        <m:sub>
                          <m:r>
                            <a:rPr lang="en-US" sz="1400" b="1" i="1" smtClean="0">
                              <a:latin typeface="Cambria Math" panose="02040503050406030204" pitchFamily="18" charset="0"/>
                            </a:rPr>
                            <m:t>𝑻</m:t>
                          </m:r>
                          <m:r>
                            <a:rPr lang="en-US" sz="1400" b="1" i="1" smtClean="0">
                              <a:latin typeface="Cambria Math" panose="02040503050406030204" pitchFamily="18" charset="0"/>
                            </a:rPr>
                            <m:t>𝟏</m:t>
                          </m:r>
                        </m:sub>
                      </m:sSub>
                      <m:r>
                        <a:rPr lang="en-US" sz="1400" b="1" i="1" smtClean="0">
                          <a:latin typeface="Cambria Math" panose="02040503050406030204" pitchFamily="18" charset="0"/>
                        </a:rPr>
                        <m:t>=−</m:t>
                      </m:r>
                      <m:r>
                        <a:rPr lang="en-US" sz="1400" b="1" i="1" smtClean="0">
                          <a:latin typeface="Cambria Math" panose="02040503050406030204" pitchFamily="18" charset="0"/>
                        </a:rPr>
                        <m:t>𝟑𝟕</m:t>
                      </m:r>
                      <m:r>
                        <a:rPr lang="en-US" sz="1400" b="1" i="1" smtClean="0">
                          <a:latin typeface="Cambria Math" panose="02040503050406030204" pitchFamily="18" charset="0"/>
                        </a:rPr>
                        <m:t>.</m:t>
                      </m:r>
                      <m:r>
                        <a:rPr lang="en-US" sz="1400" b="1" i="1" smtClean="0">
                          <a:latin typeface="Cambria Math" panose="02040503050406030204" pitchFamily="18" charset="0"/>
                        </a:rPr>
                        <m:t>𝟐</m:t>
                      </m:r>
                      <m:r>
                        <a:rPr lang="en-US" sz="1400" b="1" i="1" smtClean="0">
                          <a:latin typeface="Cambria Math" panose="02040503050406030204" pitchFamily="18" charset="0"/>
                        </a:rPr>
                        <m:t>𝒌𝑱</m:t>
                      </m:r>
                      <m:r>
                        <a:rPr lang="en-US" sz="1400" b="1" i="1" smtClean="0">
                          <a:latin typeface="Cambria Math" panose="02040503050406030204" pitchFamily="18" charset="0"/>
                        </a:rPr>
                        <m:t> </m:t>
                      </m:r>
                      <m:sSup>
                        <m:sSupPr>
                          <m:ctrlPr>
                            <a:rPr lang="en-US" sz="1400" b="1" i="1" smtClean="0">
                              <a:latin typeface="Cambria Math" panose="02040503050406030204" pitchFamily="18" charset="0"/>
                            </a:rPr>
                          </m:ctrlPr>
                        </m:sSupPr>
                        <m:e>
                          <m:r>
                            <a:rPr lang="en-US" sz="1400" b="1" i="1" smtClean="0">
                              <a:latin typeface="Cambria Math" panose="02040503050406030204" pitchFamily="18" charset="0"/>
                            </a:rPr>
                            <m:t>𝒎𝒐𝒍</m:t>
                          </m:r>
                        </m:e>
                        <m:sup>
                          <m:r>
                            <a:rPr lang="en-US" sz="1400" b="1" i="1" smtClean="0">
                              <a:latin typeface="Cambria Math" panose="02040503050406030204" pitchFamily="18" charset="0"/>
                            </a:rPr>
                            <m:t>−</m:t>
                          </m:r>
                          <m:r>
                            <a:rPr lang="en-US" sz="1400" b="1" i="1" smtClean="0">
                              <a:latin typeface="Cambria Math" panose="02040503050406030204" pitchFamily="18" charset="0"/>
                            </a:rPr>
                            <m:t>𝟏</m:t>
                          </m:r>
                        </m:sup>
                      </m:sSup>
                    </m:oMath>
                  </m:oMathPara>
                </a14:m>
                <a:endParaRPr lang="en-IN" sz="1400" b="1" dirty="0" err="1"/>
              </a:p>
            </p:txBody>
          </p:sp>
        </mc:Choice>
        <mc:Fallback xmlns="">
          <p:sp>
            <p:nvSpPr>
              <p:cNvPr id="78" name="TextBox 77">
                <a:extLst>
                  <a:ext uri="{FF2B5EF4-FFF2-40B4-BE49-F238E27FC236}">
                    <a16:creationId xmlns:a16="http://schemas.microsoft.com/office/drawing/2014/main" id="{6599A093-F16E-4404-9554-8F8AF811DB30}"/>
                  </a:ext>
                </a:extLst>
              </p:cNvPr>
              <p:cNvSpPr txBox="1">
                <a:spLocks noRot="1" noChangeAspect="1" noMove="1" noResize="1" noEditPoints="1" noAdjustHandles="1" noChangeArrowheads="1" noChangeShapeType="1" noTextEdit="1"/>
              </p:cNvSpPr>
              <p:nvPr/>
            </p:nvSpPr>
            <p:spPr>
              <a:xfrm>
                <a:off x="4055155" y="2339848"/>
                <a:ext cx="2040845" cy="209224"/>
              </a:xfrm>
              <a:prstGeom prst="rect">
                <a:avLst/>
              </a:prstGeom>
              <a:blipFill>
                <a:blip r:embed="rId11"/>
                <a:stretch>
                  <a:fillRect t="-5882" b="-38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E7EDD8FA-CD09-40E7-8D44-2BC9A4568899}"/>
                  </a:ext>
                </a:extLst>
              </p:cNvPr>
              <p:cNvSpPr txBox="1"/>
              <p:nvPr/>
            </p:nvSpPr>
            <p:spPr>
              <a:xfrm>
                <a:off x="7989570" y="2409689"/>
                <a:ext cx="3886566" cy="881780"/>
              </a:xfrm>
              <a:prstGeom prst="rect">
                <a:avLst/>
              </a:prstGeom>
              <a:noFill/>
            </p:spPr>
            <p:txBody>
              <a:bodyPr wrap="square" rtlCol="0">
                <a:spAutoFit/>
              </a:bodyPr>
              <a:lstStyle/>
              <a:p>
                <a:pPr algn="l">
                  <a:lnSpc>
                    <a:spcPct val="95000"/>
                  </a:lnSpc>
                </a:pPr>
                <a:r>
                  <a:rPr lang="en-IN" dirty="0"/>
                  <a:t>From calculations:</a:t>
                </a:r>
              </a:p>
              <a:p>
                <a:pPr algn="l">
                  <a:lnSpc>
                    <a:spcPct val="95000"/>
                  </a:lnSpc>
                </a:pPr>
                <a:endParaRPr lang="en-IN" dirty="0"/>
              </a:p>
              <a:p>
                <a:pPr algn="l">
                  <a:lnSpc>
                    <a:spcPct val="95000"/>
                  </a:lnSpc>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IN"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𝐺</m:t>
                          </m:r>
                        </m:e>
                        <m:sub>
                          <m:r>
                            <a:rPr lang="en-US" b="0" i="1" smtClean="0">
                              <a:latin typeface="Cambria Math" panose="02040503050406030204" pitchFamily="18" charset="0"/>
                            </a:rPr>
                            <m:t>𝑇</m:t>
                          </m:r>
                          <m:r>
                            <a:rPr lang="en-US" b="0" i="1" smtClean="0">
                              <a:latin typeface="Cambria Math" panose="02040503050406030204" pitchFamily="18" charset="0"/>
                            </a:rPr>
                            <m:t>2</m:t>
                          </m:r>
                        </m:sub>
                      </m:sSub>
                      <m:r>
                        <a:rPr lang="en-US" b="0" i="1" smtClean="0">
                          <a:latin typeface="Cambria Math" panose="02040503050406030204" pitchFamily="18" charset="0"/>
                        </a:rPr>
                        <m:t>=−38.3</m:t>
                      </m:r>
                      <m:r>
                        <a:rPr lang="en-US" b="0" i="1" smtClean="0">
                          <a:latin typeface="Cambria Math" panose="02040503050406030204" pitchFamily="18" charset="0"/>
                          <a:ea typeface="Cambria Math" panose="02040503050406030204" pitchFamily="18" charset="0"/>
                        </a:rPr>
                        <m:t>±3.5 </m:t>
                      </m:r>
                      <m:r>
                        <a:rPr lang="en-US" b="0" i="1" smtClean="0">
                          <a:latin typeface="Cambria Math" panose="02040503050406030204" pitchFamily="18" charset="0"/>
                          <a:ea typeface="Cambria Math" panose="02040503050406030204" pitchFamily="18" charset="0"/>
                        </a:rPr>
                        <m:t>𝑘𝐽</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𝑚𝑜𝑙</m:t>
                          </m:r>
                        </m:e>
                        <m:sup>
                          <m:r>
                            <a:rPr lang="en-US" b="0" i="1" smtClean="0">
                              <a:latin typeface="Cambria Math" panose="02040503050406030204" pitchFamily="18" charset="0"/>
                              <a:ea typeface="Cambria Math" panose="02040503050406030204" pitchFamily="18" charset="0"/>
                            </a:rPr>
                            <m:t>−1</m:t>
                          </m:r>
                        </m:sup>
                      </m:sSup>
                    </m:oMath>
                  </m:oMathPara>
                </a14:m>
                <a:endParaRPr lang="en-IN" dirty="0" err="1"/>
              </a:p>
            </p:txBody>
          </p:sp>
        </mc:Choice>
        <mc:Fallback xmlns="">
          <p:sp>
            <p:nvSpPr>
              <p:cNvPr id="80" name="TextBox 79">
                <a:extLst>
                  <a:ext uri="{FF2B5EF4-FFF2-40B4-BE49-F238E27FC236}">
                    <a16:creationId xmlns:a16="http://schemas.microsoft.com/office/drawing/2014/main" id="{E7EDD8FA-CD09-40E7-8D44-2BC9A4568899}"/>
                  </a:ext>
                </a:extLst>
              </p:cNvPr>
              <p:cNvSpPr txBox="1">
                <a:spLocks noRot="1" noChangeAspect="1" noMove="1" noResize="1" noEditPoints="1" noAdjustHandles="1" noChangeArrowheads="1" noChangeShapeType="1" noTextEdit="1"/>
              </p:cNvSpPr>
              <p:nvPr/>
            </p:nvSpPr>
            <p:spPr>
              <a:xfrm>
                <a:off x="7989570" y="2409689"/>
                <a:ext cx="3886566" cy="881780"/>
              </a:xfrm>
              <a:prstGeom prst="rect">
                <a:avLst/>
              </a:prstGeom>
              <a:blipFill>
                <a:blip r:embed="rId12"/>
                <a:stretch>
                  <a:fillRect l="-1413" t="-4828" b="-482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0769130C-9EF2-47E4-B3EF-0A94CB7A7338}"/>
                  </a:ext>
                </a:extLst>
              </p:cNvPr>
              <p:cNvSpPr txBox="1"/>
              <p:nvPr/>
            </p:nvSpPr>
            <p:spPr>
              <a:xfrm>
                <a:off x="7927611" y="3673269"/>
                <a:ext cx="3886566" cy="881780"/>
              </a:xfrm>
              <a:prstGeom prst="rect">
                <a:avLst/>
              </a:prstGeom>
              <a:noFill/>
            </p:spPr>
            <p:txBody>
              <a:bodyPr wrap="square" rtlCol="0">
                <a:spAutoFit/>
              </a:bodyPr>
              <a:lstStyle/>
              <a:p>
                <a:pPr algn="l">
                  <a:lnSpc>
                    <a:spcPct val="95000"/>
                  </a:lnSpc>
                </a:pPr>
                <a:r>
                  <a:rPr lang="en-IN" dirty="0"/>
                  <a:t>From ITC:</a:t>
                </a:r>
              </a:p>
              <a:p>
                <a:pPr algn="l">
                  <a:lnSpc>
                    <a:spcPct val="95000"/>
                  </a:lnSpc>
                </a:pPr>
                <a:endParaRPr lang="en-IN" dirty="0"/>
              </a:p>
              <a:p>
                <a:pPr algn="l">
                  <a:lnSpc>
                    <a:spcPct val="95000"/>
                  </a:lnSpc>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IN"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𝐺</m:t>
                          </m:r>
                        </m:e>
                        <m:sub>
                          <m:r>
                            <a:rPr lang="en-US" b="0" i="1" smtClean="0">
                              <a:latin typeface="Cambria Math" panose="02040503050406030204" pitchFamily="18" charset="0"/>
                            </a:rPr>
                            <m:t>𝑇</m:t>
                          </m:r>
                          <m:r>
                            <a:rPr lang="en-US" b="0" i="1" smtClean="0">
                              <a:latin typeface="Cambria Math" panose="02040503050406030204" pitchFamily="18" charset="0"/>
                            </a:rPr>
                            <m:t>2</m:t>
                          </m:r>
                        </m:sub>
                      </m:sSub>
                      <m:r>
                        <a:rPr lang="en-US" b="0" i="1" smtClean="0">
                          <a:latin typeface="Cambria Math" panose="02040503050406030204" pitchFamily="18" charset="0"/>
                        </a:rPr>
                        <m:t>=−36.8</m:t>
                      </m:r>
                      <m:r>
                        <a:rPr lang="en-US" b="0" i="1" smtClean="0">
                          <a:latin typeface="Cambria Math" panose="02040503050406030204" pitchFamily="18" charset="0"/>
                          <a:ea typeface="Cambria Math" panose="02040503050406030204" pitchFamily="18" charset="0"/>
                        </a:rPr>
                        <m:t>±0.2 </m:t>
                      </m:r>
                      <m:r>
                        <a:rPr lang="en-US" b="0" i="1" smtClean="0">
                          <a:latin typeface="Cambria Math" panose="02040503050406030204" pitchFamily="18" charset="0"/>
                          <a:ea typeface="Cambria Math" panose="02040503050406030204" pitchFamily="18" charset="0"/>
                        </a:rPr>
                        <m:t>𝑘𝐽</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𝑚𝑜𝑙</m:t>
                          </m:r>
                        </m:e>
                        <m:sup>
                          <m:r>
                            <a:rPr lang="en-US" b="0" i="1" smtClean="0">
                              <a:latin typeface="Cambria Math" panose="02040503050406030204" pitchFamily="18" charset="0"/>
                              <a:ea typeface="Cambria Math" panose="02040503050406030204" pitchFamily="18" charset="0"/>
                            </a:rPr>
                            <m:t>−1</m:t>
                          </m:r>
                        </m:sup>
                      </m:sSup>
                    </m:oMath>
                  </m:oMathPara>
                </a14:m>
                <a:endParaRPr lang="en-IN" dirty="0" err="1"/>
              </a:p>
            </p:txBody>
          </p:sp>
        </mc:Choice>
        <mc:Fallback xmlns="">
          <p:sp>
            <p:nvSpPr>
              <p:cNvPr id="82" name="TextBox 81">
                <a:extLst>
                  <a:ext uri="{FF2B5EF4-FFF2-40B4-BE49-F238E27FC236}">
                    <a16:creationId xmlns:a16="http://schemas.microsoft.com/office/drawing/2014/main" id="{0769130C-9EF2-47E4-B3EF-0A94CB7A7338}"/>
                  </a:ext>
                </a:extLst>
              </p:cNvPr>
              <p:cNvSpPr txBox="1">
                <a:spLocks noRot="1" noChangeAspect="1" noMove="1" noResize="1" noEditPoints="1" noAdjustHandles="1" noChangeArrowheads="1" noChangeShapeType="1" noTextEdit="1"/>
              </p:cNvSpPr>
              <p:nvPr/>
            </p:nvSpPr>
            <p:spPr>
              <a:xfrm>
                <a:off x="7927611" y="3673269"/>
                <a:ext cx="3886566" cy="881780"/>
              </a:xfrm>
              <a:prstGeom prst="rect">
                <a:avLst/>
              </a:prstGeom>
              <a:blipFill>
                <a:blip r:embed="rId13"/>
                <a:stretch>
                  <a:fillRect l="-1254" t="-5556" b="-5556"/>
                </a:stretch>
              </a:blipFill>
            </p:spPr>
            <p:txBody>
              <a:bodyPr/>
              <a:lstStyle/>
              <a:p>
                <a:r>
                  <a:rPr lang="en-IN">
                    <a:noFill/>
                  </a:rPr>
                  <a:t> </a:t>
                </a:r>
              </a:p>
            </p:txBody>
          </p:sp>
        </mc:Fallback>
      </mc:AlternateContent>
      <p:sp>
        <p:nvSpPr>
          <p:cNvPr id="2" name="Oval 1">
            <a:extLst>
              <a:ext uri="{FF2B5EF4-FFF2-40B4-BE49-F238E27FC236}">
                <a16:creationId xmlns:a16="http://schemas.microsoft.com/office/drawing/2014/main" id="{7BFCC184-1FE4-4C4D-9AD9-CCF247543E49}"/>
              </a:ext>
            </a:extLst>
          </p:cNvPr>
          <p:cNvSpPr/>
          <p:nvPr/>
        </p:nvSpPr>
        <p:spPr>
          <a:xfrm>
            <a:off x="2433912" y="2409689"/>
            <a:ext cx="280706" cy="280706"/>
          </a:xfrm>
          <a:prstGeom prst="ellipse">
            <a:avLst/>
          </a:prstGeom>
          <a:solidFill>
            <a:schemeClr val="accent3">
              <a:lumMod val="75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IN" sz="2400" dirty="0" err="1"/>
          </a:p>
        </p:txBody>
      </p:sp>
      <p:sp>
        <p:nvSpPr>
          <p:cNvPr id="58" name="Oval 57">
            <a:extLst>
              <a:ext uri="{FF2B5EF4-FFF2-40B4-BE49-F238E27FC236}">
                <a16:creationId xmlns:a16="http://schemas.microsoft.com/office/drawing/2014/main" id="{69CA9644-2143-4BE2-93B2-A984DA96FDAB}"/>
              </a:ext>
            </a:extLst>
          </p:cNvPr>
          <p:cNvSpPr/>
          <p:nvPr/>
        </p:nvSpPr>
        <p:spPr>
          <a:xfrm>
            <a:off x="1032651" y="3773625"/>
            <a:ext cx="332840" cy="332840"/>
          </a:xfrm>
          <a:prstGeom prst="ellipse">
            <a:avLst/>
          </a:prstGeom>
          <a:solidFill>
            <a:schemeClr val="accent3">
              <a:lumMod val="75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IN" sz="2400" dirty="0" err="1"/>
          </a:p>
        </p:txBody>
      </p:sp>
      <p:sp>
        <p:nvSpPr>
          <p:cNvPr id="59" name="Oval 58">
            <a:extLst>
              <a:ext uri="{FF2B5EF4-FFF2-40B4-BE49-F238E27FC236}">
                <a16:creationId xmlns:a16="http://schemas.microsoft.com/office/drawing/2014/main" id="{E66634ED-3541-4B99-B8A4-4AA31D9CD791}"/>
              </a:ext>
            </a:extLst>
          </p:cNvPr>
          <p:cNvSpPr/>
          <p:nvPr/>
        </p:nvSpPr>
        <p:spPr>
          <a:xfrm>
            <a:off x="2484816" y="5328078"/>
            <a:ext cx="280706" cy="280706"/>
          </a:xfrm>
          <a:prstGeom prst="ellipse">
            <a:avLst/>
          </a:prstGeom>
          <a:solidFill>
            <a:schemeClr val="accent3">
              <a:lumMod val="75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IN" sz="2400" dirty="0" err="1"/>
          </a:p>
        </p:txBody>
      </p:sp>
      <p:sp>
        <p:nvSpPr>
          <p:cNvPr id="60" name="Oval 59">
            <a:extLst>
              <a:ext uri="{FF2B5EF4-FFF2-40B4-BE49-F238E27FC236}">
                <a16:creationId xmlns:a16="http://schemas.microsoft.com/office/drawing/2014/main" id="{2F553860-A42C-4597-9215-BD572DF679EC}"/>
              </a:ext>
            </a:extLst>
          </p:cNvPr>
          <p:cNvSpPr/>
          <p:nvPr/>
        </p:nvSpPr>
        <p:spPr>
          <a:xfrm>
            <a:off x="6587032" y="2596334"/>
            <a:ext cx="280706" cy="280706"/>
          </a:xfrm>
          <a:prstGeom prst="ellipse">
            <a:avLst/>
          </a:prstGeom>
          <a:solidFill>
            <a:schemeClr val="accent3">
              <a:lumMod val="75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IN" sz="2400" dirty="0" err="1"/>
          </a:p>
        </p:txBody>
      </p:sp>
      <p:sp>
        <p:nvSpPr>
          <p:cNvPr id="61" name="Oval 60">
            <a:extLst>
              <a:ext uri="{FF2B5EF4-FFF2-40B4-BE49-F238E27FC236}">
                <a16:creationId xmlns:a16="http://schemas.microsoft.com/office/drawing/2014/main" id="{0B5ED61B-6833-4C62-8BDA-1406ABA7919F}"/>
              </a:ext>
            </a:extLst>
          </p:cNvPr>
          <p:cNvSpPr/>
          <p:nvPr/>
        </p:nvSpPr>
        <p:spPr>
          <a:xfrm>
            <a:off x="6529765" y="5373692"/>
            <a:ext cx="280706" cy="280706"/>
          </a:xfrm>
          <a:prstGeom prst="ellipse">
            <a:avLst/>
          </a:prstGeom>
          <a:solidFill>
            <a:schemeClr val="accent3">
              <a:lumMod val="75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IN" sz="2400" dirty="0" err="1"/>
          </a:p>
        </p:txBody>
      </p:sp>
    </p:spTree>
    <p:custDataLst>
      <p:tags r:id="rId1"/>
    </p:custDataLst>
    <p:extLst>
      <p:ext uri="{BB962C8B-B14F-4D97-AF65-F5344CB8AC3E}">
        <p14:creationId xmlns:p14="http://schemas.microsoft.com/office/powerpoint/2010/main" val="2600004394"/>
      </p:ext>
    </p:extLst>
  </p:cSld>
  <p:clrMapOvr>
    <a:masterClrMapping/>
  </p:clrMapOvr>
  <mc:AlternateContent xmlns:mc="http://schemas.openxmlformats.org/markup-compatibility/2006" xmlns:p14="http://schemas.microsoft.com/office/powerpoint/2010/main">
    <mc:Choice Requires="p14">
      <p:transition spd="slow" p14:dur="2000" advTm="104981"/>
    </mc:Choice>
    <mc:Fallback xmlns="">
      <p:transition spd="slow" advTm="1049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500"/>
                                        <p:tgtEl>
                                          <p:spTgt spid="6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fade">
                                      <p:cBhvr>
                                        <p:cTn id="48" dur="500"/>
                                        <p:tgtEl>
                                          <p:spTgt spid="7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500"/>
                                        <p:tgtEl>
                                          <p:spTgt spid="71"/>
                                        </p:tgtEl>
                                      </p:cBhvr>
                                    </p:animEffect>
                                  </p:childTnLst>
                                </p:cTn>
                              </p:par>
                              <p:par>
                                <p:cTn id="52" presetID="10" presetClass="entr" presetSubtype="0"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fade">
                                      <p:cBhvr>
                                        <p:cTn id="59" dur="500"/>
                                        <p:tgtEl>
                                          <p:spTgt spid="6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par>
                                <p:cTn id="69" presetID="10" presetClass="entr" presetSubtype="0"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500"/>
                                        <p:tgtEl>
                                          <p:spTgt spid="6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fade">
                                      <p:cBhvr>
                                        <p:cTn id="82" dur="500"/>
                                        <p:tgtEl>
                                          <p:spTgt spid="7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3"/>
                                        </p:tgtEl>
                                        <p:attrNameLst>
                                          <p:attrName>style.visibility</p:attrName>
                                        </p:attrNameLst>
                                      </p:cBhvr>
                                      <p:to>
                                        <p:strVal val="visible"/>
                                      </p:to>
                                    </p:set>
                                    <p:animEffect transition="in" filter="fade">
                                      <p:cBhvr>
                                        <p:cTn id="85" dur="500"/>
                                        <p:tgtEl>
                                          <p:spTgt spid="7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4"/>
                                        </p:tgtEl>
                                        <p:attrNameLst>
                                          <p:attrName>style.visibility</p:attrName>
                                        </p:attrNameLst>
                                      </p:cBhvr>
                                      <p:to>
                                        <p:strVal val="visible"/>
                                      </p:to>
                                    </p:set>
                                    <p:animEffect transition="in" filter="fade">
                                      <p:cBhvr>
                                        <p:cTn id="88" dur="500"/>
                                        <p:tgtEl>
                                          <p:spTgt spid="7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fade">
                                      <p:cBhvr>
                                        <p:cTn id="93" dur="500"/>
                                        <p:tgtEl>
                                          <p:spTgt spid="37"/>
                                        </p:tgtEl>
                                      </p:cBhvr>
                                    </p:animEffect>
                                  </p:childTnLst>
                                </p:cTn>
                              </p:par>
                              <p:par>
                                <p:cTn id="94" presetID="10" presetClass="entr" presetSubtype="0" fill="hold"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500"/>
                                        <p:tgtEl>
                                          <p:spTgt spid="32"/>
                                        </p:tgtEl>
                                      </p:cBhvr>
                                    </p:animEffect>
                                  </p:childTnLst>
                                </p:cTn>
                              </p:par>
                              <p:par>
                                <p:cTn id="97" presetID="10" presetClass="entr" presetSubtype="0" fill="hold"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fade">
                                      <p:cBhvr>
                                        <p:cTn id="102" dur="500"/>
                                        <p:tgtEl>
                                          <p:spTgt spid="3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fade">
                                      <p:cBhvr>
                                        <p:cTn id="105" dur="500"/>
                                        <p:tgtEl>
                                          <p:spTgt spid="38"/>
                                        </p:tgtEl>
                                      </p:cBhvr>
                                    </p:animEffect>
                                  </p:childTnLst>
                                </p:cTn>
                              </p:par>
                              <p:par>
                                <p:cTn id="106" presetID="10" presetClass="entr" presetSubtype="0" fill="hold" nodeType="withEffect">
                                  <p:stCondLst>
                                    <p:cond delay="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500"/>
                                        <p:tgtEl>
                                          <p:spTgt spid="30"/>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fade">
                                      <p:cBhvr>
                                        <p:cTn id="113" dur="500"/>
                                        <p:tgtEl>
                                          <p:spTgt spid="7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75"/>
                                        </p:tgtEl>
                                        <p:attrNameLst>
                                          <p:attrName>style.visibility</p:attrName>
                                        </p:attrNameLst>
                                      </p:cBhvr>
                                      <p:to>
                                        <p:strVal val="visible"/>
                                      </p:to>
                                    </p:set>
                                    <p:animEffect transition="in" filter="fade">
                                      <p:cBhvr>
                                        <p:cTn id="116" dur="500"/>
                                        <p:tgtEl>
                                          <p:spTgt spid="75"/>
                                        </p:tgtEl>
                                      </p:cBhvr>
                                    </p:animEffect>
                                  </p:childTnLst>
                                </p:cTn>
                              </p:par>
                              <p:par>
                                <p:cTn id="117" presetID="10" presetClass="entr" presetSubtype="0" fill="hold" nodeType="with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fade">
                                      <p:cBhvr>
                                        <p:cTn id="119" dur="500"/>
                                        <p:tgtEl>
                                          <p:spTgt spid="42"/>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80"/>
                                        </p:tgtEl>
                                        <p:attrNameLst>
                                          <p:attrName>style.visibility</p:attrName>
                                        </p:attrNameLst>
                                      </p:cBhvr>
                                      <p:to>
                                        <p:strVal val="visible"/>
                                      </p:to>
                                    </p:set>
                                    <p:animEffect transition="in" filter="fade">
                                      <p:cBhvr>
                                        <p:cTn id="124" dur="500"/>
                                        <p:tgtEl>
                                          <p:spTgt spid="80"/>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82"/>
                                        </p:tgtEl>
                                        <p:attrNameLst>
                                          <p:attrName>style.visibility</p:attrName>
                                        </p:attrNameLst>
                                      </p:cBhvr>
                                      <p:to>
                                        <p:strVal val="visible"/>
                                      </p:to>
                                    </p:set>
                                    <p:animEffect transition="in" filter="fade">
                                      <p:cBhvr>
                                        <p:cTn id="12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4" grpId="0" animBg="1"/>
      <p:bldP spid="33" grpId="0"/>
      <p:bldP spid="34" grpId="0" animBg="1"/>
      <p:bldP spid="36" grpId="0"/>
      <p:bldP spid="37" grpId="0"/>
      <p:bldP spid="38" grpId="0"/>
      <p:bldP spid="39" grpId="0"/>
      <p:bldP spid="51" grpId="0" animBg="1"/>
      <p:bldP spid="53" grpId="0" animBg="1"/>
      <p:bldP spid="55" grpId="0"/>
      <p:bldP spid="56" grpId="0"/>
      <p:bldP spid="57" grpId="0"/>
      <p:bldP spid="68" grpId="0"/>
      <p:bldP spid="69" grpId="0"/>
      <p:bldP spid="70" grpId="0"/>
      <p:bldP spid="71" grpId="0"/>
      <p:bldP spid="72" grpId="0"/>
      <p:bldP spid="73" grpId="0"/>
      <p:bldP spid="74" grpId="0"/>
      <p:bldP spid="75" grpId="0"/>
      <p:bldP spid="78" grpId="0"/>
      <p:bldP spid="80" grpId="0"/>
      <p:bldP spid="82" grpId="0"/>
      <p:bldP spid="2" grpId="0" animBg="1"/>
      <p:bldP spid="58" grpId="0" animBg="1"/>
      <p:bldP spid="59" grpId="0" animBg="1"/>
      <p:bldP spid="60" grpId="0" animBg="1"/>
      <p:bldP spid="6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3EB7973A-13F4-4F23-9357-BFFFEB070F13}"/>
              </a:ext>
            </a:extLst>
          </p:cNvPr>
          <p:cNvSpPr>
            <a:spLocks noGrp="1"/>
          </p:cNvSpPr>
          <p:nvPr>
            <p:ph type="sldNum" sz="quarter" idx="17"/>
          </p:nvPr>
        </p:nvSpPr>
        <p:spPr/>
        <p:txBody>
          <a:bodyPr/>
          <a:lstStyle/>
          <a:p>
            <a:pPr defTabSz="457200"/>
            <a:r>
              <a:rPr lang="en-US">
                <a:solidFill>
                  <a:srgbClr val="023D6B"/>
                </a:solidFill>
              </a:rPr>
              <a:t>Page </a:t>
            </a:r>
            <a:fld id="{A52F4D17-1AD6-42D9-B93A-EB002C62F438}" type="slidenum">
              <a:rPr lang="en-US" smtClean="0">
                <a:solidFill>
                  <a:srgbClr val="023D6B"/>
                </a:solidFill>
              </a:rPr>
              <a:pPr defTabSz="457200"/>
              <a:t>16</a:t>
            </a:fld>
            <a:endParaRPr lang="en-US" dirty="0">
              <a:solidFill>
                <a:srgbClr val="023D6B"/>
              </a:solidFill>
            </a:endParaRPr>
          </a:p>
        </p:txBody>
      </p:sp>
      <p:sp>
        <p:nvSpPr>
          <p:cNvPr id="11" name="Freeform: Shape 10">
            <a:extLst>
              <a:ext uri="{FF2B5EF4-FFF2-40B4-BE49-F238E27FC236}">
                <a16:creationId xmlns:a16="http://schemas.microsoft.com/office/drawing/2014/main" id="{00223377-A638-4E8B-A8C7-20BBE8A31D8C}"/>
              </a:ext>
            </a:extLst>
          </p:cNvPr>
          <p:cNvSpPr/>
          <p:nvPr/>
        </p:nvSpPr>
        <p:spPr>
          <a:xfrm>
            <a:off x="2573058" y="1503520"/>
            <a:ext cx="7245312" cy="4257200"/>
          </a:xfrm>
          <a:custGeom>
            <a:avLst/>
            <a:gdLst>
              <a:gd name="connsiteX0" fmla="*/ 0 w 6092190"/>
              <a:gd name="connsiteY0" fmla="*/ 1508760 h 3691890"/>
              <a:gd name="connsiteX1" fmla="*/ 0 w 6092190"/>
              <a:gd name="connsiteY1" fmla="*/ 1508760 h 3691890"/>
              <a:gd name="connsiteX2" fmla="*/ 548640 w 6092190"/>
              <a:gd name="connsiteY2" fmla="*/ 1863090 h 3691890"/>
              <a:gd name="connsiteX3" fmla="*/ 582930 w 6092190"/>
              <a:gd name="connsiteY3" fmla="*/ 1840230 h 3691890"/>
              <a:gd name="connsiteX4" fmla="*/ 605790 w 6092190"/>
              <a:gd name="connsiteY4" fmla="*/ 1771650 h 3691890"/>
              <a:gd name="connsiteX5" fmla="*/ 617220 w 6092190"/>
              <a:gd name="connsiteY5" fmla="*/ 1737360 h 3691890"/>
              <a:gd name="connsiteX6" fmla="*/ 594360 w 6092190"/>
              <a:gd name="connsiteY6" fmla="*/ 1657350 h 3691890"/>
              <a:gd name="connsiteX7" fmla="*/ 560070 w 6092190"/>
              <a:gd name="connsiteY7" fmla="*/ 1634490 h 3691890"/>
              <a:gd name="connsiteX8" fmla="*/ 514350 w 6092190"/>
              <a:gd name="connsiteY8" fmla="*/ 1577340 h 3691890"/>
              <a:gd name="connsiteX9" fmla="*/ 480060 w 6092190"/>
              <a:gd name="connsiteY9" fmla="*/ 1531620 h 3691890"/>
              <a:gd name="connsiteX10" fmla="*/ 445770 w 6092190"/>
              <a:gd name="connsiteY10" fmla="*/ 1497330 h 3691890"/>
              <a:gd name="connsiteX11" fmla="*/ 422910 w 6092190"/>
              <a:gd name="connsiteY11" fmla="*/ 1463040 h 3691890"/>
              <a:gd name="connsiteX12" fmla="*/ 388620 w 6092190"/>
              <a:gd name="connsiteY12" fmla="*/ 1451610 h 3691890"/>
              <a:gd name="connsiteX13" fmla="*/ 308610 w 6092190"/>
              <a:gd name="connsiteY13" fmla="*/ 1417320 h 3691890"/>
              <a:gd name="connsiteX14" fmla="*/ 205740 w 6092190"/>
              <a:gd name="connsiteY14" fmla="*/ 1428750 h 3691890"/>
              <a:gd name="connsiteX15" fmla="*/ 125730 w 6092190"/>
              <a:gd name="connsiteY15" fmla="*/ 1451610 h 3691890"/>
              <a:gd name="connsiteX16" fmla="*/ 114300 w 6092190"/>
              <a:gd name="connsiteY16" fmla="*/ 1520190 h 3691890"/>
              <a:gd name="connsiteX17" fmla="*/ 3726180 w 6092190"/>
              <a:gd name="connsiteY17" fmla="*/ 2343150 h 3691890"/>
              <a:gd name="connsiteX18" fmla="*/ 982980 w 6092190"/>
              <a:gd name="connsiteY18" fmla="*/ 3691890 h 3691890"/>
              <a:gd name="connsiteX19" fmla="*/ 308610 w 6092190"/>
              <a:gd name="connsiteY19" fmla="*/ 1520190 h 3691890"/>
              <a:gd name="connsiteX20" fmla="*/ 6092190 w 6092190"/>
              <a:gd name="connsiteY20" fmla="*/ 0 h 369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2190" h="3691890">
                <a:moveTo>
                  <a:pt x="0" y="1508760"/>
                </a:moveTo>
                <a:lnTo>
                  <a:pt x="0" y="1508760"/>
                </a:lnTo>
                <a:cubicBezTo>
                  <a:pt x="182880" y="1626870"/>
                  <a:pt x="359392" y="1755478"/>
                  <a:pt x="548640" y="1863090"/>
                </a:cubicBezTo>
                <a:cubicBezTo>
                  <a:pt x="560582" y="1869880"/>
                  <a:pt x="575649" y="1851879"/>
                  <a:pt x="582930" y="1840230"/>
                </a:cubicBezTo>
                <a:cubicBezTo>
                  <a:pt x="595701" y="1819796"/>
                  <a:pt x="598170" y="1794510"/>
                  <a:pt x="605790" y="1771650"/>
                </a:cubicBezTo>
                <a:lnTo>
                  <a:pt x="617220" y="1737360"/>
                </a:lnTo>
                <a:cubicBezTo>
                  <a:pt x="616473" y="1734373"/>
                  <a:pt x="600323" y="1664803"/>
                  <a:pt x="594360" y="1657350"/>
                </a:cubicBezTo>
                <a:cubicBezTo>
                  <a:pt x="585778" y="1646623"/>
                  <a:pt x="571500" y="1642110"/>
                  <a:pt x="560070" y="1634490"/>
                </a:cubicBezTo>
                <a:cubicBezTo>
                  <a:pt x="537818" y="1567734"/>
                  <a:pt x="566051" y="1629041"/>
                  <a:pt x="514350" y="1577340"/>
                </a:cubicBezTo>
                <a:cubicBezTo>
                  <a:pt x="500880" y="1563870"/>
                  <a:pt x="492458" y="1546084"/>
                  <a:pt x="480060" y="1531620"/>
                </a:cubicBezTo>
                <a:cubicBezTo>
                  <a:pt x="469540" y="1519347"/>
                  <a:pt x="456118" y="1509748"/>
                  <a:pt x="445770" y="1497330"/>
                </a:cubicBezTo>
                <a:cubicBezTo>
                  <a:pt x="436976" y="1486777"/>
                  <a:pt x="433637" y="1471622"/>
                  <a:pt x="422910" y="1463040"/>
                </a:cubicBezTo>
                <a:cubicBezTo>
                  <a:pt x="413502" y="1455514"/>
                  <a:pt x="399694" y="1456356"/>
                  <a:pt x="388620" y="1451610"/>
                </a:cubicBezTo>
                <a:cubicBezTo>
                  <a:pt x="289751" y="1409238"/>
                  <a:pt x="389026" y="1444125"/>
                  <a:pt x="308610" y="1417320"/>
                </a:cubicBezTo>
                <a:cubicBezTo>
                  <a:pt x="274320" y="1421130"/>
                  <a:pt x="239840" y="1423504"/>
                  <a:pt x="205740" y="1428750"/>
                </a:cubicBezTo>
                <a:cubicBezTo>
                  <a:pt x="179086" y="1432851"/>
                  <a:pt x="151335" y="1443075"/>
                  <a:pt x="125730" y="1451610"/>
                </a:cubicBezTo>
                <a:cubicBezTo>
                  <a:pt x="110686" y="1496743"/>
                  <a:pt x="114300" y="1473852"/>
                  <a:pt x="114300" y="1520190"/>
                </a:cubicBezTo>
                <a:lnTo>
                  <a:pt x="3726180" y="2343150"/>
                </a:lnTo>
                <a:lnTo>
                  <a:pt x="982980" y="3691890"/>
                </a:lnTo>
                <a:lnTo>
                  <a:pt x="308610" y="1520190"/>
                </a:lnTo>
                <a:lnTo>
                  <a:pt x="6092190" y="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 Placeholder 8">
            <a:extLst>
              <a:ext uri="{FF2B5EF4-FFF2-40B4-BE49-F238E27FC236}">
                <a16:creationId xmlns:a16="http://schemas.microsoft.com/office/drawing/2014/main" id="{CB5C6F1A-5997-44EF-9754-65B7AE5B1424}"/>
              </a:ext>
            </a:extLst>
          </p:cNvPr>
          <p:cNvSpPr>
            <a:spLocks noGrp="1"/>
          </p:cNvSpPr>
          <p:nvPr>
            <p:ph type="body" sz="quarter" idx="12"/>
          </p:nvPr>
        </p:nvSpPr>
        <p:spPr>
          <a:xfrm>
            <a:off x="359663" y="876801"/>
            <a:ext cx="11232896" cy="509994"/>
          </a:xfrm>
        </p:spPr>
        <p:txBody>
          <a:bodyPr/>
          <a:lstStyle/>
          <a:p>
            <a:r>
              <a:rPr lang="en-IN" dirty="0"/>
              <a:t>Combining ITC and TDFRS measurements :BCA II+PFBS system</a:t>
            </a:r>
          </a:p>
        </p:txBody>
      </p:sp>
      <p:sp>
        <p:nvSpPr>
          <p:cNvPr id="14" name="Title 1">
            <a:extLst>
              <a:ext uri="{FF2B5EF4-FFF2-40B4-BE49-F238E27FC236}">
                <a16:creationId xmlns:a16="http://schemas.microsoft.com/office/drawing/2014/main" id="{0A4FFD39-9C9E-4009-8537-3FB9E9D8DF1A}"/>
              </a:ext>
            </a:extLst>
          </p:cNvPr>
          <p:cNvSpPr txBox="1">
            <a:spLocks/>
          </p:cNvSpPr>
          <p:nvPr/>
        </p:nvSpPr>
        <p:spPr>
          <a:xfrm>
            <a:off x="359663" y="322022"/>
            <a:ext cx="8425562" cy="1126758"/>
          </a:xfrm>
          <a:prstGeom prst="rect">
            <a:avLst/>
          </a:prstGeom>
        </p:spPr>
        <p:txBody>
          <a:bodyPr vert="horz" lIns="0" tIns="0" rIns="0" bIns="0" rtlCol="0" anchor="t" anchorCtr="0">
            <a:noAutofit/>
          </a:bodyPr>
          <a:lstStyle>
            <a:lvl1pPr algn="l" defTabSz="914400" rtl="0" eaLnBrk="1" latinLnBrk="0" hangingPunct="1">
              <a:lnSpc>
                <a:spcPct val="114000"/>
              </a:lnSpc>
              <a:spcBef>
                <a:spcPct val="0"/>
              </a:spcBef>
              <a:buNone/>
              <a:defRPr sz="3200" b="1" kern="1200" cap="all" spc="0" baseline="0">
                <a:solidFill>
                  <a:schemeClr val="accent1"/>
                </a:solidFill>
                <a:latin typeface="+mj-lt"/>
                <a:ea typeface="+mj-ea"/>
                <a:cs typeface="+mj-cs"/>
              </a:defRPr>
            </a:lvl1pPr>
          </a:lstStyle>
          <a:p>
            <a:r>
              <a:rPr lang="de-DE" dirty="0"/>
              <a:t>Protein-ligand systems</a:t>
            </a:r>
            <a:endParaRPr lang="en-GB" dirty="0"/>
          </a:p>
        </p:txBody>
      </p:sp>
      <p:sp>
        <p:nvSpPr>
          <p:cNvPr id="17" name="Rectangle 16">
            <a:extLst>
              <a:ext uri="{FF2B5EF4-FFF2-40B4-BE49-F238E27FC236}">
                <a16:creationId xmlns:a16="http://schemas.microsoft.com/office/drawing/2014/main" id="{3DC0F97F-57B6-4C15-8446-6E671CE020A3}"/>
              </a:ext>
            </a:extLst>
          </p:cNvPr>
          <p:cNvSpPr/>
          <p:nvPr/>
        </p:nvSpPr>
        <p:spPr>
          <a:xfrm>
            <a:off x="1" y="-10153"/>
            <a:ext cx="12100956" cy="285261"/>
          </a:xfrm>
          <a:prstGeom prst="rect">
            <a:avLst/>
          </a:prstGeom>
          <a:gradFill flip="none" rotWithShape="1">
            <a:gsLst>
              <a:gs pos="6000">
                <a:schemeClr val="accent1"/>
              </a:gs>
              <a:gs pos="51000">
                <a:schemeClr val="accent1">
                  <a:lumMod val="40000"/>
                  <a:lumOff val="60000"/>
                </a:schemeClr>
              </a:gs>
              <a:gs pos="9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5000"/>
              </a:lnSpc>
            </a:pPr>
            <a:r>
              <a:rPr lang="de-DE" sz="1400" b="1" dirty="0">
                <a:solidFill>
                  <a:schemeClr val="bg1"/>
                </a:solidFill>
                <a:sym typeface="Wingdings 3"/>
              </a:rPr>
              <a:t></a:t>
            </a:r>
            <a:r>
              <a:rPr lang="de-DE" sz="1400" b="1" dirty="0" err="1">
                <a:solidFill>
                  <a:schemeClr val="accent3">
                    <a:lumMod val="20000"/>
                    <a:lumOff val="80000"/>
                  </a:schemeClr>
                </a:solidFill>
              </a:rPr>
              <a:t>results</a:t>
            </a:r>
            <a:r>
              <a:rPr lang="de-DE" sz="1400" dirty="0">
                <a:solidFill>
                  <a:schemeClr val="accent3">
                    <a:lumMod val="20000"/>
                    <a:lumOff val="80000"/>
                  </a:schemeClr>
                </a:solidFill>
              </a:rPr>
              <a:t>               </a:t>
            </a:r>
            <a:r>
              <a:rPr lang="de-DE" sz="1400" dirty="0" err="1">
                <a:solidFill>
                  <a:schemeClr val="accent3">
                    <a:lumMod val="20000"/>
                    <a:lumOff val="80000"/>
                  </a:schemeClr>
                </a:solidFill>
              </a:rPr>
              <a:t>summary</a:t>
            </a:r>
            <a:r>
              <a:rPr lang="de-DE" sz="1400" dirty="0">
                <a:solidFill>
                  <a:schemeClr val="accent3">
                    <a:lumMod val="20000"/>
                    <a:lumOff val="80000"/>
                  </a:schemeClr>
                </a:solidFill>
              </a:rPr>
              <a:t> &amp; </a:t>
            </a:r>
            <a:r>
              <a:rPr lang="de-DE" sz="1400" dirty="0" err="1">
                <a:solidFill>
                  <a:schemeClr val="accent3">
                    <a:lumMod val="20000"/>
                    <a:lumOff val="80000"/>
                  </a:schemeClr>
                </a:solidFill>
              </a:rPr>
              <a:t>outlook</a:t>
            </a:r>
            <a:r>
              <a:rPr lang="de-DE" sz="1400" dirty="0">
                <a:solidFill>
                  <a:schemeClr val="accent3">
                    <a:lumMod val="20000"/>
                    <a:lumOff val="80000"/>
                  </a:schemeClr>
                </a:solidFill>
              </a:rPr>
              <a:t>                  </a:t>
            </a:r>
            <a:r>
              <a:rPr lang="de-DE" sz="1400" dirty="0" err="1">
                <a:solidFill>
                  <a:schemeClr val="accent3">
                    <a:lumMod val="20000"/>
                    <a:lumOff val="80000"/>
                  </a:schemeClr>
                </a:solidFill>
              </a:rPr>
              <a:t>acknowledgement</a:t>
            </a:r>
            <a:endParaRPr lang="en-GB" sz="1600" dirty="0" err="1">
              <a:solidFill>
                <a:schemeClr val="accent3">
                  <a:lumMod val="20000"/>
                  <a:lumOff val="80000"/>
                </a:schemeClr>
              </a:solidFill>
            </a:endParaRPr>
          </a:p>
        </p:txBody>
      </p:sp>
      <p:sp>
        <p:nvSpPr>
          <p:cNvPr id="15" name="Rechteck 11">
            <a:extLst>
              <a:ext uri="{FF2B5EF4-FFF2-40B4-BE49-F238E27FC236}">
                <a16:creationId xmlns:a16="http://schemas.microsoft.com/office/drawing/2014/main" id="{BD8D04DD-03B6-4823-B7CB-918680968C97}"/>
              </a:ext>
            </a:extLst>
          </p:cNvPr>
          <p:cNvSpPr/>
          <p:nvPr/>
        </p:nvSpPr>
        <p:spPr>
          <a:xfrm rot="5400000">
            <a:off x="2434161" y="1332300"/>
            <a:ext cx="4257201" cy="5427386"/>
          </a:xfrm>
          <a:prstGeom prst="rect">
            <a:avLst/>
          </a:prstGeom>
          <a:gradFill flip="none" rotWithShape="1">
            <a:gsLst>
              <a:gs pos="0">
                <a:srgbClr val="C0504D">
                  <a:lumMod val="40000"/>
                  <a:lumOff val="60000"/>
                </a:srgbClr>
              </a:gs>
              <a:gs pos="100000">
                <a:srgbClr val="4BACC6">
                  <a:lumMod val="40000"/>
                  <a:lumOff val="60000"/>
                </a:srgbClr>
              </a:gs>
            </a:gsLst>
            <a:lin ang="10800000" scaled="1"/>
            <a:tileRect/>
          </a:gra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ndParaRPr>
          </a:p>
        </p:txBody>
      </p:sp>
      <p:sp>
        <p:nvSpPr>
          <p:cNvPr id="18" name="Ellipse 1">
            <a:extLst>
              <a:ext uri="{FF2B5EF4-FFF2-40B4-BE49-F238E27FC236}">
                <a16:creationId xmlns:a16="http://schemas.microsoft.com/office/drawing/2014/main" id="{98048A51-2B32-4668-B7D5-C41693EB0C0B}"/>
              </a:ext>
            </a:extLst>
          </p:cNvPr>
          <p:cNvSpPr/>
          <p:nvPr/>
        </p:nvSpPr>
        <p:spPr>
          <a:xfrm>
            <a:off x="3247990" y="2165623"/>
            <a:ext cx="685101" cy="664272"/>
          </a:xfrm>
          <a:prstGeom prst="ellipse">
            <a:avLst/>
          </a:prstGeom>
          <a:solidFill>
            <a:schemeClr val="accent5"/>
          </a:solidFill>
          <a:ln w="25400" cap="flat" cmpd="sng" algn="ctr">
            <a:solidFill>
              <a:schemeClr val="accent5">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ndParaRPr>
          </a:p>
        </p:txBody>
      </p:sp>
      <p:sp>
        <p:nvSpPr>
          <p:cNvPr id="19" name="Stern mit 5 Zacken 6">
            <a:extLst>
              <a:ext uri="{FF2B5EF4-FFF2-40B4-BE49-F238E27FC236}">
                <a16:creationId xmlns:a16="http://schemas.microsoft.com/office/drawing/2014/main" id="{FE44A065-4AF5-4C0D-A7FD-4CFD0BC4E1CF}"/>
              </a:ext>
            </a:extLst>
          </p:cNvPr>
          <p:cNvSpPr/>
          <p:nvPr/>
        </p:nvSpPr>
        <p:spPr>
          <a:xfrm>
            <a:off x="2440510" y="2428287"/>
            <a:ext cx="342550" cy="332136"/>
          </a:xfrm>
          <a:prstGeom prst="star5">
            <a:avLst/>
          </a:prstGeom>
          <a:solidFill>
            <a:schemeClr val="accent6">
              <a:lumMod val="75000"/>
            </a:schemeClr>
          </a:solidFill>
          <a:ln w="25400" cap="flat" cmpd="sng" algn="ctr">
            <a:solidFill>
              <a:schemeClr val="accent5">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ndParaRPr>
          </a:p>
        </p:txBody>
      </p:sp>
      <p:grpSp>
        <p:nvGrpSpPr>
          <p:cNvPr id="23" name="Gruppieren 10">
            <a:extLst>
              <a:ext uri="{FF2B5EF4-FFF2-40B4-BE49-F238E27FC236}">
                <a16:creationId xmlns:a16="http://schemas.microsoft.com/office/drawing/2014/main" id="{DE170246-B6E6-40B7-A9B9-9C43DED76A91}"/>
              </a:ext>
            </a:extLst>
          </p:cNvPr>
          <p:cNvGrpSpPr/>
          <p:nvPr/>
        </p:nvGrpSpPr>
        <p:grpSpPr>
          <a:xfrm>
            <a:off x="6127661" y="2200577"/>
            <a:ext cx="770738" cy="664272"/>
            <a:chOff x="6228184" y="2132856"/>
            <a:chExt cx="648072" cy="576064"/>
          </a:xfrm>
        </p:grpSpPr>
        <p:sp>
          <p:nvSpPr>
            <p:cNvPr id="24" name="Ellipse 3">
              <a:extLst>
                <a:ext uri="{FF2B5EF4-FFF2-40B4-BE49-F238E27FC236}">
                  <a16:creationId xmlns:a16="http://schemas.microsoft.com/office/drawing/2014/main" id="{246AF472-DD98-46B8-AA5C-D77385C2B84C}"/>
                </a:ext>
              </a:extLst>
            </p:cNvPr>
            <p:cNvSpPr/>
            <p:nvPr/>
          </p:nvSpPr>
          <p:spPr>
            <a:xfrm>
              <a:off x="6228184" y="2132856"/>
              <a:ext cx="576064" cy="576064"/>
            </a:xfrm>
            <a:prstGeom prst="ellipse">
              <a:avLst/>
            </a:prstGeom>
            <a:solidFill>
              <a:schemeClr val="accent5"/>
            </a:solidFill>
            <a:ln w="25400" cap="flat" cmpd="sng" algn="ctr">
              <a:solidFill>
                <a:schemeClr val="accent5">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ndParaRPr>
            </a:p>
          </p:txBody>
        </p:sp>
        <p:sp>
          <p:nvSpPr>
            <p:cNvPr id="25" name="Stern mit 5 Zacken 8">
              <a:extLst>
                <a:ext uri="{FF2B5EF4-FFF2-40B4-BE49-F238E27FC236}">
                  <a16:creationId xmlns:a16="http://schemas.microsoft.com/office/drawing/2014/main" id="{1C4A33A2-D9B6-44B5-BD98-2C7475C97209}"/>
                </a:ext>
              </a:extLst>
            </p:cNvPr>
            <p:cNvSpPr/>
            <p:nvPr/>
          </p:nvSpPr>
          <p:spPr>
            <a:xfrm>
              <a:off x="6588224" y="2420888"/>
              <a:ext cx="288032" cy="288032"/>
            </a:xfrm>
            <a:prstGeom prst="star5">
              <a:avLst/>
            </a:prstGeom>
            <a:solidFill>
              <a:schemeClr val="accent6">
                <a:lumMod val="75000"/>
              </a:schemeClr>
            </a:solidFill>
            <a:ln w="25400" cap="flat" cmpd="sng" algn="ctr">
              <a:solidFill>
                <a:schemeClr val="accent5">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ndParaRPr>
            </a:p>
          </p:txBody>
        </p:sp>
      </p:grpSp>
      <p:cxnSp>
        <p:nvCxnSpPr>
          <p:cNvPr id="26" name="Gerade Verbindung mit Pfeil 13">
            <a:extLst>
              <a:ext uri="{FF2B5EF4-FFF2-40B4-BE49-F238E27FC236}">
                <a16:creationId xmlns:a16="http://schemas.microsoft.com/office/drawing/2014/main" id="{C0E66076-E356-481A-8D67-F73BA29026A6}"/>
              </a:ext>
            </a:extLst>
          </p:cNvPr>
          <p:cNvCxnSpPr>
            <a:cxnSpLocks/>
          </p:cNvCxnSpPr>
          <p:nvPr/>
        </p:nvCxnSpPr>
        <p:spPr>
          <a:xfrm>
            <a:off x="4123105" y="2620122"/>
            <a:ext cx="1941235" cy="8951"/>
          </a:xfrm>
          <a:prstGeom prst="straightConnector1">
            <a:avLst/>
          </a:prstGeom>
          <a:noFill/>
          <a:ln w="9525" cap="flat" cmpd="sng" algn="ctr">
            <a:solidFill>
              <a:sysClr val="windowText" lastClr="000000"/>
            </a:solidFill>
            <a:prstDash val="solid"/>
            <a:tailEnd type="arrow"/>
          </a:ln>
          <a:effectLst/>
        </p:spPr>
      </p:cxnSp>
      <p:cxnSp>
        <p:nvCxnSpPr>
          <p:cNvPr id="28" name="Gerade Verbindung mit Pfeil 15">
            <a:extLst>
              <a:ext uri="{FF2B5EF4-FFF2-40B4-BE49-F238E27FC236}">
                <a16:creationId xmlns:a16="http://schemas.microsoft.com/office/drawing/2014/main" id="{E72BC8C4-588C-46DB-8DDF-2227FBA8DFD5}"/>
              </a:ext>
            </a:extLst>
          </p:cNvPr>
          <p:cNvCxnSpPr>
            <a:cxnSpLocks/>
          </p:cNvCxnSpPr>
          <p:nvPr/>
        </p:nvCxnSpPr>
        <p:spPr>
          <a:xfrm>
            <a:off x="4123105" y="5463299"/>
            <a:ext cx="1853006" cy="0"/>
          </a:xfrm>
          <a:prstGeom prst="straightConnector1">
            <a:avLst/>
          </a:prstGeom>
          <a:noFill/>
          <a:ln w="9525" cap="flat" cmpd="sng" algn="ctr">
            <a:solidFill>
              <a:sysClr val="windowText" lastClr="000000"/>
            </a:solidFill>
            <a:prstDash val="solid"/>
            <a:tailEnd type="arrow"/>
          </a:ln>
          <a:effectLst/>
        </p:spPr>
      </p:cxnSp>
      <p:cxnSp>
        <p:nvCxnSpPr>
          <p:cNvPr id="30" name="Gerade Verbindung mit Pfeil 18">
            <a:extLst>
              <a:ext uri="{FF2B5EF4-FFF2-40B4-BE49-F238E27FC236}">
                <a16:creationId xmlns:a16="http://schemas.microsoft.com/office/drawing/2014/main" id="{FCB0E5F8-BEAD-43E1-8B60-744645403396}"/>
              </a:ext>
            </a:extLst>
          </p:cNvPr>
          <p:cNvCxnSpPr>
            <a:cxnSpLocks/>
          </p:cNvCxnSpPr>
          <p:nvPr/>
        </p:nvCxnSpPr>
        <p:spPr>
          <a:xfrm>
            <a:off x="6409787" y="2946587"/>
            <a:ext cx="0" cy="1944055"/>
          </a:xfrm>
          <a:prstGeom prst="straightConnector1">
            <a:avLst/>
          </a:prstGeom>
          <a:noFill/>
          <a:ln w="9525" cap="flat" cmpd="sng" algn="ctr">
            <a:solidFill>
              <a:sysClr val="windowText" lastClr="000000"/>
            </a:solidFill>
            <a:prstDash val="solid"/>
            <a:tailEnd type="arrow"/>
          </a:ln>
          <a:effectLst/>
        </p:spPr>
      </p:cxnSp>
      <p:cxnSp>
        <p:nvCxnSpPr>
          <p:cNvPr id="31" name="Gerade Verbindung mit Pfeil 19">
            <a:extLst>
              <a:ext uri="{FF2B5EF4-FFF2-40B4-BE49-F238E27FC236}">
                <a16:creationId xmlns:a16="http://schemas.microsoft.com/office/drawing/2014/main" id="{53115BAF-C932-4E41-941D-C9F1DBEBA097}"/>
              </a:ext>
            </a:extLst>
          </p:cNvPr>
          <p:cNvCxnSpPr>
            <a:cxnSpLocks/>
          </p:cNvCxnSpPr>
          <p:nvPr/>
        </p:nvCxnSpPr>
        <p:spPr>
          <a:xfrm>
            <a:off x="3590540" y="2929130"/>
            <a:ext cx="0" cy="1961512"/>
          </a:xfrm>
          <a:prstGeom prst="straightConnector1">
            <a:avLst/>
          </a:prstGeom>
          <a:noFill/>
          <a:ln w="9525" cap="flat" cmpd="sng" algn="ctr">
            <a:solidFill>
              <a:sysClr val="windowText" lastClr="000000"/>
            </a:solidFill>
            <a:prstDash val="solid"/>
            <a:tailEnd type="arrow"/>
          </a:ln>
          <a:effectLst/>
        </p:spPr>
      </p:cxnSp>
      <p:cxnSp>
        <p:nvCxnSpPr>
          <p:cNvPr id="32" name="Gerade Verbindung mit Pfeil 20">
            <a:extLst>
              <a:ext uri="{FF2B5EF4-FFF2-40B4-BE49-F238E27FC236}">
                <a16:creationId xmlns:a16="http://schemas.microsoft.com/office/drawing/2014/main" id="{60EC2126-5834-48A4-BE31-7D12C066F500}"/>
              </a:ext>
            </a:extLst>
          </p:cNvPr>
          <p:cNvCxnSpPr>
            <a:cxnSpLocks/>
          </p:cNvCxnSpPr>
          <p:nvPr/>
        </p:nvCxnSpPr>
        <p:spPr>
          <a:xfrm>
            <a:off x="2612493" y="2929130"/>
            <a:ext cx="0" cy="2226942"/>
          </a:xfrm>
          <a:prstGeom prst="straightConnector1">
            <a:avLst/>
          </a:prstGeom>
          <a:noFill/>
          <a:ln w="9525" cap="flat" cmpd="sng" algn="ctr">
            <a:solidFill>
              <a:sysClr val="windowText" lastClr="000000"/>
            </a:solidFill>
            <a:prstDash val="solid"/>
            <a:tailEnd type="arrow"/>
          </a:ln>
          <a:effectLst/>
        </p:spPr>
      </p:cxnSp>
      <p:sp>
        <p:nvSpPr>
          <p:cNvPr id="33" name="Textfeld 24">
            <a:extLst>
              <a:ext uri="{FF2B5EF4-FFF2-40B4-BE49-F238E27FC236}">
                <a16:creationId xmlns:a16="http://schemas.microsoft.com/office/drawing/2014/main" id="{24D150EE-A193-4650-B3F9-5CDA5AB1C9DA}"/>
              </a:ext>
            </a:extLst>
          </p:cNvPr>
          <p:cNvSpPr txBox="1"/>
          <p:nvPr/>
        </p:nvSpPr>
        <p:spPr>
          <a:xfrm>
            <a:off x="2865098" y="2409689"/>
            <a:ext cx="356881" cy="369332"/>
          </a:xfrm>
          <a:prstGeom prst="rect">
            <a:avLst/>
          </a:prstGeom>
          <a:noFill/>
        </p:spPr>
        <p:txBody>
          <a:bodyPr wrap="square" rtlCol="0">
            <a:spAutoFit/>
          </a:bodyPr>
          <a:lstStyle/>
          <a:p>
            <a:r>
              <a:rPr lang="de-DE" dirty="0">
                <a:solidFill>
                  <a:prstClr val="black"/>
                </a:solidFill>
                <a:latin typeface="Calibri"/>
              </a:rPr>
              <a:t>+</a:t>
            </a:r>
            <a:endParaRPr lang="en-GB" dirty="0">
              <a:solidFill>
                <a:prstClr val="black"/>
              </a:solidFill>
              <a:latin typeface="Calibri"/>
            </a:endParaRPr>
          </a:p>
        </p:txBody>
      </p:sp>
      <p:sp>
        <p:nvSpPr>
          <p:cNvPr id="34" name="Ellipse 26">
            <a:extLst>
              <a:ext uri="{FF2B5EF4-FFF2-40B4-BE49-F238E27FC236}">
                <a16:creationId xmlns:a16="http://schemas.microsoft.com/office/drawing/2014/main" id="{E32C59C0-B3F4-40A0-B4D0-CAA408774F5D}"/>
              </a:ext>
            </a:extLst>
          </p:cNvPr>
          <p:cNvSpPr/>
          <p:nvPr/>
        </p:nvSpPr>
        <p:spPr>
          <a:xfrm>
            <a:off x="3292729" y="5047949"/>
            <a:ext cx="685101" cy="664272"/>
          </a:xfrm>
          <a:prstGeom prst="ellipse">
            <a:avLst/>
          </a:prstGeom>
          <a:solidFill>
            <a:schemeClr val="accent5"/>
          </a:solidFill>
          <a:ln w="25400" cap="flat" cmpd="sng" algn="ctr">
            <a:solidFill>
              <a:schemeClr val="accent5">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ndParaRPr>
          </a:p>
        </p:txBody>
      </p:sp>
      <p:sp>
        <p:nvSpPr>
          <p:cNvPr id="35" name="Stern mit 5 Zacken 27">
            <a:extLst>
              <a:ext uri="{FF2B5EF4-FFF2-40B4-BE49-F238E27FC236}">
                <a16:creationId xmlns:a16="http://schemas.microsoft.com/office/drawing/2014/main" id="{7AAB8F66-0408-4F57-AE3C-CA622955C6A7}"/>
              </a:ext>
            </a:extLst>
          </p:cNvPr>
          <p:cNvSpPr/>
          <p:nvPr/>
        </p:nvSpPr>
        <p:spPr>
          <a:xfrm>
            <a:off x="2433912" y="5272797"/>
            <a:ext cx="342550" cy="332136"/>
          </a:xfrm>
          <a:prstGeom prst="star5">
            <a:avLst/>
          </a:prstGeom>
          <a:solidFill>
            <a:schemeClr val="accent6">
              <a:lumMod val="75000"/>
            </a:schemeClr>
          </a:solidFill>
          <a:ln w="25400" cap="flat" cmpd="sng" algn="ctr">
            <a:solidFill>
              <a:schemeClr val="accent5">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ndParaRPr>
          </a:p>
        </p:txBody>
      </p:sp>
      <p:sp>
        <p:nvSpPr>
          <p:cNvPr id="36" name="Textfeld 28">
            <a:extLst>
              <a:ext uri="{FF2B5EF4-FFF2-40B4-BE49-F238E27FC236}">
                <a16:creationId xmlns:a16="http://schemas.microsoft.com/office/drawing/2014/main" id="{0C5BD7D7-4CDD-4388-A354-2D89EF0076F4}"/>
              </a:ext>
            </a:extLst>
          </p:cNvPr>
          <p:cNvSpPr txBox="1"/>
          <p:nvPr/>
        </p:nvSpPr>
        <p:spPr>
          <a:xfrm>
            <a:off x="2938035" y="5156072"/>
            <a:ext cx="356881" cy="369332"/>
          </a:xfrm>
          <a:prstGeom prst="rect">
            <a:avLst/>
          </a:prstGeom>
          <a:noFill/>
        </p:spPr>
        <p:txBody>
          <a:bodyPr wrap="square" rtlCol="0">
            <a:spAutoFit/>
          </a:bodyPr>
          <a:lstStyle/>
          <a:p>
            <a:r>
              <a:rPr lang="de-DE" dirty="0">
                <a:solidFill>
                  <a:prstClr val="black"/>
                </a:solidFill>
                <a:latin typeface="Calibri"/>
              </a:rPr>
              <a:t>+</a:t>
            </a:r>
            <a:endParaRPr lang="en-GB" dirty="0">
              <a:solidFill>
                <a:prstClr val="black"/>
              </a:solidFill>
              <a:latin typeface="Calibri"/>
            </a:endParaRPr>
          </a:p>
        </p:txBody>
      </p:sp>
      <p:sp>
        <p:nvSpPr>
          <p:cNvPr id="37" name="Textfeld 34">
            <a:extLst>
              <a:ext uri="{FF2B5EF4-FFF2-40B4-BE49-F238E27FC236}">
                <a16:creationId xmlns:a16="http://schemas.microsoft.com/office/drawing/2014/main" id="{8A199EAB-8CB1-4B4C-B417-B958ACF046EC}"/>
              </a:ext>
            </a:extLst>
          </p:cNvPr>
          <p:cNvSpPr txBox="1"/>
          <p:nvPr/>
        </p:nvSpPr>
        <p:spPr>
          <a:xfrm>
            <a:off x="1961517" y="3579405"/>
            <a:ext cx="801077" cy="369332"/>
          </a:xfrm>
          <a:prstGeom prst="rect">
            <a:avLst/>
          </a:prstGeom>
          <a:noFill/>
        </p:spPr>
        <p:txBody>
          <a:bodyPr wrap="square" rtlCol="0">
            <a:spAutoFit/>
          </a:bodyPr>
          <a:lstStyle/>
          <a:p>
            <a:r>
              <a:rPr lang="el-GR" dirty="0">
                <a:solidFill>
                  <a:prstClr val="black"/>
                </a:solidFill>
                <a:latin typeface="Calibri"/>
              </a:rPr>
              <a:t>ΔΔ</a:t>
            </a:r>
            <a:r>
              <a:rPr lang="de-DE" dirty="0">
                <a:solidFill>
                  <a:prstClr val="black"/>
                </a:solidFill>
                <a:latin typeface="Calibri"/>
              </a:rPr>
              <a:t>G</a:t>
            </a:r>
            <a:r>
              <a:rPr lang="de-DE" baseline="-25000" dirty="0">
                <a:solidFill>
                  <a:prstClr val="black"/>
                </a:solidFill>
                <a:latin typeface="Calibri"/>
              </a:rPr>
              <a:t>B</a:t>
            </a:r>
            <a:endParaRPr lang="en-GB" baseline="-25000" dirty="0">
              <a:solidFill>
                <a:prstClr val="black"/>
              </a:solidFill>
              <a:latin typeface="Calibri"/>
            </a:endParaRPr>
          </a:p>
        </p:txBody>
      </p:sp>
      <p:sp>
        <p:nvSpPr>
          <p:cNvPr id="38" name="Textfeld 39">
            <a:extLst>
              <a:ext uri="{FF2B5EF4-FFF2-40B4-BE49-F238E27FC236}">
                <a16:creationId xmlns:a16="http://schemas.microsoft.com/office/drawing/2014/main" id="{C60DC6A3-ED5F-4D5E-84D9-DBCE3B1202C6}"/>
              </a:ext>
            </a:extLst>
          </p:cNvPr>
          <p:cNvSpPr txBox="1"/>
          <p:nvPr/>
        </p:nvSpPr>
        <p:spPr>
          <a:xfrm>
            <a:off x="5391718" y="3618638"/>
            <a:ext cx="884959" cy="369332"/>
          </a:xfrm>
          <a:prstGeom prst="rect">
            <a:avLst/>
          </a:prstGeom>
          <a:noFill/>
        </p:spPr>
        <p:txBody>
          <a:bodyPr wrap="square" rtlCol="0">
            <a:spAutoFit/>
          </a:bodyPr>
          <a:lstStyle/>
          <a:p>
            <a:r>
              <a:rPr lang="el-GR" dirty="0">
                <a:solidFill>
                  <a:prstClr val="black"/>
                </a:solidFill>
                <a:latin typeface="Calibri"/>
              </a:rPr>
              <a:t>ΔΔ</a:t>
            </a:r>
            <a:r>
              <a:rPr lang="de-DE" dirty="0">
                <a:solidFill>
                  <a:prstClr val="black"/>
                </a:solidFill>
                <a:latin typeface="Calibri"/>
              </a:rPr>
              <a:t>G</a:t>
            </a:r>
            <a:r>
              <a:rPr lang="de-DE" baseline="-25000" dirty="0">
                <a:solidFill>
                  <a:prstClr val="black"/>
                </a:solidFill>
                <a:latin typeface="Calibri"/>
              </a:rPr>
              <a:t>SB</a:t>
            </a:r>
            <a:endParaRPr lang="en-GB" baseline="-25000" dirty="0">
              <a:solidFill>
                <a:prstClr val="black"/>
              </a:solidFill>
              <a:latin typeface="Calibri"/>
            </a:endParaRPr>
          </a:p>
        </p:txBody>
      </p:sp>
      <p:sp>
        <p:nvSpPr>
          <p:cNvPr id="39" name="Textfeld 34">
            <a:extLst>
              <a:ext uri="{FF2B5EF4-FFF2-40B4-BE49-F238E27FC236}">
                <a16:creationId xmlns:a16="http://schemas.microsoft.com/office/drawing/2014/main" id="{34C4EE5C-C0DB-488A-B3C2-274348FEA0D1}"/>
              </a:ext>
            </a:extLst>
          </p:cNvPr>
          <p:cNvSpPr txBox="1"/>
          <p:nvPr/>
        </p:nvSpPr>
        <p:spPr>
          <a:xfrm>
            <a:off x="3566196" y="3673269"/>
            <a:ext cx="785825" cy="369332"/>
          </a:xfrm>
          <a:prstGeom prst="rect">
            <a:avLst/>
          </a:prstGeom>
          <a:noFill/>
        </p:spPr>
        <p:txBody>
          <a:bodyPr wrap="square" rtlCol="0">
            <a:spAutoFit/>
          </a:bodyPr>
          <a:lstStyle/>
          <a:p>
            <a:r>
              <a:rPr lang="el-GR" dirty="0">
                <a:solidFill>
                  <a:prstClr val="black"/>
                </a:solidFill>
                <a:latin typeface="Calibri"/>
              </a:rPr>
              <a:t>ΔΔ</a:t>
            </a:r>
            <a:r>
              <a:rPr lang="de-DE" dirty="0">
                <a:solidFill>
                  <a:prstClr val="black"/>
                </a:solidFill>
                <a:latin typeface="Calibri"/>
              </a:rPr>
              <a:t>G</a:t>
            </a:r>
            <a:r>
              <a:rPr lang="de-DE" baseline="-25000" dirty="0">
                <a:solidFill>
                  <a:prstClr val="black"/>
                </a:solidFill>
                <a:latin typeface="Calibri"/>
              </a:rPr>
              <a:t>S</a:t>
            </a:r>
            <a:endParaRPr lang="en-GB" baseline="-25000" dirty="0">
              <a:solidFill>
                <a:prstClr val="black"/>
              </a:solidFill>
              <a:latin typeface="Calibri"/>
            </a:endParaRPr>
          </a:p>
        </p:txBody>
      </p:sp>
      <p:grpSp>
        <p:nvGrpSpPr>
          <p:cNvPr id="42" name="Group 74">
            <a:extLst>
              <a:ext uri="{FF2B5EF4-FFF2-40B4-BE49-F238E27FC236}">
                <a16:creationId xmlns:a16="http://schemas.microsoft.com/office/drawing/2014/main" id="{6B36CDDC-B39D-4B12-8506-1EF6C08DE6FA}"/>
              </a:ext>
            </a:extLst>
          </p:cNvPr>
          <p:cNvGrpSpPr/>
          <p:nvPr/>
        </p:nvGrpSpPr>
        <p:grpSpPr>
          <a:xfrm>
            <a:off x="4136766" y="5788957"/>
            <a:ext cx="971078" cy="913374"/>
            <a:chOff x="2447153" y="3304330"/>
            <a:chExt cx="816527" cy="792088"/>
          </a:xfrm>
        </p:grpSpPr>
        <p:sp>
          <p:nvSpPr>
            <p:cNvPr id="43" name="Right Arrow 73">
              <a:extLst>
                <a:ext uri="{FF2B5EF4-FFF2-40B4-BE49-F238E27FC236}">
                  <a16:creationId xmlns:a16="http://schemas.microsoft.com/office/drawing/2014/main" id="{39220B3A-B3B0-457E-9AC9-C0921F8ACDB5}"/>
                </a:ext>
              </a:extLst>
            </p:cNvPr>
            <p:cNvSpPr/>
            <p:nvPr/>
          </p:nvSpPr>
          <p:spPr>
            <a:xfrm rot="16200000">
              <a:off x="2459373" y="3292110"/>
              <a:ext cx="792088" cy="81652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feld 23">
              <a:extLst>
                <a:ext uri="{FF2B5EF4-FFF2-40B4-BE49-F238E27FC236}">
                  <a16:creationId xmlns:a16="http://schemas.microsoft.com/office/drawing/2014/main" id="{A1B0075D-24EF-4215-A8DB-33F18E284154}"/>
                </a:ext>
              </a:extLst>
            </p:cNvPr>
            <p:cNvSpPr txBox="1"/>
            <p:nvPr/>
          </p:nvSpPr>
          <p:spPr>
            <a:xfrm>
              <a:off x="2648969" y="3568386"/>
              <a:ext cx="473271" cy="369332"/>
            </a:xfrm>
            <a:prstGeom prst="rect">
              <a:avLst/>
            </a:prstGeom>
            <a:noFill/>
          </p:spPr>
          <p:txBody>
            <a:bodyPr wrap="none" rtlCol="0">
              <a:spAutoFit/>
            </a:bodyPr>
            <a:lstStyle/>
            <a:p>
              <a:r>
                <a:rPr lang="de-DE" dirty="0">
                  <a:solidFill>
                    <a:prstClr val="black"/>
                  </a:solidFill>
                  <a:latin typeface="Calibri"/>
                </a:rPr>
                <a:t>ITC</a:t>
              </a:r>
              <a:endParaRPr lang="en-GB" dirty="0">
                <a:solidFill>
                  <a:prstClr val="black"/>
                </a:solidFill>
                <a:latin typeface="Calibri"/>
              </a:endParaRPr>
            </a:p>
          </p:txBody>
        </p:sp>
      </p:grpSp>
      <p:grpSp>
        <p:nvGrpSpPr>
          <p:cNvPr id="45" name="Group 75">
            <a:extLst>
              <a:ext uri="{FF2B5EF4-FFF2-40B4-BE49-F238E27FC236}">
                <a16:creationId xmlns:a16="http://schemas.microsoft.com/office/drawing/2014/main" id="{3BC41443-A51E-41C7-967A-9338C3C5CE24}"/>
              </a:ext>
            </a:extLst>
          </p:cNvPr>
          <p:cNvGrpSpPr/>
          <p:nvPr/>
        </p:nvGrpSpPr>
        <p:grpSpPr>
          <a:xfrm>
            <a:off x="6521802" y="3482187"/>
            <a:ext cx="1078189" cy="941555"/>
            <a:chOff x="4509473" y="1331322"/>
            <a:chExt cx="906591" cy="816527"/>
          </a:xfrm>
        </p:grpSpPr>
        <p:sp>
          <p:nvSpPr>
            <p:cNvPr id="46" name="Right Arrow 72">
              <a:extLst>
                <a:ext uri="{FF2B5EF4-FFF2-40B4-BE49-F238E27FC236}">
                  <a16:creationId xmlns:a16="http://schemas.microsoft.com/office/drawing/2014/main" id="{64885364-EA8C-4A47-AFA7-BE7852C59EE2}"/>
                </a:ext>
              </a:extLst>
            </p:cNvPr>
            <p:cNvSpPr/>
            <p:nvPr/>
          </p:nvSpPr>
          <p:spPr>
            <a:xfrm rot="10800000">
              <a:off x="4509473" y="1331322"/>
              <a:ext cx="792088" cy="81652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feld 31">
              <a:extLst>
                <a:ext uri="{FF2B5EF4-FFF2-40B4-BE49-F238E27FC236}">
                  <a16:creationId xmlns:a16="http://schemas.microsoft.com/office/drawing/2014/main" id="{7F3F4C58-0928-4E14-85FE-C0E52A5B4330}"/>
                </a:ext>
              </a:extLst>
            </p:cNvPr>
            <p:cNvSpPr txBox="1"/>
            <p:nvPr/>
          </p:nvSpPr>
          <p:spPr>
            <a:xfrm>
              <a:off x="4642904" y="1564890"/>
              <a:ext cx="773160" cy="369332"/>
            </a:xfrm>
            <a:prstGeom prst="rect">
              <a:avLst/>
            </a:prstGeom>
            <a:noFill/>
          </p:spPr>
          <p:txBody>
            <a:bodyPr wrap="none" rtlCol="0">
              <a:spAutoFit/>
            </a:bodyPr>
            <a:lstStyle/>
            <a:p>
              <a:r>
                <a:rPr lang="de-DE" dirty="0">
                  <a:solidFill>
                    <a:prstClr val="black"/>
                  </a:solidFill>
                  <a:latin typeface="Calibri"/>
                </a:rPr>
                <a:t>TDFRS</a:t>
              </a:r>
              <a:endParaRPr lang="en-GB" dirty="0">
                <a:solidFill>
                  <a:prstClr val="black"/>
                </a:solidFill>
                <a:latin typeface="Calibri"/>
              </a:endParaRPr>
            </a:p>
          </p:txBody>
        </p:sp>
      </p:grpSp>
      <p:grpSp>
        <p:nvGrpSpPr>
          <p:cNvPr id="50" name="Gruppieren 10">
            <a:extLst>
              <a:ext uri="{FF2B5EF4-FFF2-40B4-BE49-F238E27FC236}">
                <a16:creationId xmlns:a16="http://schemas.microsoft.com/office/drawing/2014/main" id="{CB533518-0EF3-49B6-822C-08FD58FAE356}"/>
              </a:ext>
            </a:extLst>
          </p:cNvPr>
          <p:cNvGrpSpPr/>
          <p:nvPr/>
        </p:nvGrpSpPr>
        <p:grpSpPr>
          <a:xfrm>
            <a:off x="6087799" y="4965728"/>
            <a:ext cx="770738" cy="664272"/>
            <a:chOff x="6228184" y="2132856"/>
            <a:chExt cx="648072" cy="576064"/>
          </a:xfrm>
        </p:grpSpPr>
        <p:sp>
          <p:nvSpPr>
            <p:cNvPr id="51" name="Ellipse 3">
              <a:extLst>
                <a:ext uri="{FF2B5EF4-FFF2-40B4-BE49-F238E27FC236}">
                  <a16:creationId xmlns:a16="http://schemas.microsoft.com/office/drawing/2014/main" id="{298204C1-3B6F-4148-AB94-3180CD7995F5}"/>
                </a:ext>
              </a:extLst>
            </p:cNvPr>
            <p:cNvSpPr/>
            <p:nvPr/>
          </p:nvSpPr>
          <p:spPr>
            <a:xfrm>
              <a:off x="6228184" y="2132856"/>
              <a:ext cx="576064" cy="576064"/>
            </a:xfrm>
            <a:prstGeom prst="ellipse">
              <a:avLst/>
            </a:prstGeom>
            <a:solidFill>
              <a:schemeClr val="accent5"/>
            </a:solidFill>
            <a:ln w="25400" cap="flat" cmpd="sng" algn="ctr">
              <a:solidFill>
                <a:schemeClr val="accent5">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ndParaRPr>
            </a:p>
          </p:txBody>
        </p:sp>
        <p:sp>
          <p:nvSpPr>
            <p:cNvPr id="52" name="Stern mit 5 Zacken 8">
              <a:extLst>
                <a:ext uri="{FF2B5EF4-FFF2-40B4-BE49-F238E27FC236}">
                  <a16:creationId xmlns:a16="http://schemas.microsoft.com/office/drawing/2014/main" id="{A4A6C653-7D68-4D71-BC14-AD014C48B476}"/>
                </a:ext>
              </a:extLst>
            </p:cNvPr>
            <p:cNvSpPr/>
            <p:nvPr/>
          </p:nvSpPr>
          <p:spPr>
            <a:xfrm>
              <a:off x="6588224" y="2420888"/>
              <a:ext cx="288032" cy="288032"/>
            </a:xfrm>
            <a:prstGeom prst="star5">
              <a:avLst/>
            </a:prstGeom>
            <a:solidFill>
              <a:schemeClr val="accent6">
                <a:lumMod val="75000"/>
              </a:schemeClr>
            </a:solidFill>
            <a:ln w="25400" cap="flat" cmpd="sng" algn="ctr">
              <a:solidFill>
                <a:schemeClr val="accent5">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ndParaRPr>
            </a:p>
          </p:txBody>
        </p:sp>
      </p:grpSp>
      <p:grpSp>
        <p:nvGrpSpPr>
          <p:cNvPr id="79" name="Group 78">
            <a:extLst>
              <a:ext uri="{FF2B5EF4-FFF2-40B4-BE49-F238E27FC236}">
                <a16:creationId xmlns:a16="http://schemas.microsoft.com/office/drawing/2014/main" id="{C4DB1810-6DC4-4A80-BC33-E74D92AAD9DD}"/>
              </a:ext>
            </a:extLst>
          </p:cNvPr>
          <p:cNvGrpSpPr/>
          <p:nvPr/>
        </p:nvGrpSpPr>
        <p:grpSpPr>
          <a:xfrm>
            <a:off x="64487" y="3355452"/>
            <a:ext cx="1790598" cy="751013"/>
            <a:chOff x="7424381" y="1648077"/>
            <a:chExt cx="2018076" cy="729353"/>
          </a:xfrm>
        </p:grpSpPr>
        <p:sp>
          <p:nvSpPr>
            <p:cNvPr id="53" name="Ellipse 1">
              <a:extLst>
                <a:ext uri="{FF2B5EF4-FFF2-40B4-BE49-F238E27FC236}">
                  <a16:creationId xmlns:a16="http://schemas.microsoft.com/office/drawing/2014/main" id="{82F0CB34-1636-4DF3-99BB-9BBD6AD66E8F}"/>
                </a:ext>
              </a:extLst>
            </p:cNvPr>
            <p:cNvSpPr/>
            <p:nvPr/>
          </p:nvSpPr>
          <p:spPr>
            <a:xfrm>
              <a:off x="7424381" y="1921695"/>
              <a:ext cx="551010" cy="455735"/>
            </a:xfrm>
            <a:prstGeom prst="ellipse">
              <a:avLst/>
            </a:prstGeom>
            <a:solidFill>
              <a:schemeClr val="accent5"/>
            </a:solidFill>
            <a:ln w="25400" cap="flat" cmpd="sng" algn="ctr">
              <a:solidFill>
                <a:schemeClr val="accent5">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ndParaRPr>
            </a:p>
          </p:txBody>
        </p:sp>
        <p:sp>
          <p:nvSpPr>
            <p:cNvPr id="54" name="Stern mit 5 Zacken 6">
              <a:extLst>
                <a:ext uri="{FF2B5EF4-FFF2-40B4-BE49-F238E27FC236}">
                  <a16:creationId xmlns:a16="http://schemas.microsoft.com/office/drawing/2014/main" id="{A23D17CF-0716-4AB9-A68C-164DDDE0FC9D}"/>
                </a:ext>
              </a:extLst>
            </p:cNvPr>
            <p:cNvSpPr/>
            <p:nvPr/>
          </p:nvSpPr>
          <p:spPr>
            <a:xfrm>
              <a:off x="8486694" y="2034220"/>
              <a:ext cx="426912" cy="343209"/>
            </a:xfrm>
            <a:prstGeom prst="star5">
              <a:avLst/>
            </a:prstGeom>
            <a:solidFill>
              <a:schemeClr val="accent6">
                <a:lumMod val="75000"/>
              </a:schemeClr>
            </a:solidFill>
            <a:ln w="25400" cap="flat" cmpd="sng" algn="ctr">
              <a:solidFill>
                <a:schemeClr val="accent5">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ndParaRPr>
            </a:p>
          </p:txBody>
        </p:sp>
        <p:sp>
          <p:nvSpPr>
            <p:cNvPr id="55" name="TextBox 54">
              <a:extLst>
                <a:ext uri="{FF2B5EF4-FFF2-40B4-BE49-F238E27FC236}">
                  <a16:creationId xmlns:a16="http://schemas.microsoft.com/office/drawing/2014/main" id="{C13F013C-176B-44B6-A463-D901F8958474}"/>
                </a:ext>
              </a:extLst>
            </p:cNvPr>
            <p:cNvSpPr txBox="1"/>
            <p:nvPr/>
          </p:nvSpPr>
          <p:spPr>
            <a:xfrm>
              <a:off x="7773230" y="1648077"/>
              <a:ext cx="838756" cy="355482"/>
            </a:xfrm>
            <a:prstGeom prst="rect">
              <a:avLst/>
            </a:prstGeom>
            <a:noFill/>
          </p:spPr>
          <p:txBody>
            <a:bodyPr wrap="none" rtlCol="0">
              <a:spAutoFit/>
            </a:bodyPr>
            <a:lstStyle/>
            <a:p>
              <a:pPr algn="l">
                <a:lnSpc>
                  <a:spcPct val="95000"/>
                </a:lnSpc>
              </a:pPr>
              <a:r>
                <a:rPr lang="en-IN" dirty="0"/>
                <a:t>BCA II</a:t>
              </a:r>
            </a:p>
          </p:txBody>
        </p:sp>
        <p:sp>
          <p:nvSpPr>
            <p:cNvPr id="56" name="TextBox 55">
              <a:extLst>
                <a:ext uri="{FF2B5EF4-FFF2-40B4-BE49-F238E27FC236}">
                  <a16:creationId xmlns:a16="http://schemas.microsoft.com/office/drawing/2014/main" id="{71132F53-1C26-4C63-BBE3-9BAFFEAD7C5F}"/>
                </a:ext>
              </a:extLst>
            </p:cNvPr>
            <p:cNvSpPr txBox="1"/>
            <p:nvPr/>
          </p:nvSpPr>
          <p:spPr>
            <a:xfrm>
              <a:off x="8655063" y="1685888"/>
              <a:ext cx="787394" cy="355482"/>
            </a:xfrm>
            <a:prstGeom prst="rect">
              <a:avLst/>
            </a:prstGeom>
            <a:noFill/>
          </p:spPr>
          <p:txBody>
            <a:bodyPr wrap="none" rtlCol="0">
              <a:spAutoFit/>
            </a:bodyPr>
            <a:lstStyle/>
            <a:p>
              <a:pPr algn="l">
                <a:lnSpc>
                  <a:spcPct val="95000"/>
                </a:lnSpc>
              </a:pPr>
              <a:r>
                <a:rPr lang="en-IN" dirty="0"/>
                <a:t>PFBS</a:t>
              </a:r>
            </a:p>
          </p:txBody>
        </p:sp>
      </p:grpSp>
      <p:sp>
        <p:nvSpPr>
          <p:cNvPr id="57" name="TextBox 56">
            <a:extLst>
              <a:ext uri="{FF2B5EF4-FFF2-40B4-BE49-F238E27FC236}">
                <a16:creationId xmlns:a16="http://schemas.microsoft.com/office/drawing/2014/main" id="{DB41B787-06D5-4408-BD04-B1A7C344C9C2}"/>
              </a:ext>
            </a:extLst>
          </p:cNvPr>
          <p:cNvSpPr txBox="1"/>
          <p:nvPr/>
        </p:nvSpPr>
        <p:spPr>
          <a:xfrm>
            <a:off x="1061849" y="2344688"/>
            <a:ext cx="1128981" cy="355482"/>
          </a:xfrm>
          <a:prstGeom prst="rect">
            <a:avLst/>
          </a:prstGeom>
          <a:noFill/>
        </p:spPr>
        <p:txBody>
          <a:bodyPr wrap="square" rtlCol="0">
            <a:spAutoFit/>
          </a:bodyPr>
          <a:lstStyle/>
          <a:p>
            <a:pPr algn="l">
              <a:lnSpc>
                <a:spcPct val="95000"/>
              </a:lnSpc>
            </a:pPr>
            <a:r>
              <a:rPr lang="en-IN" b="1" dirty="0"/>
              <a:t>20 </a:t>
            </a:r>
            <a:r>
              <a:rPr lang="en-IN" b="1" baseline="30000" dirty="0" err="1"/>
              <a:t>o</a:t>
            </a:r>
            <a:r>
              <a:rPr lang="en-IN" b="1" dirty="0" err="1"/>
              <a:t>C</a:t>
            </a:r>
            <a:endParaRPr lang="en-IN" b="1" dirty="0"/>
          </a:p>
        </p:txBody>
      </p:sp>
      <p:sp>
        <p:nvSpPr>
          <p:cNvPr id="68" name="TextBox 67">
            <a:extLst>
              <a:ext uri="{FF2B5EF4-FFF2-40B4-BE49-F238E27FC236}">
                <a16:creationId xmlns:a16="http://schemas.microsoft.com/office/drawing/2014/main" id="{48B9D821-2231-4B42-99A3-F5A3972D73B4}"/>
              </a:ext>
            </a:extLst>
          </p:cNvPr>
          <p:cNvSpPr txBox="1"/>
          <p:nvPr/>
        </p:nvSpPr>
        <p:spPr>
          <a:xfrm>
            <a:off x="964813" y="5202344"/>
            <a:ext cx="1128981" cy="355482"/>
          </a:xfrm>
          <a:prstGeom prst="rect">
            <a:avLst/>
          </a:prstGeom>
          <a:noFill/>
        </p:spPr>
        <p:txBody>
          <a:bodyPr wrap="square" rtlCol="0">
            <a:spAutoFit/>
          </a:bodyPr>
          <a:lstStyle/>
          <a:p>
            <a:pPr algn="l">
              <a:lnSpc>
                <a:spcPct val="95000"/>
              </a:lnSpc>
            </a:pPr>
            <a:r>
              <a:rPr lang="en-IN" b="1" dirty="0"/>
              <a:t>30 </a:t>
            </a:r>
            <a:r>
              <a:rPr lang="en-IN" b="1" baseline="30000" dirty="0" err="1"/>
              <a:t>o</a:t>
            </a:r>
            <a:r>
              <a:rPr lang="en-IN" b="1" dirty="0" err="1"/>
              <a:t>C</a:t>
            </a:r>
            <a:endParaRPr lang="en-IN" b="1" dirty="0"/>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7D011A97-D160-437C-9A92-2A7B68D6C006}"/>
                  </a:ext>
                </a:extLst>
              </p:cNvPr>
              <p:cNvSpPr txBox="1"/>
              <p:nvPr/>
            </p:nvSpPr>
            <p:spPr>
              <a:xfrm>
                <a:off x="1376202" y="1990593"/>
                <a:ext cx="2760564" cy="217817"/>
              </a:xfrm>
              <a:prstGeom prst="rect">
                <a:avLst/>
              </a:prstGeom>
              <a:noFill/>
            </p:spPr>
            <p:txBody>
              <a:bodyPr wrap="square" lIns="0" tIns="0" rIns="0" bIns="0" rtlCol="0">
                <a:spAutoFit/>
              </a:bodyPr>
              <a:lstStyle/>
              <a:p>
                <a:pPr algn="l">
                  <a:lnSpc>
                    <a:spcPct val="95000"/>
                  </a:lnSpc>
                </a:pPr>
                <a14:m>
                  <m:oMathPara xmlns:m="http://schemas.openxmlformats.org/officeDocument/2006/math">
                    <m:oMathParaPr>
                      <m:jc m:val="centerGroup"/>
                    </m:oMathParaPr>
                    <m:oMath xmlns:m="http://schemas.openxmlformats.org/officeDocument/2006/math">
                      <m:sSubSup>
                        <m:sSubSupPr>
                          <m:ctrlPr>
                            <a:rPr lang="en-IN" sz="1400" b="1" i="1" smtClean="0">
                              <a:solidFill>
                                <a:schemeClr val="tx1"/>
                              </a:solidFill>
                              <a:latin typeface="Cambria Math" panose="02040503050406030204" pitchFamily="18" charset="0"/>
                            </a:rPr>
                          </m:ctrlPr>
                        </m:sSubSupPr>
                        <m:e>
                          <m:r>
                            <a:rPr lang="en-US" sz="1400" b="1" i="1" smtClean="0">
                              <a:solidFill>
                                <a:schemeClr val="tx1"/>
                              </a:solidFill>
                              <a:latin typeface="Cambria Math" panose="02040503050406030204" pitchFamily="18" charset="0"/>
                            </a:rPr>
                            <m:t>𝑺</m:t>
                          </m:r>
                        </m:e>
                        <m:sub>
                          <m:r>
                            <a:rPr lang="en-US" sz="1400" b="1" i="1" smtClean="0">
                              <a:solidFill>
                                <a:schemeClr val="tx1"/>
                              </a:solidFill>
                              <a:latin typeface="Cambria Math" panose="02040503050406030204" pitchFamily="18" charset="0"/>
                            </a:rPr>
                            <m:t>𝑻</m:t>
                          </m:r>
                        </m:sub>
                        <m:sup>
                          <m:r>
                            <a:rPr lang="en-US" sz="1400" b="1" i="1" smtClean="0">
                              <a:solidFill>
                                <a:schemeClr val="tx1"/>
                              </a:solidFill>
                              <a:latin typeface="Cambria Math" panose="02040503050406030204" pitchFamily="18" charset="0"/>
                            </a:rPr>
                            <m:t>𝑷𝑭𝑩𝑺</m:t>
                          </m:r>
                        </m:sup>
                      </m:sSubSup>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𝟎</m:t>
                      </m:r>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𝟑𝟑𝟗𝟔</m:t>
                      </m:r>
                      <m:r>
                        <a:rPr lang="en-US" sz="1400" b="1" i="1" smtClean="0">
                          <a:solidFill>
                            <a:schemeClr val="tx1"/>
                          </a:solidFill>
                          <a:latin typeface="Cambria Math" panose="02040503050406030204" pitchFamily="18" charset="0"/>
                        </a:rPr>
                        <m:t> </m:t>
                      </m:r>
                      <m:sSup>
                        <m:sSupPr>
                          <m:ctrlPr>
                            <a:rPr lang="en-US" sz="1400" b="1" i="1" smtClean="0">
                              <a:solidFill>
                                <a:schemeClr val="tx1"/>
                              </a:solidFill>
                              <a:latin typeface="Cambria Math" panose="02040503050406030204" pitchFamily="18" charset="0"/>
                            </a:rPr>
                          </m:ctrlPr>
                        </m:sSupPr>
                        <m:e>
                          <m:r>
                            <a:rPr lang="en-US" sz="1400" b="1" i="1" smtClean="0">
                              <a:solidFill>
                                <a:schemeClr val="tx1"/>
                              </a:solidFill>
                              <a:latin typeface="Cambria Math" panose="02040503050406030204" pitchFamily="18" charset="0"/>
                            </a:rPr>
                            <m:t>𝑲</m:t>
                          </m:r>
                        </m:e>
                        <m:sup>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𝟏</m:t>
                          </m:r>
                        </m:sup>
                      </m:sSup>
                    </m:oMath>
                  </m:oMathPara>
                </a14:m>
                <a:endParaRPr lang="en-IN" sz="1400" b="1" dirty="0" err="1">
                  <a:solidFill>
                    <a:schemeClr val="tx1"/>
                  </a:solidFill>
                </a:endParaRPr>
              </a:p>
            </p:txBody>
          </p:sp>
        </mc:Choice>
        <mc:Fallback xmlns="">
          <p:sp>
            <p:nvSpPr>
              <p:cNvPr id="69" name="TextBox 68">
                <a:extLst>
                  <a:ext uri="{FF2B5EF4-FFF2-40B4-BE49-F238E27FC236}">
                    <a16:creationId xmlns:a16="http://schemas.microsoft.com/office/drawing/2014/main" id="{7D011A97-D160-437C-9A92-2A7B68D6C006}"/>
                  </a:ext>
                </a:extLst>
              </p:cNvPr>
              <p:cNvSpPr txBox="1">
                <a:spLocks noRot="1" noChangeAspect="1" noMove="1" noResize="1" noEditPoints="1" noAdjustHandles="1" noChangeArrowheads="1" noChangeShapeType="1" noTextEdit="1"/>
              </p:cNvSpPr>
              <p:nvPr/>
            </p:nvSpPr>
            <p:spPr>
              <a:xfrm>
                <a:off x="1376202" y="1990593"/>
                <a:ext cx="2760564" cy="217817"/>
              </a:xfrm>
              <a:prstGeom prst="rect">
                <a:avLst/>
              </a:prstGeom>
              <a:blipFill>
                <a:blip r:embed="rId4"/>
                <a:stretch>
                  <a:fillRect t="-5714" b="-20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DD388496-B2D7-4F56-804A-3CF7333328E4}"/>
                  </a:ext>
                </a:extLst>
              </p:cNvPr>
              <p:cNvSpPr txBox="1"/>
              <p:nvPr/>
            </p:nvSpPr>
            <p:spPr>
              <a:xfrm>
                <a:off x="3150242" y="2820208"/>
                <a:ext cx="2760564" cy="215893"/>
              </a:xfrm>
              <a:prstGeom prst="rect">
                <a:avLst/>
              </a:prstGeom>
              <a:noFill/>
            </p:spPr>
            <p:txBody>
              <a:bodyPr wrap="square" lIns="0" tIns="0" rIns="0" bIns="0" rtlCol="0">
                <a:spAutoFit/>
              </a:bodyPr>
              <a:lstStyle/>
              <a:p>
                <a:pPr algn="l">
                  <a:lnSpc>
                    <a:spcPct val="95000"/>
                  </a:lnSpc>
                </a:pPr>
                <a14:m>
                  <m:oMathPara xmlns:m="http://schemas.openxmlformats.org/officeDocument/2006/math">
                    <m:oMathParaPr>
                      <m:jc m:val="centerGroup"/>
                    </m:oMathParaPr>
                    <m:oMath xmlns:m="http://schemas.openxmlformats.org/officeDocument/2006/math">
                      <m:sSubSup>
                        <m:sSubSupPr>
                          <m:ctrlPr>
                            <a:rPr lang="en-IN" sz="1400" b="1" i="1" smtClean="0">
                              <a:solidFill>
                                <a:schemeClr val="tx1"/>
                              </a:solidFill>
                              <a:latin typeface="Cambria Math" panose="02040503050406030204" pitchFamily="18" charset="0"/>
                            </a:rPr>
                          </m:ctrlPr>
                        </m:sSubSupPr>
                        <m:e>
                          <m:r>
                            <a:rPr lang="en-US" sz="1400" b="1" i="1" smtClean="0">
                              <a:solidFill>
                                <a:schemeClr val="tx1"/>
                              </a:solidFill>
                              <a:latin typeface="Cambria Math" panose="02040503050406030204" pitchFamily="18" charset="0"/>
                            </a:rPr>
                            <m:t>𝑺</m:t>
                          </m:r>
                        </m:e>
                        <m:sub>
                          <m:r>
                            <a:rPr lang="en-US" sz="1400" b="1" i="1" smtClean="0">
                              <a:solidFill>
                                <a:schemeClr val="tx1"/>
                              </a:solidFill>
                              <a:latin typeface="Cambria Math" panose="02040503050406030204" pitchFamily="18" charset="0"/>
                            </a:rPr>
                            <m:t>𝑻</m:t>
                          </m:r>
                        </m:sub>
                        <m:sup>
                          <m:r>
                            <a:rPr lang="en-US" sz="1400" b="1" i="1" smtClean="0">
                              <a:solidFill>
                                <a:schemeClr val="tx1"/>
                              </a:solidFill>
                              <a:latin typeface="Cambria Math" panose="02040503050406030204" pitchFamily="18" charset="0"/>
                            </a:rPr>
                            <m:t>𝑩𝑪𝑨</m:t>
                          </m:r>
                        </m:sup>
                      </m:sSubSup>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𝟎</m:t>
                      </m:r>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𝟏𝟖𝟒𝟓</m:t>
                      </m:r>
                      <m:r>
                        <a:rPr lang="en-US" sz="1400" b="1" i="1" smtClean="0">
                          <a:solidFill>
                            <a:schemeClr val="tx1"/>
                          </a:solidFill>
                          <a:latin typeface="Cambria Math" panose="02040503050406030204" pitchFamily="18" charset="0"/>
                        </a:rPr>
                        <m:t> </m:t>
                      </m:r>
                      <m:sSup>
                        <m:sSupPr>
                          <m:ctrlPr>
                            <a:rPr lang="en-US" sz="1400" b="1" i="1" smtClean="0">
                              <a:solidFill>
                                <a:schemeClr val="tx1"/>
                              </a:solidFill>
                              <a:latin typeface="Cambria Math" panose="02040503050406030204" pitchFamily="18" charset="0"/>
                            </a:rPr>
                          </m:ctrlPr>
                        </m:sSupPr>
                        <m:e>
                          <m:r>
                            <a:rPr lang="en-US" sz="1400" b="1" i="1" smtClean="0">
                              <a:solidFill>
                                <a:schemeClr val="tx1"/>
                              </a:solidFill>
                              <a:latin typeface="Cambria Math" panose="02040503050406030204" pitchFamily="18" charset="0"/>
                            </a:rPr>
                            <m:t>𝑲</m:t>
                          </m:r>
                        </m:e>
                        <m:sup>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𝟏</m:t>
                          </m:r>
                        </m:sup>
                      </m:sSup>
                    </m:oMath>
                  </m:oMathPara>
                </a14:m>
                <a:endParaRPr lang="en-IN" sz="1400" b="1" dirty="0" err="1">
                  <a:solidFill>
                    <a:schemeClr val="tx1"/>
                  </a:solidFill>
                </a:endParaRPr>
              </a:p>
            </p:txBody>
          </p:sp>
        </mc:Choice>
        <mc:Fallback xmlns="">
          <p:sp>
            <p:nvSpPr>
              <p:cNvPr id="70" name="TextBox 69">
                <a:extLst>
                  <a:ext uri="{FF2B5EF4-FFF2-40B4-BE49-F238E27FC236}">
                    <a16:creationId xmlns:a16="http://schemas.microsoft.com/office/drawing/2014/main" id="{DD388496-B2D7-4F56-804A-3CF7333328E4}"/>
                  </a:ext>
                </a:extLst>
              </p:cNvPr>
              <p:cNvSpPr txBox="1">
                <a:spLocks noRot="1" noChangeAspect="1" noMove="1" noResize="1" noEditPoints="1" noAdjustHandles="1" noChangeArrowheads="1" noChangeShapeType="1" noTextEdit="1"/>
              </p:cNvSpPr>
              <p:nvPr/>
            </p:nvSpPr>
            <p:spPr>
              <a:xfrm>
                <a:off x="3150242" y="2820208"/>
                <a:ext cx="2760564" cy="215893"/>
              </a:xfrm>
              <a:prstGeom prst="rect">
                <a:avLst/>
              </a:prstGeom>
              <a:blipFill>
                <a:blip r:embed="rId5"/>
                <a:stretch>
                  <a:fillRect t="-5714" b="-20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8958BDAC-FC7D-4891-80EC-8D22973CFB3C}"/>
                  </a:ext>
                </a:extLst>
              </p:cNvPr>
              <p:cNvSpPr txBox="1"/>
              <p:nvPr/>
            </p:nvSpPr>
            <p:spPr>
              <a:xfrm>
                <a:off x="4846385" y="1968580"/>
                <a:ext cx="2760564" cy="217880"/>
              </a:xfrm>
              <a:prstGeom prst="rect">
                <a:avLst/>
              </a:prstGeom>
              <a:noFill/>
            </p:spPr>
            <p:txBody>
              <a:bodyPr wrap="square" lIns="0" tIns="0" rIns="0" bIns="0" rtlCol="0">
                <a:spAutoFit/>
              </a:bodyPr>
              <a:lstStyle/>
              <a:p>
                <a:pPr algn="l">
                  <a:lnSpc>
                    <a:spcPct val="95000"/>
                  </a:lnSpc>
                </a:pPr>
                <a14:m>
                  <m:oMathPara xmlns:m="http://schemas.openxmlformats.org/officeDocument/2006/math">
                    <m:oMathParaPr>
                      <m:jc m:val="centerGroup"/>
                    </m:oMathParaPr>
                    <m:oMath xmlns:m="http://schemas.openxmlformats.org/officeDocument/2006/math">
                      <m:sSubSup>
                        <m:sSubSupPr>
                          <m:ctrlPr>
                            <a:rPr lang="en-IN" sz="1400" b="1" i="1" smtClean="0">
                              <a:solidFill>
                                <a:schemeClr val="tx1"/>
                              </a:solidFill>
                              <a:latin typeface="Cambria Math" panose="02040503050406030204" pitchFamily="18" charset="0"/>
                            </a:rPr>
                          </m:ctrlPr>
                        </m:sSubSupPr>
                        <m:e>
                          <m:r>
                            <a:rPr lang="en-US" sz="1400" b="1" i="1" smtClean="0">
                              <a:solidFill>
                                <a:schemeClr val="tx1"/>
                              </a:solidFill>
                              <a:latin typeface="Cambria Math" panose="02040503050406030204" pitchFamily="18" charset="0"/>
                            </a:rPr>
                            <m:t>𝑺</m:t>
                          </m:r>
                        </m:e>
                        <m:sub>
                          <m:r>
                            <a:rPr lang="en-US" sz="1400" b="1" i="1" smtClean="0">
                              <a:solidFill>
                                <a:schemeClr val="tx1"/>
                              </a:solidFill>
                              <a:latin typeface="Cambria Math" panose="02040503050406030204" pitchFamily="18" charset="0"/>
                            </a:rPr>
                            <m:t>𝑻</m:t>
                          </m:r>
                        </m:sub>
                        <m:sup>
                          <m:r>
                            <a:rPr lang="en-US" sz="1400" b="1" i="1" smtClean="0">
                              <a:solidFill>
                                <a:schemeClr val="tx1"/>
                              </a:solidFill>
                              <a:latin typeface="Cambria Math" panose="02040503050406030204" pitchFamily="18" charset="0"/>
                            </a:rPr>
                            <m:t>𝑩𝑪𝑨</m:t>
                          </m:r>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𝑷𝑭𝑩𝑺</m:t>
                          </m:r>
                        </m:sup>
                      </m:sSubSup>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𝟎</m:t>
                      </m:r>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𝟐𝟒𝟓𝟒</m:t>
                      </m:r>
                      <m:r>
                        <a:rPr lang="en-US" sz="1400" b="1" i="1" smtClean="0">
                          <a:solidFill>
                            <a:schemeClr val="tx1"/>
                          </a:solidFill>
                          <a:latin typeface="Cambria Math" panose="02040503050406030204" pitchFamily="18" charset="0"/>
                        </a:rPr>
                        <m:t> </m:t>
                      </m:r>
                      <m:sSup>
                        <m:sSupPr>
                          <m:ctrlPr>
                            <a:rPr lang="en-US" sz="1400" b="1" i="1" smtClean="0">
                              <a:solidFill>
                                <a:schemeClr val="tx1"/>
                              </a:solidFill>
                              <a:latin typeface="Cambria Math" panose="02040503050406030204" pitchFamily="18" charset="0"/>
                            </a:rPr>
                          </m:ctrlPr>
                        </m:sSupPr>
                        <m:e>
                          <m:r>
                            <a:rPr lang="en-US" sz="1400" b="1" i="1" smtClean="0">
                              <a:solidFill>
                                <a:schemeClr val="tx1"/>
                              </a:solidFill>
                              <a:latin typeface="Cambria Math" panose="02040503050406030204" pitchFamily="18" charset="0"/>
                            </a:rPr>
                            <m:t>𝑲</m:t>
                          </m:r>
                        </m:e>
                        <m:sup>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𝟏</m:t>
                          </m:r>
                        </m:sup>
                      </m:sSup>
                    </m:oMath>
                  </m:oMathPara>
                </a14:m>
                <a:endParaRPr lang="en-IN" sz="1400" b="1" dirty="0" err="1">
                  <a:solidFill>
                    <a:schemeClr val="tx1"/>
                  </a:solidFill>
                </a:endParaRPr>
              </a:p>
            </p:txBody>
          </p:sp>
        </mc:Choice>
        <mc:Fallback xmlns="">
          <p:sp>
            <p:nvSpPr>
              <p:cNvPr id="71" name="TextBox 70">
                <a:extLst>
                  <a:ext uri="{FF2B5EF4-FFF2-40B4-BE49-F238E27FC236}">
                    <a16:creationId xmlns:a16="http://schemas.microsoft.com/office/drawing/2014/main" id="{8958BDAC-FC7D-4891-80EC-8D22973CFB3C}"/>
                  </a:ext>
                </a:extLst>
              </p:cNvPr>
              <p:cNvSpPr txBox="1">
                <a:spLocks noRot="1" noChangeAspect="1" noMove="1" noResize="1" noEditPoints="1" noAdjustHandles="1" noChangeArrowheads="1" noChangeShapeType="1" noTextEdit="1"/>
              </p:cNvSpPr>
              <p:nvPr/>
            </p:nvSpPr>
            <p:spPr>
              <a:xfrm>
                <a:off x="4846385" y="1968580"/>
                <a:ext cx="2760564" cy="217880"/>
              </a:xfrm>
              <a:prstGeom prst="rect">
                <a:avLst/>
              </a:prstGeom>
              <a:blipFill>
                <a:blip r:embed="rId6"/>
                <a:stretch>
                  <a:fillRect t="-5556" b="-16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08A69900-DF99-4413-9D4A-9AC72EF53A8A}"/>
                  </a:ext>
                </a:extLst>
              </p:cNvPr>
              <p:cNvSpPr txBox="1"/>
              <p:nvPr/>
            </p:nvSpPr>
            <p:spPr>
              <a:xfrm>
                <a:off x="1362541" y="5718042"/>
                <a:ext cx="2760564" cy="217817"/>
              </a:xfrm>
              <a:prstGeom prst="rect">
                <a:avLst/>
              </a:prstGeom>
              <a:noFill/>
            </p:spPr>
            <p:txBody>
              <a:bodyPr wrap="square" lIns="0" tIns="0" rIns="0" bIns="0" rtlCol="0">
                <a:spAutoFit/>
              </a:bodyPr>
              <a:lstStyle/>
              <a:p>
                <a:pPr algn="l">
                  <a:lnSpc>
                    <a:spcPct val="95000"/>
                  </a:lnSpc>
                </a:pPr>
                <a14:m>
                  <m:oMathPara xmlns:m="http://schemas.openxmlformats.org/officeDocument/2006/math">
                    <m:oMathParaPr>
                      <m:jc m:val="centerGroup"/>
                    </m:oMathParaPr>
                    <m:oMath xmlns:m="http://schemas.openxmlformats.org/officeDocument/2006/math">
                      <m:sSubSup>
                        <m:sSubSupPr>
                          <m:ctrlPr>
                            <a:rPr lang="en-IN" sz="1400" b="1" i="1" smtClean="0">
                              <a:solidFill>
                                <a:schemeClr val="tx1"/>
                              </a:solidFill>
                              <a:latin typeface="Cambria Math" panose="02040503050406030204" pitchFamily="18" charset="0"/>
                            </a:rPr>
                          </m:ctrlPr>
                        </m:sSubSupPr>
                        <m:e>
                          <m:r>
                            <a:rPr lang="en-US" sz="1400" b="1" i="1" smtClean="0">
                              <a:solidFill>
                                <a:schemeClr val="tx1"/>
                              </a:solidFill>
                              <a:latin typeface="Cambria Math" panose="02040503050406030204" pitchFamily="18" charset="0"/>
                            </a:rPr>
                            <m:t>𝑺</m:t>
                          </m:r>
                        </m:e>
                        <m:sub>
                          <m:r>
                            <a:rPr lang="en-US" sz="1400" b="1" i="1" smtClean="0">
                              <a:solidFill>
                                <a:schemeClr val="tx1"/>
                              </a:solidFill>
                              <a:latin typeface="Cambria Math" panose="02040503050406030204" pitchFamily="18" charset="0"/>
                            </a:rPr>
                            <m:t>𝑻</m:t>
                          </m:r>
                        </m:sub>
                        <m:sup>
                          <m:r>
                            <a:rPr lang="en-US" sz="1400" b="1" i="1" smtClean="0">
                              <a:solidFill>
                                <a:schemeClr val="tx1"/>
                              </a:solidFill>
                              <a:latin typeface="Cambria Math" panose="02040503050406030204" pitchFamily="18" charset="0"/>
                            </a:rPr>
                            <m:t>𝑷𝑭𝑩𝑺</m:t>
                          </m:r>
                        </m:sup>
                      </m:sSubSup>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𝟎</m:t>
                      </m:r>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𝟑𝟔𝟑𝟑𝟓</m:t>
                      </m:r>
                      <m:r>
                        <a:rPr lang="en-US" sz="1400" b="1" i="1" smtClean="0">
                          <a:solidFill>
                            <a:schemeClr val="tx1"/>
                          </a:solidFill>
                          <a:latin typeface="Cambria Math" panose="02040503050406030204" pitchFamily="18" charset="0"/>
                        </a:rPr>
                        <m:t> </m:t>
                      </m:r>
                      <m:sSup>
                        <m:sSupPr>
                          <m:ctrlPr>
                            <a:rPr lang="en-US" sz="1400" b="1" i="1" smtClean="0">
                              <a:solidFill>
                                <a:schemeClr val="tx1"/>
                              </a:solidFill>
                              <a:latin typeface="Cambria Math" panose="02040503050406030204" pitchFamily="18" charset="0"/>
                            </a:rPr>
                          </m:ctrlPr>
                        </m:sSupPr>
                        <m:e>
                          <m:r>
                            <a:rPr lang="en-US" sz="1400" b="1" i="1" smtClean="0">
                              <a:solidFill>
                                <a:schemeClr val="tx1"/>
                              </a:solidFill>
                              <a:latin typeface="Cambria Math" panose="02040503050406030204" pitchFamily="18" charset="0"/>
                            </a:rPr>
                            <m:t>𝑲</m:t>
                          </m:r>
                        </m:e>
                        <m:sup>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𝟏</m:t>
                          </m:r>
                        </m:sup>
                      </m:sSup>
                    </m:oMath>
                  </m:oMathPara>
                </a14:m>
                <a:endParaRPr lang="en-IN" sz="1400" b="1" dirty="0" err="1">
                  <a:solidFill>
                    <a:schemeClr val="tx1"/>
                  </a:solidFill>
                </a:endParaRPr>
              </a:p>
            </p:txBody>
          </p:sp>
        </mc:Choice>
        <mc:Fallback xmlns="">
          <p:sp>
            <p:nvSpPr>
              <p:cNvPr id="72" name="TextBox 71">
                <a:extLst>
                  <a:ext uri="{FF2B5EF4-FFF2-40B4-BE49-F238E27FC236}">
                    <a16:creationId xmlns:a16="http://schemas.microsoft.com/office/drawing/2014/main" id="{08A69900-DF99-4413-9D4A-9AC72EF53A8A}"/>
                  </a:ext>
                </a:extLst>
              </p:cNvPr>
              <p:cNvSpPr txBox="1">
                <a:spLocks noRot="1" noChangeAspect="1" noMove="1" noResize="1" noEditPoints="1" noAdjustHandles="1" noChangeArrowheads="1" noChangeShapeType="1" noTextEdit="1"/>
              </p:cNvSpPr>
              <p:nvPr/>
            </p:nvSpPr>
            <p:spPr>
              <a:xfrm>
                <a:off x="1362541" y="5718042"/>
                <a:ext cx="2760564" cy="217817"/>
              </a:xfrm>
              <a:prstGeom prst="rect">
                <a:avLst/>
              </a:prstGeom>
              <a:blipFill>
                <a:blip r:embed="rId7"/>
                <a:stretch>
                  <a:fillRect t="-5556" b="-16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B1E35B11-AA46-43EC-8A74-9BF53D014B0E}"/>
                  </a:ext>
                </a:extLst>
              </p:cNvPr>
              <p:cNvSpPr txBox="1"/>
              <p:nvPr/>
            </p:nvSpPr>
            <p:spPr>
              <a:xfrm>
                <a:off x="3085361" y="4846867"/>
                <a:ext cx="2760564" cy="215893"/>
              </a:xfrm>
              <a:prstGeom prst="rect">
                <a:avLst/>
              </a:prstGeom>
              <a:noFill/>
            </p:spPr>
            <p:txBody>
              <a:bodyPr wrap="square" lIns="0" tIns="0" rIns="0" bIns="0" rtlCol="0">
                <a:spAutoFit/>
              </a:bodyPr>
              <a:lstStyle/>
              <a:p>
                <a:pPr algn="l">
                  <a:lnSpc>
                    <a:spcPct val="95000"/>
                  </a:lnSpc>
                </a:pPr>
                <a14:m>
                  <m:oMathPara xmlns:m="http://schemas.openxmlformats.org/officeDocument/2006/math">
                    <m:oMathParaPr>
                      <m:jc m:val="centerGroup"/>
                    </m:oMathParaPr>
                    <m:oMath xmlns:m="http://schemas.openxmlformats.org/officeDocument/2006/math">
                      <m:sSubSup>
                        <m:sSubSupPr>
                          <m:ctrlPr>
                            <a:rPr lang="en-IN" sz="1400" b="1" i="1" smtClean="0">
                              <a:solidFill>
                                <a:schemeClr val="tx1"/>
                              </a:solidFill>
                              <a:latin typeface="Cambria Math" panose="02040503050406030204" pitchFamily="18" charset="0"/>
                            </a:rPr>
                          </m:ctrlPr>
                        </m:sSubSupPr>
                        <m:e>
                          <m:r>
                            <a:rPr lang="en-US" sz="1400" b="1" i="1" smtClean="0">
                              <a:solidFill>
                                <a:schemeClr val="tx1"/>
                              </a:solidFill>
                              <a:latin typeface="Cambria Math" panose="02040503050406030204" pitchFamily="18" charset="0"/>
                            </a:rPr>
                            <m:t>𝑺</m:t>
                          </m:r>
                        </m:e>
                        <m:sub>
                          <m:r>
                            <a:rPr lang="en-US" sz="1400" b="1" i="1" smtClean="0">
                              <a:solidFill>
                                <a:schemeClr val="tx1"/>
                              </a:solidFill>
                              <a:latin typeface="Cambria Math" panose="02040503050406030204" pitchFamily="18" charset="0"/>
                            </a:rPr>
                            <m:t>𝑻</m:t>
                          </m:r>
                        </m:sub>
                        <m:sup>
                          <m:r>
                            <a:rPr lang="en-US" sz="1400" b="1" i="1" smtClean="0">
                              <a:solidFill>
                                <a:schemeClr val="tx1"/>
                              </a:solidFill>
                              <a:latin typeface="Cambria Math" panose="02040503050406030204" pitchFamily="18" charset="0"/>
                            </a:rPr>
                            <m:t>𝑩𝑪𝑨</m:t>
                          </m:r>
                        </m:sup>
                      </m:sSubSup>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𝟎</m:t>
                      </m:r>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𝟐𝟒𝟎𝟓</m:t>
                      </m:r>
                      <m:r>
                        <a:rPr lang="en-US" sz="1400" b="1" i="1" smtClean="0">
                          <a:solidFill>
                            <a:schemeClr val="tx1"/>
                          </a:solidFill>
                          <a:latin typeface="Cambria Math" panose="02040503050406030204" pitchFamily="18" charset="0"/>
                        </a:rPr>
                        <m:t> </m:t>
                      </m:r>
                      <m:sSup>
                        <m:sSupPr>
                          <m:ctrlPr>
                            <a:rPr lang="en-US" sz="1400" b="1" i="1" smtClean="0">
                              <a:solidFill>
                                <a:schemeClr val="tx1"/>
                              </a:solidFill>
                              <a:latin typeface="Cambria Math" panose="02040503050406030204" pitchFamily="18" charset="0"/>
                            </a:rPr>
                          </m:ctrlPr>
                        </m:sSupPr>
                        <m:e>
                          <m:r>
                            <a:rPr lang="en-US" sz="1400" b="1" i="1" smtClean="0">
                              <a:solidFill>
                                <a:schemeClr val="tx1"/>
                              </a:solidFill>
                              <a:latin typeface="Cambria Math" panose="02040503050406030204" pitchFamily="18" charset="0"/>
                            </a:rPr>
                            <m:t>𝑲</m:t>
                          </m:r>
                        </m:e>
                        <m:sup>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𝟏</m:t>
                          </m:r>
                        </m:sup>
                      </m:sSup>
                    </m:oMath>
                  </m:oMathPara>
                </a14:m>
                <a:endParaRPr lang="en-IN" sz="1400" b="1" dirty="0" err="1">
                  <a:solidFill>
                    <a:schemeClr val="tx1"/>
                  </a:solidFill>
                </a:endParaRPr>
              </a:p>
            </p:txBody>
          </p:sp>
        </mc:Choice>
        <mc:Fallback xmlns="">
          <p:sp>
            <p:nvSpPr>
              <p:cNvPr id="73" name="TextBox 72">
                <a:extLst>
                  <a:ext uri="{FF2B5EF4-FFF2-40B4-BE49-F238E27FC236}">
                    <a16:creationId xmlns:a16="http://schemas.microsoft.com/office/drawing/2014/main" id="{B1E35B11-AA46-43EC-8A74-9BF53D014B0E}"/>
                  </a:ext>
                </a:extLst>
              </p:cNvPr>
              <p:cNvSpPr txBox="1">
                <a:spLocks noRot="1" noChangeAspect="1" noMove="1" noResize="1" noEditPoints="1" noAdjustHandles="1" noChangeArrowheads="1" noChangeShapeType="1" noTextEdit="1"/>
              </p:cNvSpPr>
              <p:nvPr/>
            </p:nvSpPr>
            <p:spPr>
              <a:xfrm>
                <a:off x="3085361" y="4846867"/>
                <a:ext cx="2760564" cy="215893"/>
              </a:xfrm>
              <a:prstGeom prst="rect">
                <a:avLst/>
              </a:prstGeom>
              <a:blipFill>
                <a:blip r:embed="rId8"/>
                <a:stretch>
                  <a:fillRect t="-5556" b="-19444"/>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CDF6A3F9-BAA8-400F-909E-54C654D02091}"/>
                  </a:ext>
                </a:extLst>
              </p:cNvPr>
              <p:cNvSpPr txBox="1"/>
              <p:nvPr/>
            </p:nvSpPr>
            <p:spPr>
              <a:xfrm>
                <a:off x="4734646" y="5741151"/>
                <a:ext cx="2760564" cy="217880"/>
              </a:xfrm>
              <a:prstGeom prst="rect">
                <a:avLst/>
              </a:prstGeom>
              <a:noFill/>
            </p:spPr>
            <p:txBody>
              <a:bodyPr wrap="square" lIns="0" tIns="0" rIns="0" bIns="0" rtlCol="0">
                <a:spAutoFit/>
              </a:bodyPr>
              <a:lstStyle/>
              <a:p>
                <a:pPr algn="l">
                  <a:lnSpc>
                    <a:spcPct val="95000"/>
                  </a:lnSpc>
                </a:pPr>
                <a14:m>
                  <m:oMathPara xmlns:m="http://schemas.openxmlformats.org/officeDocument/2006/math">
                    <m:oMathParaPr>
                      <m:jc m:val="centerGroup"/>
                    </m:oMathParaPr>
                    <m:oMath xmlns:m="http://schemas.openxmlformats.org/officeDocument/2006/math">
                      <m:sSubSup>
                        <m:sSubSupPr>
                          <m:ctrlPr>
                            <a:rPr lang="en-IN" sz="1400" b="1" i="1" smtClean="0">
                              <a:solidFill>
                                <a:schemeClr val="tx1"/>
                              </a:solidFill>
                              <a:latin typeface="Cambria Math" panose="02040503050406030204" pitchFamily="18" charset="0"/>
                            </a:rPr>
                          </m:ctrlPr>
                        </m:sSubSupPr>
                        <m:e>
                          <m:r>
                            <a:rPr lang="en-US" sz="1400" b="1" i="1" smtClean="0">
                              <a:solidFill>
                                <a:schemeClr val="tx1"/>
                              </a:solidFill>
                              <a:latin typeface="Cambria Math" panose="02040503050406030204" pitchFamily="18" charset="0"/>
                            </a:rPr>
                            <m:t>𝑺</m:t>
                          </m:r>
                        </m:e>
                        <m:sub>
                          <m:r>
                            <a:rPr lang="en-US" sz="1400" b="1" i="1" smtClean="0">
                              <a:solidFill>
                                <a:schemeClr val="tx1"/>
                              </a:solidFill>
                              <a:latin typeface="Cambria Math" panose="02040503050406030204" pitchFamily="18" charset="0"/>
                            </a:rPr>
                            <m:t>𝑻</m:t>
                          </m:r>
                        </m:sub>
                        <m:sup>
                          <m:r>
                            <a:rPr lang="en-US" sz="1400" b="1" i="1" smtClean="0">
                              <a:solidFill>
                                <a:schemeClr val="tx1"/>
                              </a:solidFill>
                              <a:latin typeface="Cambria Math" panose="02040503050406030204" pitchFamily="18" charset="0"/>
                            </a:rPr>
                            <m:t>𝑩𝑪𝑨</m:t>
                          </m:r>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𝑷𝑭𝑩𝑺</m:t>
                          </m:r>
                        </m:sup>
                      </m:sSubSup>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𝟎</m:t>
                      </m:r>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𝟑𝟎𝟔𝟕</m:t>
                      </m:r>
                      <m:r>
                        <a:rPr lang="en-US" sz="1400" b="1" i="1" smtClean="0">
                          <a:solidFill>
                            <a:schemeClr val="tx1"/>
                          </a:solidFill>
                          <a:latin typeface="Cambria Math" panose="02040503050406030204" pitchFamily="18" charset="0"/>
                        </a:rPr>
                        <m:t> </m:t>
                      </m:r>
                      <m:sSup>
                        <m:sSupPr>
                          <m:ctrlPr>
                            <a:rPr lang="en-US" sz="1400" b="1" i="1" smtClean="0">
                              <a:solidFill>
                                <a:schemeClr val="tx1"/>
                              </a:solidFill>
                              <a:latin typeface="Cambria Math" panose="02040503050406030204" pitchFamily="18" charset="0"/>
                            </a:rPr>
                          </m:ctrlPr>
                        </m:sSupPr>
                        <m:e>
                          <m:r>
                            <a:rPr lang="en-US" sz="1400" b="1" i="1" smtClean="0">
                              <a:solidFill>
                                <a:schemeClr val="tx1"/>
                              </a:solidFill>
                              <a:latin typeface="Cambria Math" panose="02040503050406030204" pitchFamily="18" charset="0"/>
                            </a:rPr>
                            <m:t>𝑲</m:t>
                          </m:r>
                        </m:e>
                        <m:sup>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𝟏</m:t>
                          </m:r>
                        </m:sup>
                      </m:sSup>
                    </m:oMath>
                  </m:oMathPara>
                </a14:m>
                <a:endParaRPr lang="en-IN" sz="1400" b="1" dirty="0" err="1">
                  <a:solidFill>
                    <a:schemeClr val="tx1"/>
                  </a:solidFill>
                </a:endParaRPr>
              </a:p>
            </p:txBody>
          </p:sp>
        </mc:Choice>
        <mc:Fallback xmlns="">
          <p:sp>
            <p:nvSpPr>
              <p:cNvPr id="74" name="TextBox 73">
                <a:extLst>
                  <a:ext uri="{FF2B5EF4-FFF2-40B4-BE49-F238E27FC236}">
                    <a16:creationId xmlns:a16="http://schemas.microsoft.com/office/drawing/2014/main" id="{CDF6A3F9-BAA8-400F-909E-54C654D02091}"/>
                  </a:ext>
                </a:extLst>
              </p:cNvPr>
              <p:cNvSpPr txBox="1">
                <a:spLocks noRot="1" noChangeAspect="1" noMove="1" noResize="1" noEditPoints="1" noAdjustHandles="1" noChangeArrowheads="1" noChangeShapeType="1" noTextEdit="1"/>
              </p:cNvSpPr>
              <p:nvPr/>
            </p:nvSpPr>
            <p:spPr>
              <a:xfrm>
                <a:off x="4734646" y="5741151"/>
                <a:ext cx="2760564" cy="217880"/>
              </a:xfrm>
              <a:prstGeom prst="rect">
                <a:avLst/>
              </a:prstGeom>
              <a:blipFill>
                <a:blip r:embed="rId9"/>
                <a:stretch>
                  <a:fillRect t="-5556" b="-16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283944B5-3F86-4448-8489-C386B5BAA384}"/>
                  </a:ext>
                </a:extLst>
              </p:cNvPr>
              <p:cNvSpPr txBox="1"/>
              <p:nvPr/>
            </p:nvSpPr>
            <p:spPr>
              <a:xfrm>
                <a:off x="4042151" y="5147431"/>
                <a:ext cx="2040845" cy="209224"/>
              </a:xfrm>
              <a:prstGeom prst="rect">
                <a:avLst/>
              </a:prstGeom>
              <a:noFill/>
            </p:spPr>
            <p:txBody>
              <a:bodyPr wrap="square" lIns="0" tIns="0" rIns="0" bIns="0" rtlCol="0">
                <a:spAutoFit/>
              </a:bodyPr>
              <a:lstStyle/>
              <a:p>
                <a:pPr algn="l">
                  <a:lnSpc>
                    <a:spcPct val="95000"/>
                  </a:lnSpc>
                </a:pPr>
                <a14:m>
                  <m:oMathPara xmlns:m="http://schemas.openxmlformats.org/officeDocument/2006/math">
                    <m:oMathParaPr>
                      <m:jc m:val="centerGroup"/>
                    </m:oMathParaPr>
                    <m:oMath xmlns:m="http://schemas.openxmlformats.org/officeDocument/2006/math">
                      <m:sSub>
                        <m:sSubPr>
                          <m:ctrlPr>
                            <a:rPr lang="en-IN" sz="1400" b="1" i="1" smtClean="0">
                              <a:latin typeface="Cambria Math" panose="02040503050406030204" pitchFamily="18" charset="0"/>
                            </a:rPr>
                          </m:ctrlPr>
                        </m:sSubPr>
                        <m:e>
                          <m:r>
                            <a:rPr lang="en-IN" sz="1400" b="1" i="1" smtClean="0">
                              <a:latin typeface="Cambria Math" panose="02040503050406030204" pitchFamily="18" charset="0"/>
                              <a:ea typeface="Cambria Math" panose="02040503050406030204" pitchFamily="18" charset="0"/>
                            </a:rPr>
                            <m:t>∆</m:t>
                          </m:r>
                          <m:r>
                            <a:rPr lang="en-US" sz="1400" b="1" i="1" smtClean="0">
                              <a:latin typeface="Cambria Math" panose="02040503050406030204" pitchFamily="18" charset="0"/>
                              <a:ea typeface="Cambria Math" panose="02040503050406030204" pitchFamily="18" charset="0"/>
                            </a:rPr>
                            <m:t>𝑮</m:t>
                          </m:r>
                        </m:e>
                        <m:sub>
                          <m:r>
                            <a:rPr lang="en-US" sz="1400" b="1" i="1" smtClean="0">
                              <a:latin typeface="Cambria Math" panose="02040503050406030204" pitchFamily="18" charset="0"/>
                            </a:rPr>
                            <m:t>𝑻</m:t>
                          </m:r>
                          <m:r>
                            <a:rPr lang="en-US" sz="1400" b="1" i="1" smtClean="0">
                              <a:latin typeface="Cambria Math" panose="02040503050406030204" pitchFamily="18" charset="0"/>
                            </a:rPr>
                            <m:t>𝟐</m:t>
                          </m:r>
                        </m:sub>
                      </m:sSub>
                      <m:r>
                        <a:rPr lang="en-US" sz="1400" b="1" i="1" smtClean="0">
                          <a:latin typeface="Cambria Math" panose="02040503050406030204" pitchFamily="18" charset="0"/>
                        </a:rPr>
                        <m:t>=−</m:t>
                      </m:r>
                      <m:r>
                        <a:rPr lang="en-US" sz="1400" b="1" i="1" smtClean="0">
                          <a:latin typeface="Cambria Math" panose="02040503050406030204" pitchFamily="18" charset="0"/>
                        </a:rPr>
                        <m:t>𝟑𝟔</m:t>
                      </m:r>
                      <m:r>
                        <a:rPr lang="en-US" sz="1400" b="1" i="1" smtClean="0">
                          <a:latin typeface="Cambria Math" panose="02040503050406030204" pitchFamily="18" charset="0"/>
                        </a:rPr>
                        <m:t>.</m:t>
                      </m:r>
                      <m:r>
                        <a:rPr lang="en-US" sz="1400" b="1" i="1" smtClean="0">
                          <a:latin typeface="Cambria Math" panose="02040503050406030204" pitchFamily="18" charset="0"/>
                        </a:rPr>
                        <m:t>𝟔</m:t>
                      </m:r>
                      <m:r>
                        <a:rPr lang="en-US" sz="1400" b="1" i="1" smtClean="0">
                          <a:latin typeface="Cambria Math" panose="02040503050406030204" pitchFamily="18" charset="0"/>
                        </a:rPr>
                        <m:t>𝒌𝑱</m:t>
                      </m:r>
                      <m:r>
                        <a:rPr lang="en-US" sz="1400" b="1" i="1" smtClean="0">
                          <a:latin typeface="Cambria Math" panose="02040503050406030204" pitchFamily="18" charset="0"/>
                        </a:rPr>
                        <m:t> </m:t>
                      </m:r>
                      <m:sSup>
                        <m:sSupPr>
                          <m:ctrlPr>
                            <a:rPr lang="en-US" sz="1400" b="1" i="1" smtClean="0">
                              <a:latin typeface="Cambria Math" panose="02040503050406030204" pitchFamily="18" charset="0"/>
                            </a:rPr>
                          </m:ctrlPr>
                        </m:sSupPr>
                        <m:e>
                          <m:r>
                            <a:rPr lang="en-US" sz="1400" b="1" i="1" smtClean="0">
                              <a:latin typeface="Cambria Math" panose="02040503050406030204" pitchFamily="18" charset="0"/>
                            </a:rPr>
                            <m:t>𝒎𝒐𝒍</m:t>
                          </m:r>
                        </m:e>
                        <m:sup>
                          <m:r>
                            <a:rPr lang="en-US" sz="1400" b="1" i="1" smtClean="0">
                              <a:latin typeface="Cambria Math" panose="02040503050406030204" pitchFamily="18" charset="0"/>
                            </a:rPr>
                            <m:t>−</m:t>
                          </m:r>
                          <m:r>
                            <a:rPr lang="en-US" sz="1400" b="1" i="1" smtClean="0">
                              <a:latin typeface="Cambria Math" panose="02040503050406030204" pitchFamily="18" charset="0"/>
                            </a:rPr>
                            <m:t>𝟏</m:t>
                          </m:r>
                        </m:sup>
                      </m:sSup>
                    </m:oMath>
                  </m:oMathPara>
                </a14:m>
                <a:endParaRPr lang="en-IN" sz="1400" b="1" dirty="0" err="1"/>
              </a:p>
            </p:txBody>
          </p:sp>
        </mc:Choice>
        <mc:Fallback xmlns="">
          <p:sp>
            <p:nvSpPr>
              <p:cNvPr id="75" name="TextBox 74">
                <a:extLst>
                  <a:ext uri="{FF2B5EF4-FFF2-40B4-BE49-F238E27FC236}">
                    <a16:creationId xmlns:a16="http://schemas.microsoft.com/office/drawing/2014/main" id="{283944B5-3F86-4448-8489-C386B5BAA384}"/>
                  </a:ext>
                </a:extLst>
              </p:cNvPr>
              <p:cNvSpPr txBox="1">
                <a:spLocks noRot="1" noChangeAspect="1" noMove="1" noResize="1" noEditPoints="1" noAdjustHandles="1" noChangeArrowheads="1" noChangeShapeType="1" noTextEdit="1"/>
              </p:cNvSpPr>
              <p:nvPr/>
            </p:nvSpPr>
            <p:spPr>
              <a:xfrm>
                <a:off x="4042151" y="5147431"/>
                <a:ext cx="2040845" cy="209224"/>
              </a:xfrm>
              <a:prstGeom prst="rect">
                <a:avLst/>
              </a:prstGeom>
              <a:blipFill>
                <a:blip r:embed="rId10"/>
                <a:stretch>
                  <a:fillRect t="-5714" b="-3428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6599A093-F16E-4404-9554-8F8AF811DB30}"/>
                  </a:ext>
                </a:extLst>
              </p:cNvPr>
              <p:cNvSpPr txBox="1"/>
              <p:nvPr/>
            </p:nvSpPr>
            <p:spPr>
              <a:xfrm>
                <a:off x="4055155" y="2339848"/>
                <a:ext cx="2040845" cy="209224"/>
              </a:xfrm>
              <a:prstGeom prst="rect">
                <a:avLst/>
              </a:prstGeom>
              <a:noFill/>
            </p:spPr>
            <p:txBody>
              <a:bodyPr wrap="square" lIns="0" tIns="0" rIns="0" bIns="0" rtlCol="0">
                <a:spAutoFit/>
              </a:bodyPr>
              <a:lstStyle/>
              <a:p>
                <a:pPr algn="l">
                  <a:lnSpc>
                    <a:spcPct val="95000"/>
                  </a:lnSpc>
                </a:pPr>
                <a14:m>
                  <m:oMathPara xmlns:m="http://schemas.openxmlformats.org/officeDocument/2006/math">
                    <m:oMathParaPr>
                      <m:jc m:val="centerGroup"/>
                    </m:oMathParaPr>
                    <m:oMath xmlns:m="http://schemas.openxmlformats.org/officeDocument/2006/math">
                      <m:sSub>
                        <m:sSubPr>
                          <m:ctrlPr>
                            <a:rPr lang="en-IN" sz="1400" b="1" i="1" smtClean="0">
                              <a:latin typeface="Cambria Math" panose="02040503050406030204" pitchFamily="18" charset="0"/>
                            </a:rPr>
                          </m:ctrlPr>
                        </m:sSubPr>
                        <m:e>
                          <m:r>
                            <a:rPr lang="en-IN" sz="1400" b="1" i="1" smtClean="0">
                              <a:latin typeface="Cambria Math" panose="02040503050406030204" pitchFamily="18" charset="0"/>
                              <a:ea typeface="Cambria Math" panose="02040503050406030204" pitchFamily="18" charset="0"/>
                            </a:rPr>
                            <m:t>∆</m:t>
                          </m:r>
                          <m:r>
                            <a:rPr lang="en-US" sz="1400" b="1" i="1" smtClean="0">
                              <a:latin typeface="Cambria Math" panose="02040503050406030204" pitchFamily="18" charset="0"/>
                              <a:ea typeface="Cambria Math" panose="02040503050406030204" pitchFamily="18" charset="0"/>
                            </a:rPr>
                            <m:t>𝑮</m:t>
                          </m:r>
                        </m:e>
                        <m:sub>
                          <m:r>
                            <a:rPr lang="en-US" sz="1400" b="1" i="1" smtClean="0">
                              <a:latin typeface="Cambria Math" panose="02040503050406030204" pitchFamily="18" charset="0"/>
                            </a:rPr>
                            <m:t>𝑻</m:t>
                          </m:r>
                          <m:r>
                            <a:rPr lang="en-US" sz="1400" b="1" i="1" smtClean="0">
                              <a:latin typeface="Cambria Math" panose="02040503050406030204" pitchFamily="18" charset="0"/>
                            </a:rPr>
                            <m:t>𝟏</m:t>
                          </m:r>
                        </m:sub>
                      </m:sSub>
                      <m:r>
                        <a:rPr lang="en-US" sz="1400" b="1" i="1" smtClean="0">
                          <a:latin typeface="Cambria Math" panose="02040503050406030204" pitchFamily="18" charset="0"/>
                        </a:rPr>
                        <m:t>=−</m:t>
                      </m:r>
                      <m:r>
                        <a:rPr lang="en-US" sz="1400" b="1" i="1" smtClean="0">
                          <a:latin typeface="Cambria Math" panose="02040503050406030204" pitchFamily="18" charset="0"/>
                        </a:rPr>
                        <m:t>𝟑𝟔</m:t>
                      </m:r>
                      <m:r>
                        <a:rPr lang="en-US" sz="1400" b="1" i="1" smtClean="0">
                          <a:latin typeface="Cambria Math" panose="02040503050406030204" pitchFamily="18" charset="0"/>
                        </a:rPr>
                        <m:t>.</m:t>
                      </m:r>
                      <m:r>
                        <a:rPr lang="en-US" sz="1400" b="1" i="1" smtClean="0">
                          <a:latin typeface="Cambria Math" panose="02040503050406030204" pitchFamily="18" charset="0"/>
                        </a:rPr>
                        <m:t>𝟗</m:t>
                      </m:r>
                      <m:r>
                        <a:rPr lang="en-US" sz="1400" b="1" i="1" smtClean="0">
                          <a:latin typeface="Cambria Math" panose="02040503050406030204" pitchFamily="18" charset="0"/>
                        </a:rPr>
                        <m:t>𝒌𝑱</m:t>
                      </m:r>
                      <m:r>
                        <a:rPr lang="en-US" sz="1400" b="1" i="1" smtClean="0">
                          <a:latin typeface="Cambria Math" panose="02040503050406030204" pitchFamily="18" charset="0"/>
                        </a:rPr>
                        <m:t> </m:t>
                      </m:r>
                      <m:sSup>
                        <m:sSupPr>
                          <m:ctrlPr>
                            <a:rPr lang="en-US" sz="1400" b="1" i="1" smtClean="0">
                              <a:latin typeface="Cambria Math" panose="02040503050406030204" pitchFamily="18" charset="0"/>
                            </a:rPr>
                          </m:ctrlPr>
                        </m:sSupPr>
                        <m:e>
                          <m:r>
                            <a:rPr lang="en-US" sz="1400" b="1" i="1" smtClean="0">
                              <a:latin typeface="Cambria Math" panose="02040503050406030204" pitchFamily="18" charset="0"/>
                            </a:rPr>
                            <m:t>𝒎𝒐𝒍</m:t>
                          </m:r>
                        </m:e>
                        <m:sup>
                          <m:r>
                            <a:rPr lang="en-US" sz="1400" b="1" i="1" smtClean="0">
                              <a:latin typeface="Cambria Math" panose="02040503050406030204" pitchFamily="18" charset="0"/>
                            </a:rPr>
                            <m:t>−</m:t>
                          </m:r>
                          <m:r>
                            <a:rPr lang="en-US" sz="1400" b="1" i="1" smtClean="0">
                              <a:latin typeface="Cambria Math" panose="02040503050406030204" pitchFamily="18" charset="0"/>
                            </a:rPr>
                            <m:t>𝟏</m:t>
                          </m:r>
                        </m:sup>
                      </m:sSup>
                    </m:oMath>
                  </m:oMathPara>
                </a14:m>
                <a:endParaRPr lang="en-IN" sz="1400" b="1" dirty="0" err="1"/>
              </a:p>
            </p:txBody>
          </p:sp>
        </mc:Choice>
        <mc:Fallback xmlns="">
          <p:sp>
            <p:nvSpPr>
              <p:cNvPr id="78" name="TextBox 77">
                <a:extLst>
                  <a:ext uri="{FF2B5EF4-FFF2-40B4-BE49-F238E27FC236}">
                    <a16:creationId xmlns:a16="http://schemas.microsoft.com/office/drawing/2014/main" id="{6599A093-F16E-4404-9554-8F8AF811DB30}"/>
                  </a:ext>
                </a:extLst>
              </p:cNvPr>
              <p:cNvSpPr txBox="1">
                <a:spLocks noRot="1" noChangeAspect="1" noMove="1" noResize="1" noEditPoints="1" noAdjustHandles="1" noChangeArrowheads="1" noChangeShapeType="1" noTextEdit="1"/>
              </p:cNvSpPr>
              <p:nvPr/>
            </p:nvSpPr>
            <p:spPr>
              <a:xfrm>
                <a:off x="4055155" y="2339848"/>
                <a:ext cx="2040845" cy="209224"/>
              </a:xfrm>
              <a:prstGeom prst="rect">
                <a:avLst/>
              </a:prstGeom>
              <a:blipFill>
                <a:blip r:embed="rId11"/>
                <a:stretch>
                  <a:fillRect t="-5882" b="-38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E7EDD8FA-CD09-40E7-8D44-2BC9A4568899}"/>
                  </a:ext>
                </a:extLst>
              </p:cNvPr>
              <p:cNvSpPr txBox="1"/>
              <p:nvPr/>
            </p:nvSpPr>
            <p:spPr>
              <a:xfrm>
                <a:off x="7989570" y="2409689"/>
                <a:ext cx="3886566" cy="881780"/>
              </a:xfrm>
              <a:prstGeom prst="rect">
                <a:avLst/>
              </a:prstGeom>
              <a:noFill/>
            </p:spPr>
            <p:txBody>
              <a:bodyPr wrap="square" rtlCol="0">
                <a:spAutoFit/>
              </a:bodyPr>
              <a:lstStyle/>
              <a:p>
                <a:pPr algn="l">
                  <a:lnSpc>
                    <a:spcPct val="95000"/>
                  </a:lnSpc>
                </a:pPr>
                <a:r>
                  <a:rPr lang="en-IN" dirty="0"/>
                  <a:t>From calculations:</a:t>
                </a:r>
              </a:p>
              <a:p>
                <a:pPr algn="l">
                  <a:lnSpc>
                    <a:spcPct val="95000"/>
                  </a:lnSpc>
                </a:pPr>
                <a:endParaRPr lang="en-IN" dirty="0"/>
              </a:p>
              <a:p>
                <a:pPr algn="l">
                  <a:lnSpc>
                    <a:spcPct val="95000"/>
                  </a:lnSpc>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IN"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𝐺</m:t>
                          </m:r>
                        </m:e>
                        <m:sub>
                          <m:r>
                            <a:rPr lang="en-US" b="0" i="1" smtClean="0">
                              <a:latin typeface="Cambria Math" panose="02040503050406030204" pitchFamily="18" charset="0"/>
                            </a:rPr>
                            <m:t>𝑇</m:t>
                          </m:r>
                          <m:r>
                            <a:rPr lang="en-US" b="0" i="1" smtClean="0">
                              <a:latin typeface="Cambria Math" panose="02040503050406030204" pitchFamily="18" charset="0"/>
                            </a:rPr>
                            <m:t>2</m:t>
                          </m:r>
                        </m:sub>
                      </m:sSub>
                      <m:r>
                        <a:rPr lang="en-US" b="0" i="1" smtClean="0">
                          <a:latin typeface="Cambria Math" panose="02040503050406030204" pitchFamily="18" charset="0"/>
                        </a:rPr>
                        <m:t>=−37.3</m:t>
                      </m:r>
                      <m:r>
                        <a:rPr lang="en-US" b="0" i="1" smtClean="0">
                          <a:latin typeface="Cambria Math" panose="02040503050406030204" pitchFamily="18" charset="0"/>
                          <a:ea typeface="Cambria Math" panose="02040503050406030204" pitchFamily="18" charset="0"/>
                        </a:rPr>
                        <m:t>±1.9 </m:t>
                      </m:r>
                      <m:r>
                        <a:rPr lang="en-US" b="0" i="1" smtClean="0">
                          <a:latin typeface="Cambria Math" panose="02040503050406030204" pitchFamily="18" charset="0"/>
                          <a:ea typeface="Cambria Math" panose="02040503050406030204" pitchFamily="18" charset="0"/>
                        </a:rPr>
                        <m:t>𝑘𝐽</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𝑚𝑜𝑙</m:t>
                          </m:r>
                        </m:e>
                        <m:sup>
                          <m:r>
                            <a:rPr lang="en-US" b="0" i="1" smtClean="0">
                              <a:latin typeface="Cambria Math" panose="02040503050406030204" pitchFamily="18" charset="0"/>
                              <a:ea typeface="Cambria Math" panose="02040503050406030204" pitchFamily="18" charset="0"/>
                            </a:rPr>
                            <m:t>−1</m:t>
                          </m:r>
                        </m:sup>
                      </m:sSup>
                    </m:oMath>
                  </m:oMathPara>
                </a14:m>
                <a:endParaRPr lang="en-IN" dirty="0" err="1"/>
              </a:p>
            </p:txBody>
          </p:sp>
        </mc:Choice>
        <mc:Fallback xmlns="">
          <p:sp>
            <p:nvSpPr>
              <p:cNvPr id="80" name="TextBox 79">
                <a:extLst>
                  <a:ext uri="{FF2B5EF4-FFF2-40B4-BE49-F238E27FC236}">
                    <a16:creationId xmlns:a16="http://schemas.microsoft.com/office/drawing/2014/main" id="{E7EDD8FA-CD09-40E7-8D44-2BC9A4568899}"/>
                  </a:ext>
                </a:extLst>
              </p:cNvPr>
              <p:cNvSpPr txBox="1">
                <a:spLocks noRot="1" noChangeAspect="1" noMove="1" noResize="1" noEditPoints="1" noAdjustHandles="1" noChangeArrowheads="1" noChangeShapeType="1" noTextEdit="1"/>
              </p:cNvSpPr>
              <p:nvPr/>
            </p:nvSpPr>
            <p:spPr>
              <a:xfrm>
                <a:off x="7989570" y="2409689"/>
                <a:ext cx="3886566" cy="881780"/>
              </a:xfrm>
              <a:prstGeom prst="rect">
                <a:avLst/>
              </a:prstGeom>
              <a:blipFill>
                <a:blip r:embed="rId12"/>
                <a:stretch>
                  <a:fillRect l="-1413" t="-4828" b="-482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0769130C-9EF2-47E4-B3EF-0A94CB7A7338}"/>
                  </a:ext>
                </a:extLst>
              </p:cNvPr>
              <p:cNvSpPr txBox="1"/>
              <p:nvPr/>
            </p:nvSpPr>
            <p:spPr>
              <a:xfrm>
                <a:off x="7927611" y="3673269"/>
                <a:ext cx="3886566" cy="881780"/>
              </a:xfrm>
              <a:prstGeom prst="rect">
                <a:avLst/>
              </a:prstGeom>
              <a:noFill/>
            </p:spPr>
            <p:txBody>
              <a:bodyPr wrap="square" rtlCol="0">
                <a:spAutoFit/>
              </a:bodyPr>
              <a:lstStyle/>
              <a:p>
                <a:pPr algn="l">
                  <a:lnSpc>
                    <a:spcPct val="95000"/>
                  </a:lnSpc>
                </a:pPr>
                <a:r>
                  <a:rPr lang="en-IN" dirty="0"/>
                  <a:t>From ITC:</a:t>
                </a:r>
              </a:p>
              <a:p>
                <a:pPr algn="l">
                  <a:lnSpc>
                    <a:spcPct val="95000"/>
                  </a:lnSpc>
                </a:pPr>
                <a:endParaRPr lang="en-IN" dirty="0"/>
              </a:p>
              <a:p>
                <a:pPr algn="l">
                  <a:lnSpc>
                    <a:spcPct val="95000"/>
                  </a:lnSpc>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IN"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𝐺</m:t>
                          </m:r>
                        </m:e>
                        <m:sub>
                          <m:r>
                            <a:rPr lang="en-US" b="0" i="1" smtClean="0">
                              <a:latin typeface="Cambria Math" panose="02040503050406030204" pitchFamily="18" charset="0"/>
                            </a:rPr>
                            <m:t>𝑇</m:t>
                          </m:r>
                          <m:r>
                            <a:rPr lang="en-US" b="0" i="1" smtClean="0">
                              <a:latin typeface="Cambria Math" panose="02040503050406030204" pitchFamily="18" charset="0"/>
                            </a:rPr>
                            <m:t>2</m:t>
                          </m:r>
                        </m:sub>
                      </m:sSub>
                      <m:r>
                        <a:rPr lang="en-US" b="0" i="1" smtClean="0">
                          <a:latin typeface="Cambria Math" panose="02040503050406030204" pitchFamily="18" charset="0"/>
                        </a:rPr>
                        <m:t>=−36.6</m:t>
                      </m:r>
                      <m:r>
                        <a:rPr lang="en-US" b="0" i="1" smtClean="0">
                          <a:latin typeface="Cambria Math" panose="02040503050406030204" pitchFamily="18" charset="0"/>
                          <a:ea typeface="Cambria Math" panose="02040503050406030204" pitchFamily="18" charset="0"/>
                        </a:rPr>
                        <m:t>±0.2 </m:t>
                      </m:r>
                      <m:r>
                        <a:rPr lang="en-US" b="0" i="1" smtClean="0">
                          <a:latin typeface="Cambria Math" panose="02040503050406030204" pitchFamily="18" charset="0"/>
                          <a:ea typeface="Cambria Math" panose="02040503050406030204" pitchFamily="18" charset="0"/>
                        </a:rPr>
                        <m:t>𝑘𝐽</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𝑚𝑜𝑙</m:t>
                          </m:r>
                        </m:e>
                        <m:sup>
                          <m:r>
                            <a:rPr lang="en-US" b="0" i="1" smtClean="0">
                              <a:latin typeface="Cambria Math" panose="02040503050406030204" pitchFamily="18" charset="0"/>
                              <a:ea typeface="Cambria Math" panose="02040503050406030204" pitchFamily="18" charset="0"/>
                            </a:rPr>
                            <m:t>−1</m:t>
                          </m:r>
                        </m:sup>
                      </m:sSup>
                    </m:oMath>
                  </m:oMathPara>
                </a14:m>
                <a:endParaRPr lang="en-IN" dirty="0" err="1"/>
              </a:p>
            </p:txBody>
          </p:sp>
        </mc:Choice>
        <mc:Fallback xmlns="">
          <p:sp>
            <p:nvSpPr>
              <p:cNvPr id="82" name="TextBox 81">
                <a:extLst>
                  <a:ext uri="{FF2B5EF4-FFF2-40B4-BE49-F238E27FC236}">
                    <a16:creationId xmlns:a16="http://schemas.microsoft.com/office/drawing/2014/main" id="{0769130C-9EF2-47E4-B3EF-0A94CB7A7338}"/>
                  </a:ext>
                </a:extLst>
              </p:cNvPr>
              <p:cNvSpPr txBox="1">
                <a:spLocks noRot="1" noChangeAspect="1" noMove="1" noResize="1" noEditPoints="1" noAdjustHandles="1" noChangeArrowheads="1" noChangeShapeType="1" noTextEdit="1"/>
              </p:cNvSpPr>
              <p:nvPr/>
            </p:nvSpPr>
            <p:spPr>
              <a:xfrm>
                <a:off x="7927611" y="3673269"/>
                <a:ext cx="3886566" cy="881780"/>
              </a:xfrm>
              <a:prstGeom prst="rect">
                <a:avLst/>
              </a:prstGeom>
              <a:blipFill>
                <a:blip r:embed="rId13"/>
                <a:stretch>
                  <a:fillRect l="-1254" t="-5556" b="-5556"/>
                </a:stretch>
              </a:blipFill>
            </p:spPr>
            <p:txBody>
              <a:bodyPr/>
              <a:lstStyle/>
              <a:p>
                <a:r>
                  <a:rPr lang="en-IN">
                    <a:noFill/>
                  </a:rPr>
                  <a:t> </a:t>
                </a:r>
              </a:p>
            </p:txBody>
          </p:sp>
        </mc:Fallback>
      </mc:AlternateContent>
      <p:sp>
        <p:nvSpPr>
          <p:cNvPr id="83" name="TextBox 82">
            <a:extLst>
              <a:ext uri="{FF2B5EF4-FFF2-40B4-BE49-F238E27FC236}">
                <a16:creationId xmlns:a16="http://schemas.microsoft.com/office/drawing/2014/main" id="{E19CF803-7B63-40BD-8B77-0177CED17209}"/>
              </a:ext>
            </a:extLst>
          </p:cNvPr>
          <p:cNvSpPr txBox="1"/>
          <p:nvPr/>
        </p:nvSpPr>
        <p:spPr>
          <a:xfrm>
            <a:off x="7616573" y="5380085"/>
            <a:ext cx="4711546" cy="355482"/>
          </a:xfrm>
          <a:prstGeom prst="rect">
            <a:avLst/>
          </a:prstGeom>
          <a:noFill/>
        </p:spPr>
        <p:txBody>
          <a:bodyPr wrap="none" rtlCol="0">
            <a:spAutoFit/>
          </a:bodyPr>
          <a:lstStyle/>
          <a:p>
            <a:pPr algn="l">
              <a:lnSpc>
                <a:spcPct val="95000"/>
              </a:lnSpc>
            </a:pPr>
            <a:r>
              <a:rPr lang="en-IN" dirty="0">
                <a:solidFill>
                  <a:srgbClr val="FF0000"/>
                </a:solidFill>
              </a:rPr>
              <a:t>Still needs to be validated for other systems!</a:t>
            </a:r>
          </a:p>
        </p:txBody>
      </p:sp>
    </p:spTree>
    <p:custDataLst>
      <p:tags r:id="rId1"/>
    </p:custDataLst>
    <p:extLst>
      <p:ext uri="{BB962C8B-B14F-4D97-AF65-F5344CB8AC3E}">
        <p14:creationId xmlns:p14="http://schemas.microsoft.com/office/powerpoint/2010/main" val="167665861"/>
      </p:ext>
    </p:extLst>
  </p:cSld>
  <p:clrMapOvr>
    <a:masterClrMapping/>
  </p:clrMapOvr>
  <mc:AlternateContent xmlns:mc="http://schemas.openxmlformats.org/markup-compatibility/2006" xmlns:p14="http://schemas.microsoft.com/office/powerpoint/2010/main">
    <mc:Choice Requires="p14">
      <p:transition spd="slow" p14:dur="2000" advTm="104981"/>
    </mc:Choice>
    <mc:Fallback xmlns="">
      <p:transition spd="slow" advTm="1049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500"/>
                                        <p:tgtEl>
                                          <p:spTgt spid="6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500"/>
                                        <p:tgtEl>
                                          <p:spTgt spid="7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par>
                                <p:cTn id="40" presetID="10" presetClass="entr" presetSubtype="0"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500"/>
                                        <p:tgtEl>
                                          <p:spTgt spid="6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0" presetClass="entr" presetSubtype="0"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par>
                                <p:cTn id="57" presetID="10" presetClass="entr" presetSubtype="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fade">
                                      <p:cBhvr>
                                        <p:cTn id="67" dur="500"/>
                                        <p:tgtEl>
                                          <p:spTgt spid="7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fade">
                                      <p:cBhvr>
                                        <p:cTn id="70" dur="500"/>
                                        <p:tgtEl>
                                          <p:spTgt spid="7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fade">
                                      <p:cBhvr>
                                        <p:cTn id="73" dur="500"/>
                                        <p:tgtEl>
                                          <p:spTgt spid="7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childTnLst>
                                </p:cTn>
                              </p:par>
                              <p:par>
                                <p:cTn id="79" presetID="10" presetClass="entr" presetSubtype="0" fill="hold"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500"/>
                                        <p:tgtEl>
                                          <p:spTgt spid="3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500"/>
                                        <p:tgtEl>
                                          <p:spTgt spid="3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par>
                                <p:cTn id="91" presetID="10" presetClass="entr" presetSubtype="0" fill="hold" nodeType="with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par>
                                <p:cTn id="94" presetID="10" presetClass="entr" presetSubtype="0" fill="hold"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500"/>
                                        <p:tgtEl>
                                          <p:spTgt spid="4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500"/>
                                        <p:tgtEl>
                                          <p:spTgt spid="7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78"/>
                                        </p:tgtEl>
                                        <p:attrNameLst>
                                          <p:attrName>style.visibility</p:attrName>
                                        </p:attrNameLst>
                                      </p:cBhvr>
                                      <p:to>
                                        <p:strVal val="visible"/>
                                      </p:to>
                                    </p:set>
                                    <p:animEffect transition="in" filter="fade">
                                      <p:cBhvr>
                                        <p:cTn id="102" dur="500"/>
                                        <p:tgtEl>
                                          <p:spTgt spid="7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500"/>
                                        <p:tgtEl>
                                          <p:spTgt spid="8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82"/>
                                        </p:tgtEl>
                                        <p:attrNameLst>
                                          <p:attrName>style.visibility</p:attrName>
                                        </p:attrNameLst>
                                      </p:cBhvr>
                                      <p:to>
                                        <p:strVal val="visible"/>
                                      </p:to>
                                    </p:set>
                                    <p:animEffect transition="in" filter="fade">
                                      <p:cBhvr>
                                        <p:cTn id="112" dur="500"/>
                                        <p:tgtEl>
                                          <p:spTgt spid="82"/>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83"/>
                                        </p:tgtEl>
                                        <p:attrNameLst>
                                          <p:attrName>style.visibility</p:attrName>
                                        </p:attrNameLst>
                                      </p:cBhvr>
                                      <p:to>
                                        <p:strVal val="visible"/>
                                      </p:to>
                                    </p:set>
                                    <p:anim calcmode="lin" valueType="num">
                                      <p:cBhvr>
                                        <p:cTn id="117" dur="500" fill="hold"/>
                                        <p:tgtEl>
                                          <p:spTgt spid="83"/>
                                        </p:tgtEl>
                                        <p:attrNameLst>
                                          <p:attrName>ppt_w</p:attrName>
                                        </p:attrNameLst>
                                      </p:cBhvr>
                                      <p:tavLst>
                                        <p:tav tm="0">
                                          <p:val>
                                            <p:fltVal val="0"/>
                                          </p:val>
                                        </p:tav>
                                        <p:tav tm="100000">
                                          <p:val>
                                            <p:strVal val="#ppt_w"/>
                                          </p:val>
                                        </p:tav>
                                      </p:tavLst>
                                    </p:anim>
                                    <p:anim calcmode="lin" valueType="num">
                                      <p:cBhvr>
                                        <p:cTn id="118" dur="500" fill="hold"/>
                                        <p:tgtEl>
                                          <p:spTgt spid="83"/>
                                        </p:tgtEl>
                                        <p:attrNameLst>
                                          <p:attrName>ppt_h</p:attrName>
                                        </p:attrNameLst>
                                      </p:cBhvr>
                                      <p:tavLst>
                                        <p:tav tm="0">
                                          <p:val>
                                            <p:fltVal val="0"/>
                                          </p:val>
                                        </p:tav>
                                        <p:tav tm="100000">
                                          <p:val>
                                            <p:strVal val="#ppt_h"/>
                                          </p:val>
                                        </p:tav>
                                      </p:tavLst>
                                    </p:anim>
                                    <p:animEffect transition="in" filter="fade">
                                      <p:cBhvr>
                                        <p:cTn id="1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33" grpId="0"/>
      <p:bldP spid="34" grpId="0" animBg="1"/>
      <p:bldP spid="35" grpId="0" animBg="1"/>
      <p:bldP spid="36" grpId="0"/>
      <p:bldP spid="37" grpId="0"/>
      <p:bldP spid="38" grpId="0"/>
      <p:bldP spid="39" grpId="0"/>
      <p:bldP spid="57" grpId="0"/>
      <p:bldP spid="68" grpId="0"/>
      <p:bldP spid="69" grpId="0"/>
      <p:bldP spid="70" grpId="0"/>
      <p:bldP spid="71" grpId="0"/>
      <p:bldP spid="72" grpId="0"/>
      <p:bldP spid="73" grpId="0"/>
      <p:bldP spid="74" grpId="0"/>
      <p:bldP spid="75" grpId="0"/>
      <p:bldP spid="78" grpId="0"/>
      <p:bldP spid="80" grpId="0"/>
      <p:bldP spid="82" grpId="0"/>
      <p:bldP spid="8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3EB7973A-13F4-4F23-9357-BFFFEB070F13}"/>
              </a:ext>
            </a:extLst>
          </p:cNvPr>
          <p:cNvSpPr>
            <a:spLocks noGrp="1"/>
          </p:cNvSpPr>
          <p:nvPr>
            <p:ph type="sldNum" sz="quarter" idx="17"/>
          </p:nvPr>
        </p:nvSpPr>
        <p:spPr/>
        <p:txBody>
          <a:bodyPr/>
          <a:lstStyle/>
          <a:p>
            <a:pPr defTabSz="457200"/>
            <a:r>
              <a:rPr lang="en-US">
                <a:solidFill>
                  <a:srgbClr val="023D6B"/>
                </a:solidFill>
              </a:rPr>
              <a:t>Page </a:t>
            </a:r>
            <a:fld id="{A52F4D17-1AD6-42D9-B93A-EB002C62F438}" type="slidenum">
              <a:rPr lang="en-US" smtClean="0">
                <a:solidFill>
                  <a:srgbClr val="023D6B"/>
                </a:solidFill>
              </a:rPr>
              <a:pPr defTabSz="457200"/>
              <a:t>17</a:t>
            </a:fld>
            <a:endParaRPr lang="en-US" dirty="0">
              <a:solidFill>
                <a:srgbClr val="023D6B"/>
              </a:solidFill>
            </a:endParaRPr>
          </a:p>
        </p:txBody>
      </p:sp>
      <p:sp>
        <p:nvSpPr>
          <p:cNvPr id="11" name="Freeform: Shape 10">
            <a:extLst>
              <a:ext uri="{FF2B5EF4-FFF2-40B4-BE49-F238E27FC236}">
                <a16:creationId xmlns:a16="http://schemas.microsoft.com/office/drawing/2014/main" id="{00223377-A638-4E8B-A8C7-20BBE8A31D8C}"/>
              </a:ext>
            </a:extLst>
          </p:cNvPr>
          <p:cNvSpPr/>
          <p:nvPr/>
        </p:nvSpPr>
        <p:spPr>
          <a:xfrm>
            <a:off x="1371600" y="1440180"/>
            <a:ext cx="6092190" cy="3691890"/>
          </a:xfrm>
          <a:custGeom>
            <a:avLst/>
            <a:gdLst>
              <a:gd name="connsiteX0" fmla="*/ 0 w 6092190"/>
              <a:gd name="connsiteY0" fmla="*/ 1508760 h 3691890"/>
              <a:gd name="connsiteX1" fmla="*/ 0 w 6092190"/>
              <a:gd name="connsiteY1" fmla="*/ 1508760 h 3691890"/>
              <a:gd name="connsiteX2" fmla="*/ 548640 w 6092190"/>
              <a:gd name="connsiteY2" fmla="*/ 1863090 h 3691890"/>
              <a:gd name="connsiteX3" fmla="*/ 582930 w 6092190"/>
              <a:gd name="connsiteY3" fmla="*/ 1840230 h 3691890"/>
              <a:gd name="connsiteX4" fmla="*/ 605790 w 6092190"/>
              <a:gd name="connsiteY4" fmla="*/ 1771650 h 3691890"/>
              <a:gd name="connsiteX5" fmla="*/ 617220 w 6092190"/>
              <a:gd name="connsiteY5" fmla="*/ 1737360 h 3691890"/>
              <a:gd name="connsiteX6" fmla="*/ 594360 w 6092190"/>
              <a:gd name="connsiteY6" fmla="*/ 1657350 h 3691890"/>
              <a:gd name="connsiteX7" fmla="*/ 560070 w 6092190"/>
              <a:gd name="connsiteY7" fmla="*/ 1634490 h 3691890"/>
              <a:gd name="connsiteX8" fmla="*/ 514350 w 6092190"/>
              <a:gd name="connsiteY8" fmla="*/ 1577340 h 3691890"/>
              <a:gd name="connsiteX9" fmla="*/ 480060 w 6092190"/>
              <a:gd name="connsiteY9" fmla="*/ 1531620 h 3691890"/>
              <a:gd name="connsiteX10" fmla="*/ 445770 w 6092190"/>
              <a:gd name="connsiteY10" fmla="*/ 1497330 h 3691890"/>
              <a:gd name="connsiteX11" fmla="*/ 422910 w 6092190"/>
              <a:gd name="connsiteY11" fmla="*/ 1463040 h 3691890"/>
              <a:gd name="connsiteX12" fmla="*/ 388620 w 6092190"/>
              <a:gd name="connsiteY12" fmla="*/ 1451610 h 3691890"/>
              <a:gd name="connsiteX13" fmla="*/ 308610 w 6092190"/>
              <a:gd name="connsiteY13" fmla="*/ 1417320 h 3691890"/>
              <a:gd name="connsiteX14" fmla="*/ 205740 w 6092190"/>
              <a:gd name="connsiteY14" fmla="*/ 1428750 h 3691890"/>
              <a:gd name="connsiteX15" fmla="*/ 125730 w 6092190"/>
              <a:gd name="connsiteY15" fmla="*/ 1451610 h 3691890"/>
              <a:gd name="connsiteX16" fmla="*/ 114300 w 6092190"/>
              <a:gd name="connsiteY16" fmla="*/ 1520190 h 3691890"/>
              <a:gd name="connsiteX17" fmla="*/ 3726180 w 6092190"/>
              <a:gd name="connsiteY17" fmla="*/ 2343150 h 3691890"/>
              <a:gd name="connsiteX18" fmla="*/ 982980 w 6092190"/>
              <a:gd name="connsiteY18" fmla="*/ 3691890 h 3691890"/>
              <a:gd name="connsiteX19" fmla="*/ 308610 w 6092190"/>
              <a:gd name="connsiteY19" fmla="*/ 1520190 h 3691890"/>
              <a:gd name="connsiteX20" fmla="*/ 6092190 w 6092190"/>
              <a:gd name="connsiteY20" fmla="*/ 0 h 369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2190" h="3691890">
                <a:moveTo>
                  <a:pt x="0" y="1508760"/>
                </a:moveTo>
                <a:lnTo>
                  <a:pt x="0" y="1508760"/>
                </a:lnTo>
                <a:cubicBezTo>
                  <a:pt x="182880" y="1626870"/>
                  <a:pt x="359392" y="1755478"/>
                  <a:pt x="548640" y="1863090"/>
                </a:cubicBezTo>
                <a:cubicBezTo>
                  <a:pt x="560582" y="1869880"/>
                  <a:pt x="575649" y="1851879"/>
                  <a:pt x="582930" y="1840230"/>
                </a:cubicBezTo>
                <a:cubicBezTo>
                  <a:pt x="595701" y="1819796"/>
                  <a:pt x="598170" y="1794510"/>
                  <a:pt x="605790" y="1771650"/>
                </a:cubicBezTo>
                <a:lnTo>
                  <a:pt x="617220" y="1737360"/>
                </a:lnTo>
                <a:cubicBezTo>
                  <a:pt x="616473" y="1734373"/>
                  <a:pt x="600323" y="1664803"/>
                  <a:pt x="594360" y="1657350"/>
                </a:cubicBezTo>
                <a:cubicBezTo>
                  <a:pt x="585778" y="1646623"/>
                  <a:pt x="571500" y="1642110"/>
                  <a:pt x="560070" y="1634490"/>
                </a:cubicBezTo>
                <a:cubicBezTo>
                  <a:pt x="537818" y="1567734"/>
                  <a:pt x="566051" y="1629041"/>
                  <a:pt x="514350" y="1577340"/>
                </a:cubicBezTo>
                <a:cubicBezTo>
                  <a:pt x="500880" y="1563870"/>
                  <a:pt x="492458" y="1546084"/>
                  <a:pt x="480060" y="1531620"/>
                </a:cubicBezTo>
                <a:cubicBezTo>
                  <a:pt x="469540" y="1519347"/>
                  <a:pt x="456118" y="1509748"/>
                  <a:pt x="445770" y="1497330"/>
                </a:cubicBezTo>
                <a:cubicBezTo>
                  <a:pt x="436976" y="1486777"/>
                  <a:pt x="433637" y="1471622"/>
                  <a:pt x="422910" y="1463040"/>
                </a:cubicBezTo>
                <a:cubicBezTo>
                  <a:pt x="413502" y="1455514"/>
                  <a:pt x="399694" y="1456356"/>
                  <a:pt x="388620" y="1451610"/>
                </a:cubicBezTo>
                <a:cubicBezTo>
                  <a:pt x="289751" y="1409238"/>
                  <a:pt x="389026" y="1444125"/>
                  <a:pt x="308610" y="1417320"/>
                </a:cubicBezTo>
                <a:cubicBezTo>
                  <a:pt x="274320" y="1421130"/>
                  <a:pt x="239840" y="1423504"/>
                  <a:pt x="205740" y="1428750"/>
                </a:cubicBezTo>
                <a:cubicBezTo>
                  <a:pt x="179086" y="1432851"/>
                  <a:pt x="151335" y="1443075"/>
                  <a:pt x="125730" y="1451610"/>
                </a:cubicBezTo>
                <a:cubicBezTo>
                  <a:pt x="110686" y="1496743"/>
                  <a:pt x="114300" y="1473852"/>
                  <a:pt x="114300" y="1520190"/>
                </a:cubicBezTo>
                <a:lnTo>
                  <a:pt x="3726180" y="2343150"/>
                </a:lnTo>
                <a:lnTo>
                  <a:pt x="982980" y="3691890"/>
                </a:lnTo>
                <a:lnTo>
                  <a:pt x="308610" y="1520190"/>
                </a:lnTo>
                <a:lnTo>
                  <a:pt x="6092190" y="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 Placeholder 8">
            <a:extLst>
              <a:ext uri="{FF2B5EF4-FFF2-40B4-BE49-F238E27FC236}">
                <a16:creationId xmlns:a16="http://schemas.microsoft.com/office/drawing/2014/main" id="{CB5C6F1A-5997-44EF-9754-65B7AE5B1424}"/>
              </a:ext>
            </a:extLst>
          </p:cNvPr>
          <p:cNvSpPr>
            <a:spLocks noGrp="1"/>
          </p:cNvSpPr>
          <p:nvPr>
            <p:ph type="body" sz="quarter" idx="12"/>
          </p:nvPr>
        </p:nvSpPr>
        <p:spPr>
          <a:xfrm>
            <a:off x="359663" y="876801"/>
            <a:ext cx="11232896" cy="509994"/>
          </a:xfrm>
        </p:spPr>
        <p:txBody>
          <a:bodyPr/>
          <a:lstStyle/>
          <a:p>
            <a:r>
              <a:rPr lang="en-IN" dirty="0"/>
              <a:t>Combining ITC and TDFRS measurements</a:t>
            </a:r>
          </a:p>
        </p:txBody>
      </p:sp>
      <p:sp>
        <p:nvSpPr>
          <p:cNvPr id="14" name="Title 1">
            <a:extLst>
              <a:ext uri="{FF2B5EF4-FFF2-40B4-BE49-F238E27FC236}">
                <a16:creationId xmlns:a16="http://schemas.microsoft.com/office/drawing/2014/main" id="{0A4FFD39-9C9E-4009-8537-3FB9E9D8DF1A}"/>
              </a:ext>
            </a:extLst>
          </p:cNvPr>
          <p:cNvSpPr txBox="1">
            <a:spLocks/>
          </p:cNvSpPr>
          <p:nvPr/>
        </p:nvSpPr>
        <p:spPr>
          <a:xfrm>
            <a:off x="359663" y="322022"/>
            <a:ext cx="8425562" cy="1126758"/>
          </a:xfrm>
          <a:prstGeom prst="rect">
            <a:avLst/>
          </a:prstGeom>
        </p:spPr>
        <p:txBody>
          <a:bodyPr vert="horz" lIns="0" tIns="0" rIns="0" bIns="0" rtlCol="0" anchor="t" anchorCtr="0">
            <a:noAutofit/>
          </a:bodyPr>
          <a:lstStyle>
            <a:lvl1pPr algn="l" defTabSz="914400" rtl="0" eaLnBrk="1" latinLnBrk="0" hangingPunct="1">
              <a:lnSpc>
                <a:spcPct val="114000"/>
              </a:lnSpc>
              <a:spcBef>
                <a:spcPct val="0"/>
              </a:spcBef>
              <a:buNone/>
              <a:defRPr sz="3200" b="1" kern="1200" cap="all" spc="0" baseline="0">
                <a:solidFill>
                  <a:schemeClr val="accent1"/>
                </a:solidFill>
                <a:latin typeface="+mj-lt"/>
                <a:ea typeface="+mj-ea"/>
                <a:cs typeface="+mj-cs"/>
              </a:defRPr>
            </a:lvl1pPr>
          </a:lstStyle>
          <a:p>
            <a:r>
              <a:rPr lang="de-DE" dirty="0" err="1"/>
              <a:t>conclusion</a:t>
            </a:r>
            <a:endParaRPr lang="en-GB" dirty="0"/>
          </a:p>
        </p:txBody>
      </p:sp>
      <p:sp>
        <p:nvSpPr>
          <p:cNvPr id="17" name="Rectangle 16">
            <a:extLst>
              <a:ext uri="{FF2B5EF4-FFF2-40B4-BE49-F238E27FC236}">
                <a16:creationId xmlns:a16="http://schemas.microsoft.com/office/drawing/2014/main" id="{3DC0F97F-57B6-4C15-8446-6E671CE020A3}"/>
              </a:ext>
            </a:extLst>
          </p:cNvPr>
          <p:cNvSpPr/>
          <p:nvPr/>
        </p:nvSpPr>
        <p:spPr>
          <a:xfrm>
            <a:off x="1" y="-10153"/>
            <a:ext cx="12100956" cy="285261"/>
          </a:xfrm>
          <a:prstGeom prst="rect">
            <a:avLst/>
          </a:prstGeom>
          <a:gradFill flip="none" rotWithShape="1">
            <a:gsLst>
              <a:gs pos="6000">
                <a:schemeClr val="accent1"/>
              </a:gs>
              <a:gs pos="51000">
                <a:schemeClr val="accent1">
                  <a:lumMod val="40000"/>
                  <a:lumOff val="60000"/>
                </a:schemeClr>
              </a:gs>
              <a:gs pos="9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5000"/>
              </a:lnSpc>
            </a:pPr>
            <a:r>
              <a:rPr lang="de-DE" sz="1400" b="1" dirty="0">
                <a:solidFill>
                  <a:schemeClr val="bg1"/>
                </a:solidFill>
                <a:sym typeface="Wingdings 3"/>
              </a:rPr>
              <a:t></a:t>
            </a:r>
            <a:r>
              <a:rPr lang="de-DE" sz="1400" b="1" dirty="0" err="1">
                <a:solidFill>
                  <a:schemeClr val="accent3">
                    <a:lumMod val="20000"/>
                    <a:lumOff val="80000"/>
                  </a:schemeClr>
                </a:solidFill>
              </a:rPr>
              <a:t>results</a:t>
            </a:r>
            <a:r>
              <a:rPr lang="de-DE" sz="1400" dirty="0">
                <a:solidFill>
                  <a:schemeClr val="accent3">
                    <a:lumMod val="20000"/>
                    <a:lumOff val="80000"/>
                  </a:schemeClr>
                </a:solidFill>
              </a:rPr>
              <a:t>               </a:t>
            </a:r>
            <a:r>
              <a:rPr lang="de-DE" sz="1400" dirty="0" err="1">
                <a:solidFill>
                  <a:schemeClr val="accent3">
                    <a:lumMod val="20000"/>
                    <a:lumOff val="80000"/>
                  </a:schemeClr>
                </a:solidFill>
              </a:rPr>
              <a:t>summary</a:t>
            </a:r>
            <a:r>
              <a:rPr lang="de-DE" sz="1400" dirty="0">
                <a:solidFill>
                  <a:schemeClr val="accent3">
                    <a:lumMod val="20000"/>
                    <a:lumOff val="80000"/>
                  </a:schemeClr>
                </a:solidFill>
              </a:rPr>
              <a:t> &amp; </a:t>
            </a:r>
            <a:r>
              <a:rPr lang="de-DE" sz="1400" dirty="0" err="1">
                <a:solidFill>
                  <a:schemeClr val="accent3">
                    <a:lumMod val="20000"/>
                    <a:lumOff val="80000"/>
                  </a:schemeClr>
                </a:solidFill>
              </a:rPr>
              <a:t>outlook</a:t>
            </a:r>
            <a:r>
              <a:rPr lang="de-DE" sz="1400" dirty="0">
                <a:solidFill>
                  <a:schemeClr val="accent3">
                    <a:lumMod val="20000"/>
                    <a:lumOff val="80000"/>
                  </a:schemeClr>
                </a:solidFill>
              </a:rPr>
              <a:t>                  </a:t>
            </a:r>
            <a:r>
              <a:rPr lang="de-DE" sz="1400" dirty="0" err="1">
                <a:solidFill>
                  <a:schemeClr val="accent3">
                    <a:lumMod val="20000"/>
                    <a:lumOff val="80000"/>
                  </a:schemeClr>
                </a:solidFill>
              </a:rPr>
              <a:t>acknowledgement</a:t>
            </a:r>
            <a:endParaRPr lang="en-GB" sz="1600" dirty="0" err="1">
              <a:solidFill>
                <a:schemeClr val="accent3">
                  <a:lumMod val="20000"/>
                  <a:lumOff val="80000"/>
                </a:schemeClr>
              </a:solidFill>
            </a:endParaRPr>
          </a:p>
        </p:txBody>
      </p:sp>
      <p:sp>
        <p:nvSpPr>
          <p:cNvPr id="49" name="Content Placeholder 5">
            <a:extLst>
              <a:ext uri="{FF2B5EF4-FFF2-40B4-BE49-F238E27FC236}">
                <a16:creationId xmlns:a16="http://schemas.microsoft.com/office/drawing/2014/main" id="{9AA54F98-2D14-4D5E-B7A7-450F037CC7D3}"/>
              </a:ext>
            </a:extLst>
          </p:cNvPr>
          <p:cNvSpPr txBox="1">
            <a:spLocks/>
          </p:cNvSpPr>
          <p:nvPr/>
        </p:nvSpPr>
        <p:spPr>
          <a:xfrm>
            <a:off x="358774" y="1495096"/>
            <a:ext cx="10945496" cy="4190666"/>
          </a:xfrm>
          <a:prstGeom prst="rect">
            <a:avLst/>
          </a:prstGeom>
        </p:spPr>
        <p:txBody>
          <a:bodyPr/>
          <a:lstStyle>
            <a:lvl1pPr marL="228600" indent="-2286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p>
        </p:txBody>
      </p:sp>
      <p:sp>
        <p:nvSpPr>
          <p:cNvPr id="50" name="Content Placeholder 5">
            <a:extLst>
              <a:ext uri="{FF2B5EF4-FFF2-40B4-BE49-F238E27FC236}">
                <a16:creationId xmlns:a16="http://schemas.microsoft.com/office/drawing/2014/main" id="{6D842A5D-03F0-481F-A0E7-2894142BD91C}"/>
              </a:ext>
            </a:extLst>
          </p:cNvPr>
          <p:cNvSpPr txBox="1">
            <a:spLocks/>
          </p:cNvSpPr>
          <p:nvPr/>
        </p:nvSpPr>
        <p:spPr>
          <a:xfrm>
            <a:off x="358774" y="1495096"/>
            <a:ext cx="11631296" cy="4190666"/>
          </a:xfrm>
          <a:prstGeom prst="rect">
            <a:avLst/>
          </a:prstGeom>
        </p:spPr>
        <p:txBody>
          <a:bodyPr/>
          <a:lstStyle>
            <a:lvl1pPr marL="228600" indent="-2286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2000" dirty="0"/>
              <a:t>Preliminary study on the complex formation of BCA II with fluorinated ligands</a:t>
            </a:r>
          </a:p>
          <a:p>
            <a:pPr>
              <a:lnSpc>
                <a:spcPct val="150000"/>
              </a:lnSpc>
            </a:pPr>
            <a:r>
              <a:rPr lang="en-GB" sz="2000" dirty="0"/>
              <a:t>Temperature dependence of </a:t>
            </a:r>
            <a:r>
              <a:rPr lang="en-GB" sz="2000" i="1" dirty="0"/>
              <a:t>S</a:t>
            </a:r>
            <a:r>
              <a:rPr lang="en-GB" sz="2000" baseline="-25000" dirty="0"/>
              <a:t>T </a:t>
            </a:r>
            <a:r>
              <a:rPr lang="en-GB" sz="2000" dirty="0"/>
              <a:t>shows that complex is less hydrophilic compared to free protein</a:t>
            </a:r>
          </a:p>
          <a:p>
            <a:pPr>
              <a:lnSpc>
                <a:spcPct val="150000"/>
              </a:lnSpc>
            </a:pPr>
            <a:r>
              <a:rPr lang="en-GB" sz="2000" dirty="0"/>
              <a:t>Free energy of binding(</a:t>
            </a:r>
            <a:r>
              <a:rPr lang="el-GR" sz="2000" dirty="0"/>
              <a:t>Δ</a:t>
            </a:r>
            <a:r>
              <a:rPr lang="en-US" sz="2000" dirty="0"/>
              <a:t>G) determined using ITC and calculated from TDFRS measurements agree within the error limits.</a:t>
            </a:r>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p:txBody>
      </p:sp>
    </p:spTree>
    <p:custDataLst>
      <p:tags r:id="rId1"/>
    </p:custDataLst>
    <p:extLst>
      <p:ext uri="{BB962C8B-B14F-4D97-AF65-F5344CB8AC3E}">
        <p14:creationId xmlns:p14="http://schemas.microsoft.com/office/powerpoint/2010/main" val="537586317"/>
      </p:ext>
    </p:extLst>
  </p:cSld>
  <p:clrMapOvr>
    <a:masterClrMapping/>
  </p:clrMapOvr>
  <mc:AlternateContent xmlns:mc="http://schemas.openxmlformats.org/markup-compatibility/2006" xmlns:p14="http://schemas.microsoft.com/office/powerpoint/2010/main">
    <mc:Choice Requires="p14">
      <p:transition spd="slow" p14:dur="2000" advTm="104981"/>
    </mc:Choice>
    <mc:Fallback xmlns="">
      <p:transition spd="slow" advTm="1049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Effect transition="in" filter="fade">
                                      <p:cBhvr>
                                        <p:cTn id="7" dur="500"/>
                                        <p:tgtEl>
                                          <p:spTgt spid="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xEl>
                                              <p:pRg st="1" end="1"/>
                                            </p:txEl>
                                          </p:spTgt>
                                        </p:tgtEl>
                                        <p:attrNameLst>
                                          <p:attrName>style.visibility</p:attrName>
                                        </p:attrNameLst>
                                      </p:cBhvr>
                                      <p:to>
                                        <p:strVal val="visible"/>
                                      </p:to>
                                    </p:set>
                                    <p:animEffect transition="in" filter="fade">
                                      <p:cBhvr>
                                        <p:cTn id="12" dur="500"/>
                                        <p:tgtEl>
                                          <p:spTgt spid="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xEl>
                                              <p:pRg st="2" end="2"/>
                                            </p:txEl>
                                          </p:spTgt>
                                        </p:tgtEl>
                                        <p:attrNameLst>
                                          <p:attrName>style.visibility</p:attrName>
                                        </p:attrNameLst>
                                      </p:cBhvr>
                                      <p:to>
                                        <p:strVal val="visible"/>
                                      </p:to>
                                    </p:set>
                                    <p:animEffect transition="in" filter="fade">
                                      <p:cBhvr>
                                        <p:cTn id="17" dur="500"/>
                                        <p:tgtEl>
                                          <p:spTgt spid="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3EB7973A-13F4-4F23-9357-BFFFEB070F13}"/>
              </a:ext>
            </a:extLst>
          </p:cNvPr>
          <p:cNvSpPr>
            <a:spLocks noGrp="1"/>
          </p:cNvSpPr>
          <p:nvPr>
            <p:ph type="sldNum" sz="quarter" idx="17"/>
          </p:nvPr>
        </p:nvSpPr>
        <p:spPr/>
        <p:txBody>
          <a:bodyPr/>
          <a:lstStyle/>
          <a:p>
            <a:pPr defTabSz="457200"/>
            <a:r>
              <a:rPr lang="en-US">
                <a:solidFill>
                  <a:srgbClr val="023D6B"/>
                </a:solidFill>
              </a:rPr>
              <a:t>Page </a:t>
            </a:r>
            <a:fld id="{A52F4D17-1AD6-42D9-B93A-EB002C62F438}" type="slidenum">
              <a:rPr lang="en-US" smtClean="0">
                <a:solidFill>
                  <a:srgbClr val="023D6B"/>
                </a:solidFill>
              </a:rPr>
              <a:pPr defTabSz="457200"/>
              <a:t>18</a:t>
            </a:fld>
            <a:endParaRPr lang="en-US" dirty="0">
              <a:solidFill>
                <a:srgbClr val="023D6B"/>
              </a:solidFill>
            </a:endParaRPr>
          </a:p>
        </p:txBody>
      </p:sp>
      <p:sp>
        <p:nvSpPr>
          <p:cNvPr id="11" name="Freeform: Shape 10">
            <a:extLst>
              <a:ext uri="{FF2B5EF4-FFF2-40B4-BE49-F238E27FC236}">
                <a16:creationId xmlns:a16="http://schemas.microsoft.com/office/drawing/2014/main" id="{00223377-A638-4E8B-A8C7-20BBE8A31D8C}"/>
              </a:ext>
            </a:extLst>
          </p:cNvPr>
          <p:cNvSpPr/>
          <p:nvPr/>
        </p:nvSpPr>
        <p:spPr>
          <a:xfrm>
            <a:off x="1371600" y="1440180"/>
            <a:ext cx="6092190" cy="3691890"/>
          </a:xfrm>
          <a:custGeom>
            <a:avLst/>
            <a:gdLst>
              <a:gd name="connsiteX0" fmla="*/ 0 w 6092190"/>
              <a:gd name="connsiteY0" fmla="*/ 1508760 h 3691890"/>
              <a:gd name="connsiteX1" fmla="*/ 0 w 6092190"/>
              <a:gd name="connsiteY1" fmla="*/ 1508760 h 3691890"/>
              <a:gd name="connsiteX2" fmla="*/ 548640 w 6092190"/>
              <a:gd name="connsiteY2" fmla="*/ 1863090 h 3691890"/>
              <a:gd name="connsiteX3" fmla="*/ 582930 w 6092190"/>
              <a:gd name="connsiteY3" fmla="*/ 1840230 h 3691890"/>
              <a:gd name="connsiteX4" fmla="*/ 605790 w 6092190"/>
              <a:gd name="connsiteY4" fmla="*/ 1771650 h 3691890"/>
              <a:gd name="connsiteX5" fmla="*/ 617220 w 6092190"/>
              <a:gd name="connsiteY5" fmla="*/ 1737360 h 3691890"/>
              <a:gd name="connsiteX6" fmla="*/ 594360 w 6092190"/>
              <a:gd name="connsiteY6" fmla="*/ 1657350 h 3691890"/>
              <a:gd name="connsiteX7" fmla="*/ 560070 w 6092190"/>
              <a:gd name="connsiteY7" fmla="*/ 1634490 h 3691890"/>
              <a:gd name="connsiteX8" fmla="*/ 514350 w 6092190"/>
              <a:gd name="connsiteY8" fmla="*/ 1577340 h 3691890"/>
              <a:gd name="connsiteX9" fmla="*/ 480060 w 6092190"/>
              <a:gd name="connsiteY9" fmla="*/ 1531620 h 3691890"/>
              <a:gd name="connsiteX10" fmla="*/ 445770 w 6092190"/>
              <a:gd name="connsiteY10" fmla="*/ 1497330 h 3691890"/>
              <a:gd name="connsiteX11" fmla="*/ 422910 w 6092190"/>
              <a:gd name="connsiteY11" fmla="*/ 1463040 h 3691890"/>
              <a:gd name="connsiteX12" fmla="*/ 388620 w 6092190"/>
              <a:gd name="connsiteY12" fmla="*/ 1451610 h 3691890"/>
              <a:gd name="connsiteX13" fmla="*/ 308610 w 6092190"/>
              <a:gd name="connsiteY13" fmla="*/ 1417320 h 3691890"/>
              <a:gd name="connsiteX14" fmla="*/ 205740 w 6092190"/>
              <a:gd name="connsiteY14" fmla="*/ 1428750 h 3691890"/>
              <a:gd name="connsiteX15" fmla="*/ 125730 w 6092190"/>
              <a:gd name="connsiteY15" fmla="*/ 1451610 h 3691890"/>
              <a:gd name="connsiteX16" fmla="*/ 114300 w 6092190"/>
              <a:gd name="connsiteY16" fmla="*/ 1520190 h 3691890"/>
              <a:gd name="connsiteX17" fmla="*/ 3726180 w 6092190"/>
              <a:gd name="connsiteY17" fmla="*/ 2343150 h 3691890"/>
              <a:gd name="connsiteX18" fmla="*/ 982980 w 6092190"/>
              <a:gd name="connsiteY18" fmla="*/ 3691890 h 3691890"/>
              <a:gd name="connsiteX19" fmla="*/ 308610 w 6092190"/>
              <a:gd name="connsiteY19" fmla="*/ 1520190 h 3691890"/>
              <a:gd name="connsiteX20" fmla="*/ 6092190 w 6092190"/>
              <a:gd name="connsiteY20" fmla="*/ 0 h 369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2190" h="3691890">
                <a:moveTo>
                  <a:pt x="0" y="1508760"/>
                </a:moveTo>
                <a:lnTo>
                  <a:pt x="0" y="1508760"/>
                </a:lnTo>
                <a:cubicBezTo>
                  <a:pt x="182880" y="1626870"/>
                  <a:pt x="359392" y="1755478"/>
                  <a:pt x="548640" y="1863090"/>
                </a:cubicBezTo>
                <a:cubicBezTo>
                  <a:pt x="560582" y="1869880"/>
                  <a:pt x="575649" y="1851879"/>
                  <a:pt x="582930" y="1840230"/>
                </a:cubicBezTo>
                <a:cubicBezTo>
                  <a:pt x="595701" y="1819796"/>
                  <a:pt x="598170" y="1794510"/>
                  <a:pt x="605790" y="1771650"/>
                </a:cubicBezTo>
                <a:lnTo>
                  <a:pt x="617220" y="1737360"/>
                </a:lnTo>
                <a:cubicBezTo>
                  <a:pt x="616473" y="1734373"/>
                  <a:pt x="600323" y="1664803"/>
                  <a:pt x="594360" y="1657350"/>
                </a:cubicBezTo>
                <a:cubicBezTo>
                  <a:pt x="585778" y="1646623"/>
                  <a:pt x="571500" y="1642110"/>
                  <a:pt x="560070" y="1634490"/>
                </a:cubicBezTo>
                <a:cubicBezTo>
                  <a:pt x="537818" y="1567734"/>
                  <a:pt x="566051" y="1629041"/>
                  <a:pt x="514350" y="1577340"/>
                </a:cubicBezTo>
                <a:cubicBezTo>
                  <a:pt x="500880" y="1563870"/>
                  <a:pt x="492458" y="1546084"/>
                  <a:pt x="480060" y="1531620"/>
                </a:cubicBezTo>
                <a:cubicBezTo>
                  <a:pt x="469540" y="1519347"/>
                  <a:pt x="456118" y="1509748"/>
                  <a:pt x="445770" y="1497330"/>
                </a:cubicBezTo>
                <a:cubicBezTo>
                  <a:pt x="436976" y="1486777"/>
                  <a:pt x="433637" y="1471622"/>
                  <a:pt x="422910" y="1463040"/>
                </a:cubicBezTo>
                <a:cubicBezTo>
                  <a:pt x="413502" y="1455514"/>
                  <a:pt x="399694" y="1456356"/>
                  <a:pt x="388620" y="1451610"/>
                </a:cubicBezTo>
                <a:cubicBezTo>
                  <a:pt x="289751" y="1409238"/>
                  <a:pt x="389026" y="1444125"/>
                  <a:pt x="308610" y="1417320"/>
                </a:cubicBezTo>
                <a:cubicBezTo>
                  <a:pt x="274320" y="1421130"/>
                  <a:pt x="239840" y="1423504"/>
                  <a:pt x="205740" y="1428750"/>
                </a:cubicBezTo>
                <a:cubicBezTo>
                  <a:pt x="179086" y="1432851"/>
                  <a:pt x="151335" y="1443075"/>
                  <a:pt x="125730" y="1451610"/>
                </a:cubicBezTo>
                <a:cubicBezTo>
                  <a:pt x="110686" y="1496743"/>
                  <a:pt x="114300" y="1473852"/>
                  <a:pt x="114300" y="1520190"/>
                </a:cubicBezTo>
                <a:lnTo>
                  <a:pt x="3726180" y="2343150"/>
                </a:lnTo>
                <a:lnTo>
                  <a:pt x="982980" y="3691890"/>
                </a:lnTo>
                <a:lnTo>
                  <a:pt x="308610" y="1520190"/>
                </a:lnTo>
                <a:lnTo>
                  <a:pt x="6092190" y="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itle 1">
            <a:extLst>
              <a:ext uri="{FF2B5EF4-FFF2-40B4-BE49-F238E27FC236}">
                <a16:creationId xmlns:a16="http://schemas.microsoft.com/office/drawing/2014/main" id="{0A4FFD39-9C9E-4009-8537-3FB9E9D8DF1A}"/>
              </a:ext>
            </a:extLst>
          </p:cNvPr>
          <p:cNvSpPr txBox="1">
            <a:spLocks/>
          </p:cNvSpPr>
          <p:nvPr/>
        </p:nvSpPr>
        <p:spPr>
          <a:xfrm>
            <a:off x="359663" y="322022"/>
            <a:ext cx="8425562" cy="1126758"/>
          </a:xfrm>
          <a:prstGeom prst="rect">
            <a:avLst/>
          </a:prstGeom>
        </p:spPr>
        <p:txBody>
          <a:bodyPr vert="horz" lIns="0" tIns="0" rIns="0" bIns="0" rtlCol="0" anchor="t" anchorCtr="0">
            <a:noAutofit/>
          </a:bodyPr>
          <a:lstStyle>
            <a:lvl1pPr algn="l" defTabSz="914400" rtl="0" eaLnBrk="1" latinLnBrk="0" hangingPunct="1">
              <a:lnSpc>
                <a:spcPct val="114000"/>
              </a:lnSpc>
              <a:spcBef>
                <a:spcPct val="0"/>
              </a:spcBef>
              <a:buNone/>
              <a:defRPr sz="3200" b="1" kern="1200" cap="all" spc="0" baseline="0">
                <a:solidFill>
                  <a:schemeClr val="accent1"/>
                </a:solidFill>
                <a:latin typeface="+mj-lt"/>
                <a:ea typeface="+mj-ea"/>
                <a:cs typeface="+mj-cs"/>
              </a:defRPr>
            </a:lvl1pPr>
          </a:lstStyle>
          <a:p>
            <a:r>
              <a:rPr lang="de-DE" dirty="0" err="1"/>
              <a:t>acknowledgement</a:t>
            </a:r>
            <a:endParaRPr lang="en-GB" dirty="0"/>
          </a:p>
        </p:txBody>
      </p:sp>
      <p:sp>
        <p:nvSpPr>
          <p:cNvPr id="17" name="Rectangle 16">
            <a:extLst>
              <a:ext uri="{FF2B5EF4-FFF2-40B4-BE49-F238E27FC236}">
                <a16:creationId xmlns:a16="http://schemas.microsoft.com/office/drawing/2014/main" id="{3DC0F97F-57B6-4C15-8446-6E671CE020A3}"/>
              </a:ext>
            </a:extLst>
          </p:cNvPr>
          <p:cNvSpPr/>
          <p:nvPr/>
        </p:nvSpPr>
        <p:spPr>
          <a:xfrm>
            <a:off x="1" y="-10153"/>
            <a:ext cx="12100956" cy="285261"/>
          </a:xfrm>
          <a:prstGeom prst="rect">
            <a:avLst/>
          </a:prstGeom>
          <a:gradFill flip="none" rotWithShape="1">
            <a:gsLst>
              <a:gs pos="6000">
                <a:schemeClr val="accent1"/>
              </a:gs>
              <a:gs pos="51000">
                <a:schemeClr val="accent1">
                  <a:lumMod val="40000"/>
                  <a:lumOff val="60000"/>
                </a:schemeClr>
              </a:gs>
              <a:gs pos="9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5000"/>
              </a:lnSpc>
            </a:pPr>
            <a:r>
              <a:rPr lang="de-DE" sz="1400" b="1" dirty="0">
                <a:solidFill>
                  <a:schemeClr val="bg1"/>
                </a:solidFill>
                <a:sym typeface="Wingdings 3"/>
              </a:rPr>
              <a:t></a:t>
            </a:r>
            <a:r>
              <a:rPr lang="de-DE" sz="1400" b="1" dirty="0" err="1">
                <a:solidFill>
                  <a:schemeClr val="accent3">
                    <a:lumMod val="20000"/>
                    <a:lumOff val="80000"/>
                  </a:schemeClr>
                </a:solidFill>
              </a:rPr>
              <a:t>acknowledgement</a:t>
            </a:r>
            <a:endParaRPr lang="en-GB" sz="1600" b="1" dirty="0" err="1">
              <a:solidFill>
                <a:schemeClr val="accent3">
                  <a:lumMod val="20000"/>
                  <a:lumOff val="80000"/>
                </a:schemeClr>
              </a:solidFill>
            </a:endParaRPr>
          </a:p>
        </p:txBody>
      </p:sp>
      <p:sp>
        <p:nvSpPr>
          <p:cNvPr id="49" name="Content Placeholder 5">
            <a:extLst>
              <a:ext uri="{FF2B5EF4-FFF2-40B4-BE49-F238E27FC236}">
                <a16:creationId xmlns:a16="http://schemas.microsoft.com/office/drawing/2014/main" id="{9AA54F98-2D14-4D5E-B7A7-450F037CC7D3}"/>
              </a:ext>
            </a:extLst>
          </p:cNvPr>
          <p:cNvSpPr txBox="1">
            <a:spLocks/>
          </p:cNvSpPr>
          <p:nvPr/>
        </p:nvSpPr>
        <p:spPr>
          <a:xfrm>
            <a:off x="358774" y="1495096"/>
            <a:ext cx="10945496" cy="4190666"/>
          </a:xfrm>
          <a:prstGeom prst="rect">
            <a:avLst/>
          </a:prstGeom>
        </p:spPr>
        <p:txBody>
          <a:bodyPr/>
          <a:lstStyle>
            <a:lvl1pPr marL="228600" indent="-2286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p>
        </p:txBody>
      </p:sp>
      <p:sp>
        <p:nvSpPr>
          <p:cNvPr id="12" name="Rechteck 1">
            <a:extLst>
              <a:ext uri="{FF2B5EF4-FFF2-40B4-BE49-F238E27FC236}">
                <a16:creationId xmlns:a16="http://schemas.microsoft.com/office/drawing/2014/main" id="{524C5343-7C7D-4324-979E-40EF80208A07}"/>
              </a:ext>
            </a:extLst>
          </p:cNvPr>
          <p:cNvSpPr/>
          <p:nvPr/>
        </p:nvSpPr>
        <p:spPr>
          <a:xfrm>
            <a:off x="2172156" y="1365367"/>
            <a:ext cx="5698996" cy="923330"/>
          </a:xfrm>
          <a:prstGeom prst="rect">
            <a:avLst/>
          </a:prstGeom>
        </p:spPr>
        <p:txBody>
          <a:bodyPr wrap="none">
            <a:spAutoFit/>
          </a:bodyPr>
          <a:lstStyle/>
          <a:p>
            <a:r>
              <a:rPr lang="de-DE" dirty="0"/>
              <a:t>Simone Wiegand, Jan K.G. </a:t>
            </a:r>
            <a:r>
              <a:rPr lang="de-DE" dirty="0" err="1"/>
              <a:t>Dhont</a:t>
            </a:r>
            <a:r>
              <a:rPr lang="de-DE" dirty="0"/>
              <a:t> and </a:t>
            </a:r>
            <a:r>
              <a:rPr lang="de-DE" dirty="0" err="1"/>
              <a:t>the</a:t>
            </a:r>
            <a:r>
              <a:rPr lang="de-DE" dirty="0"/>
              <a:t> </a:t>
            </a:r>
            <a:r>
              <a:rPr lang="de-DE" dirty="0" err="1"/>
              <a:t>whole</a:t>
            </a:r>
            <a:r>
              <a:rPr lang="de-DE" dirty="0"/>
              <a:t> IBI-4</a:t>
            </a:r>
          </a:p>
          <a:p>
            <a:endParaRPr lang="de-DE" dirty="0"/>
          </a:p>
          <a:p>
            <a:r>
              <a:rPr lang="de-DE" dirty="0"/>
              <a:t>Doreen </a:t>
            </a:r>
            <a:r>
              <a:rPr lang="de-DE" dirty="0" err="1"/>
              <a:t>Niether</a:t>
            </a:r>
            <a:r>
              <a:rPr lang="de-DE" dirty="0"/>
              <a:t>, IEK-8</a:t>
            </a:r>
          </a:p>
        </p:txBody>
      </p:sp>
      <p:sp>
        <p:nvSpPr>
          <p:cNvPr id="13" name="TextBox 12">
            <a:extLst>
              <a:ext uri="{FF2B5EF4-FFF2-40B4-BE49-F238E27FC236}">
                <a16:creationId xmlns:a16="http://schemas.microsoft.com/office/drawing/2014/main" id="{EA8D35DB-587A-407B-B167-881FF409C2EF}"/>
              </a:ext>
            </a:extLst>
          </p:cNvPr>
          <p:cNvSpPr txBox="1"/>
          <p:nvPr/>
        </p:nvSpPr>
        <p:spPr>
          <a:xfrm>
            <a:off x="2307102" y="3605739"/>
            <a:ext cx="5981125" cy="618631"/>
          </a:xfrm>
          <a:prstGeom prst="rect">
            <a:avLst/>
          </a:prstGeom>
          <a:noFill/>
        </p:spPr>
        <p:txBody>
          <a:bodyPr wrap="none" rtlCol="0">
            <a:spAutoFit/>
          </a:bodyPr>
          <a:lstStyle/>
          <a:p>
            <a:pPr algn="ctr">
              <a:lnSpc>
                <a:spcPct val="95000"/>
              </a:lnSpc>
            </a:pPr>
            <a:r>
              <a:rPr lang="en-IN" sz="3600" dirty="0"/>
              <a:t>Thank you and Stay Healthy</a:t>
            </a:r>
          </a:p>
        </p:txBody>
      </p:sp>
      <p:pic>
        <p:nvPicPr>
          <p:cNvPr id="15" name="Picture 2" descr="D:\Doreen\presentations\_Vorlagen\UzK_Logo.jpg">
            <a:extLst>
              <a:ext uri="{FF2B5EF4-FFF2-40B4-BE49-F238E27FC236}">
                <a16:creationId xmlns:a16="http://schemas.microsoft.com/office/drawing/2014/main" id="{8C55F7C3-C046-4CEF-BAAB-070AA34C0B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05197" y="4998733"/>
            <a:ext cx="1384573" cy="7041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Doreen\presentations\_Vorlagen\ihrs-biosoft_logo.jpg">
            <a:extLst>
              <a:ext uri="{FF2B5EF4-FFF2-40B4-BE49-F238E27FC236}">
                <a16:creationId xmlns:a16="http://schemas.microsoft.com/office/drawing/2014/main" id="{8215D06C-4AED-4519-9FEF-1B28FFC2E6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39956" y="3723601"/>
            <a:ext cx="1915054" cy="7843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58327006"/>
      </p:ext>
    </p:extLst>
  </p:cSld>
  <p:clrMapOvr>
    <a:masterClrMapping/>
  </p:clrMapOvr>
  <mc:AlternateContent xmlns:mc="http://schemas.openxmlformats.org/markup-compatibility/2006" xmlns:p14="http://schemas.microsoft.com/office/powerpoint/2010/main">
    <mc:Choice Requires="p14">
      <p:transition spd="slow" p14:dur="2000" advTm="104981"/>
    </mc:Choice>
    <mc:Fallback xmlns="">
      <p:transition spd="slow" advTm="10498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Contributions</a:t>
            </a:r>
            <a:endParaRPr lang="en-GB" dirty="0"/>
          </a:p>
        </p:txBody>
      </p:sp>
      <p:sp>
        <p:nvSpPr>
          <p:cNvPr id="5" name="Slide Number Placeholder 4"/>
          <p:cNvSpPr>
            <a:spLocks noGrp="1"/>
          </p:cNvSpPr>
          <p:nvPr>
            <p:ph type="sldNum" sz="quarter" idx="14"/>
          </p:nvPr>
        </p:nvSpPr>
        <p:spPr/>
        <p:txBody>
          <a:bodyPr/>
          <a:lstStyle/>
          <a:p>
            <a:fld id="{A52F4D17-1AD6-42D9-B93A-EB002C62F438}" type="slidenum">
              <a:rPr lang="de-DE" smtClean="0"/>
              <a:pPr/>
              <a:t>19</a:t>
            </a:fld>
            <a:endParaRPr lang="de-DE"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552974" y="4146531"/>
                <a:ext cx="4285233" cy="1886410"/>
              </a:xfrm>
            </p:spPr>
            <p:txBody>
              <a:bodyPr/>
              <a:lstStyle/>
              <a:p>
                <a14:m>
                  <m:oMath xmlns:m="http://schemas.openxmlformats.org/officeDocument/2006/math">
                    <m:sSub>
                      <m:sSubPr>
                        <m:ctrlPr>
                          <a:rPr lang="en-GB" sz="1800" i="1">
                            <a:latin typeface="Cambria Math" panose="02040503050406030204" pitchFamily="18" charset="0"/>
                          </a:rPr>
                        </m:ctrlPr>
                      </m:sSubPr>
                      <m:e>
                        <m:r>
                          <a:rPr lang="en-GB" sz="1800" i="1">
                            <a:latin typeface="Cambria Math"/>
                          </a:rPr>
                          <m:t>𝑆</m:t>
                        </m:r>
                      </m:e>
                      <m:sub>
                        <m:r>
                          <m:rPr>
                            <m:sty m:val="p"/>
                          </m:rPr>
                          <a:rPr lang="en-GB" sz="1800">
                            <a:latin typeface="Cambria Math"/>
                          </a:rPr>
                          <m:t>T</m:t>
                        </m:r>
                      </m:sub>
                    </m:sSub>
                  </m:oMath>
                </a14:m>
                <a:r>
                  <a:rPr lang="en-GB" sz="1800" dirty="0"/>
                  <a:t> influenced by hydrogen bonds</a:t>
                </a:r>
              </a:p>
              <a:p>
                <a:pPr lvl="1"/>
                <a:r>
                  <a:rPr lang="en-GB" sz="1800" dirty="0">
                    <a:solidFill>
                      <a:srgbClr val="0070C0"/>
                    </a:solidFill>
                  </a:rPr>
                  <a:t>HB</a:t>
                </a:r>
                <a:r>
                  <a:rPr lang="en-GB" sz="1800" dirty="0"/>
                  <a:t> network of water</a:t>
                </a:r>
              </a:p>
              <a:p>
                <a:pPr lvl="1"/>
                <a:r>
                  <a:rPr lang="en-GB" sz="1800" dirty="0">
                    <a:solidFill>
                      <a:srgbClr val="0070C0"/>
                    </a:solidFill>
                  </a:rPr>
                  <a:t>HB</a:t>
                </a:r>
                <a:r>
                  <a:rPr lang="en-GB" sz="1800" dirty="0"/>
                  <a:t> between solute and water</a:t>
                </a:r>
              </a:p>
              <a:p>
                <a14:m>
                  <m:oMath xmlns:m="http://schemas.openxmlformats.org/officeDocument/2006/math">
                    <m:r>
                      <a:rPr lang="en-GB" sz="1800" i="1">
                        <a:latin typeface="Cambria Math"/>
                      </a:rPr>
                      <m:t>𝑇</m:t>
                    </m:r>
                  </m:oMath>
                </a14:m>
                <a:r>
                  <a:rPr lang="en-GB" sz="1800" dirty="0"/>
                  <a:t>-dependence of </a:t>
                </a:r>
                <a:r>
                  <a:rPr lang="en-GB" sz="1800" dirty="0">
                    <a:solidFill>
                      <a:srgbClr val="0070C0"/>
                    </a:solidFill>
                  </a:rPr>
                  <a:t>HB</a:t>
                </a:r>
                <a:r>
                  <a:rPr lang="en-GB" sz="1800" dirty="0"/>
                  <a:t> </a:t>
                </a:r>
                <a:r>
                  <a:rPr lang="en-GB" sz="1800" dirty="0">
                    <a:ea typeface="Cambria Math"/>
                  </a:rPr>
                  <a:t>⇔ thermodiffusion</a:t>
                </a:r>
                <a:endParaRPr lang="en-GB" sz="1800"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552974" y="4146531"/>
                <a:ext cx="4285233" cy="1886410"/>
              </a:xfrm>
              <a:blipFill>
                <a:blip r:embed="rId3"/>
                <a:stretch>
                  <a:fillRect l="-3414" t="-3548" r="-3129"/>
                </a:stretch>
              </a:blipFill>
            </p:spPr>
            <p:txBody>
              <a:bodyPr/>
              <a:lstStyle/>
              <a:p>
                <a:r>
                  <a:rPr lang="en-IN">
                    <a:noFill/>
                  </a:rPr>
                  <a:t> </a:t>
                </a:r>
              </a:p>
            </p:txBody>
          </p:sp>
        </mc:Fallback>
      </mc:AlternateContent>
      <p:pic>
        <p:nvPicPr>
          <p:cNvPr id="7" name="Picture 2" descr="D:\Doreen\manuscripts\thesis-template\thesis\figures\contributions.png"/>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LineDrawing/>
                    </a14:imgEffect>
                    <a14:imgEffect>
                      <a14:saturation sat="30000"/>
                    </a14:imgEffect>
                  </a14:imgLayer>
                </a14:imgProps>
              </a:ext>
              <a:ext uri="{28A0092B-C50C-407E-A947-70E740481C1C}">
                <a14:useLocalDpi xmlns:a14="http://schemas.microsoft.com/office/drawing/2010/main" val="0"/>
              </a:ext>
            </a:extLst>
          </a:blip>
          <a:srcRect/>
          <a:stretch>
            <a:fillRect/>
          </a:stretch>
        </p:blipFill>
        <p:spPr bwMode="auto">
          <a:xfrm>
            <a:off x="5749474" y="921089"/>
            <a:ext cx="3854160" cy="4896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Doreen\manuscripts\thesis-template\thesis\figures\contributions.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9659" b="28928"/>
          <a:stretch/>
        </p:blipFill>
        <p:spPr bwMode="auto">
          <a:xfrm>
            <a:off x="5749474" y="2863020"/>
            <a:ext cx="3854160" cy="15381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677466" y="2863020"/>
            <a:ext cx="4032448" cy="153817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GB" sz="2400" dirty="0"/>
          </a:p>
        </p:txBody>
      </p:sp>
      <mc:AlternateContent xmlns:mc="http://schemas.openxmlformats.org/markup-compatibility/2006" xmlns:a14="http://schemas.microsoft.com/office/drawing/2010/main">
        <mc:Choice Requires="a14">
          <p:sp>
            <p:nvSpPr>
              <p:cNvPr id="12" name="TextBox 11"/>
              <p:cNvSpPr txBox="1"/>
              <p:nvPr/>
            </p:nvSpPr>
            <p:spPr>
              <a:xfrm>
                <a:off x="554043" y="2516571"/>
                <a:ext cx="4841005" cy="462371"/>
              </a:xfrm>
              <a:prstGeom prst="rect">
                <a:avLst/>
              </a:prstGeom>
              <a:noFill/>
            </p:spPr>
            <p:txBody>
              <a:bodyPr wrap="none" rtlCol="0">
                <a:spAutoFit/>
              </a:bodyPr>
              <a:lstStyle/>
              <a:p>
                <a:pPr>
                  <a:lnSpc>
                    <a:spcPct val="95000"/>
                  </a:lnSpc>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de-DE" sz="2400" i="1">
                              <a:latin typeface="Cambria Math"/>
                            </a:rPr>
                            <m:t>𝑆</m:t>
                          </m:r>
                        </m:e>
                        <m:sub>
                          <m:r>
                            <m:rPr>
                              <m:sty m:val="p"/>
                            </m:rPr>
                            <a:rPr lang="de-DE" sz="2400">
                              <a:latin typeface="Cambria Math"/>
                            </a:rPr>
                            <m:t>T</m:t>
                          </m:r>
                        </m:sub>
                      </m:sSub>
                      <m:r>
                        <a:rPr lang="en-GB" sz="2400" i="1">
                          <a:latin typeface="Cambria Math"/>
                          <a:ea typeface="Cambria Math"/>
                        </a:rPr>
                        <m:t>≈</m:t>
                      </m:r>
                      <m:sSubSup>
                        <m:sSubSupPr>
                          <m:ctrlPr>
                            <a:rPr lang="en-GB" sz="2400" i="1" smtClean="0">
                              <a:latin typeface="Cambria Math" panose="02040503050406030204" pitchFamily="18" charset="0"/>
                              <a:ea typeface="Cambria Math"/>
                            </a:rPr>
                          </m:ctrlPr>
                        </m:sSubSupPr>
                        <m:e>
                          <m:r>
                            <a:rPr lang="en-US" sz="2400" b="0" i="1" smtClean="0">
                              <a:latin typeface="Cambria Math" panose="02040503050406030204" pitchFamily="18" charset="0"/>
                              <a:ea typeface="Cambria Math"/>
                            </a:rPr>
                            <m:t>𝑆</m:t>
                          </m:r>
                        </m:e>
                        <m:sub>
                          <m:r>
                            <a:rPr lang="en-US" sz="2400" b="0" i="1" smtClean="0">
                              <a:latin typeface="Cambria Math" panose="02040503050406030204" pitchFamily="18" charset="0"/>
                              <a:ea typeface="Cambria Math"/>
                            </a:rPr>
                            <m:t>𝑇</m:t>
                          </m:r>
                        </m:sub>
                        <m:sup>
                          <m:r>
                            <a:rPr lang="en-US" sz="2400" b="0" i="1" smtClean="0">
                              <a:latin typeface="Cambria Math" panose="02040503050406030204" pitchFamily="18" charset="0"/>
                              <a:ea typeface="Cambria Math"/>
                            </a:rPr>
                            <m:t>𝑖</m:t>
                          </m:r>
                        </m:sup>
                      </m:sSubSup>
                      <m:r>
                        <a:rPr lang="de-DE" sz="2400" i="1">
                          <a:latin typeface="Cambria Math"/>
                          <a:ea typeface="Cambria Math"/>
                        </a:rPr>
                        <m:t>+</m:t>
                      </m:r>
                      <m:sSub>
                        <m:sSubPr>
                          <m:ctrlPr>
                            <a:rPr lang="de-DE" sz="2400" i="1" smtClean="0">
                              <a:latin typeface="Cambria Math" panose="02040503050406030204" pitchFamily="18" charset="0"/>
                              <a:ea typeface="Cambria Math"/>
                            </a:rPr>
                          </m:ctrlPr>
                        </m:sSubPr>
                        <m:e>
                          <m:r>
                            <a:rPr lang="en-US" sz="2400" b="0" i="1" smtClean="0">
                              <a:latin typeface="Cambria Math" panose="02040503050406030204" pitchFamily="18" charset="0"/>
                              <a:ea typeface="Cambria Math"/>
                            </a:rPr>
                            <m:t>𝑆</m:t>
                          </m:r>
                        </m:e>
                        <m:sub>
                          <m:r>
                            <a:rPr lang="en-US" sz="2400" b="0" i="1" smtClean="0">
                              <a:latin typeface="Cambria Math" panose="02040503050406030204" pitchFamily="18" charset="0"/>
                              <a:ea typeface="Cambria Math"/>
                            </a:rPr>
                            <m:t>𝑇</m:t>
                          </m:r>
                        </m:sub>
                      </m:sSub>
                      <m:r>
                        <a:rPr lang="en-US" sz="2400" b="0" i="1" smtClean="0">
                          <a:latin typeface="Cambria Math" panose="02040503050406030204" pitchFamily="18" charset="0"/>
                          <a:ea typeface="Cambria Math"/>
                        </a:rPr>
                        <m:t>(</m:t>
                      </m:r>
                      <m:r>
                        <m:rPr>
                          <m:nor/>
                        </m:rPr>
                        <a:rPr lang="en-US" sz="2400" b="0" i="0" spc="-100" smtClean="0">
                          <a:solidFill>
                            <a:srgbClr val="0070C0"/>
                          </a:solidFill>
                          <a:latin typeface="Cambria Math" panose="02040503050406030204" pitchFamily="18" charset="0"/>
                          <a:ea typeface="Cambria Math"/>
                        </a:rPr>
                        <m:t>H</m:t>
                      </m:r>
                      <m:r>
                        <m:rPr>
                          <m:nor/>
                        </m:rPr>
                        <a:rPr lang="de-DE" sz="2400" b="0" i="0" spc="-100" smtClean="0">
                          <a:solidFill>
                            <a:srgbClr val="0070C0"/>
                          </a:solidFill>
                          <a:latin typeface="Cambria Math" panose="02040503050406030204" pitchFamily="18" charset="0"/>
                          <a:ea typeface="Cambria Math"/>
                        </a:rPr>
                        <m:t>−</m:t>
                      </m:r>
                      <m:r>
                        <m:rPr>
                          <m:nor/>
                        </m:rPr>
                        <a:rPr lang="en-US" sz="2400" b="0" i="0" spc="-100" smtClean="0">
                          <a:solidFill>
                            <a:srgbClr val="0070C0"/>
                          </a:solidFill>
                          <a:latin typeface="Cambria Math" panose="02040503050406030204" pitchFamily="18" charset="0"/>
                          <a:ea typeface="Cambria Math"/>
                        </a:rPr>
                        <m:t>bond</m:t>
                      </m:r>
                      <m:r>
                        <a:rPr lang="en-US" sz="2400" b="0" i="1" smtClean="0">
                          <a:latin typeface="Cambria Math" panose="02040503050406030204" pitchFamily="18" charset="0"/>
                          <a:ea typeface="Cambria Math"/>
                        </a:rPr>
                        <m:t>)+ </m:t>
                      </m:r>
                      <m:sSub>
                        <m:sSubPr>
                          <m:ctrlPr>
                            <a:rPr lang="en-US" sz="2400" b="0" i="1" smtClean="0">
                              <a:latin typeface="Cambria Math" panose="02040503050406030204" pitchFamily="18" charset="0"/>
                              <a:ea typeface="Cambria Math"/>
                            </a:rPr>
                          </m:ctrlPr>
                        </m:sSubPr>
                        <m:e>
                          <m:r>
                            <a:rPr lang="en-US" sz="2400" b="0" i="1" smtClean="0">
                              <a:latin typeface="Cambria Math" panose="02040503050406030204" pitchFamily="18" charset="0"/>
                              <a:ea typeface="Cambria Math"/>
                            </a:rPr>
                            <m:t>𝑆</m:t>
                          </m:r>
                        </m:e>
                        <m:sub>
                          <m:r>
                            <a:rPr lang="en-US" sz="2400" b="0" i="1" smtClean="0">
                              <a:latin typeface="Cambria Math" panose="02040503050406030204" pitchFamily="18" charset="0"/>
                              <a:ea typeface="Cambria Math"/>
                            </a:rPr>
                            <m:t>𝑇</m:t>
                          </m:r>
                        </m:sub>
                      </m:sSub>
                      <m:r>
                        <a:rPr lang="en-US" sz="2400" b="0" i="1" smtClean="0">
                          <a:latin typeface="Cambria Math" panose="02040503050406030204" pitchFamily="18" charset="0"/>
                          <a:ea typeface="Cambria Math"/>
                        </a:rPr>
                        <m:t>(</m:t>
                      </m:r>
                      <m:r>
                        <m:rPr>
                          <m:nor/>
                        </m:rPr>
                        <a:rPr lang="en-US" sz="2400" b="0" i="0" smtClean="0">
                          <a:solidFill>
                            <a:srgbClr val="FF0000"/>
                          </a:solidFill>
                          <a:latin typeface="Cambria Math" panose="02040503050406030204" pitchFamily="18" charset="0"/>
                          <a:ea typeface="Cambria Math"/>
                        </a:rPr>
                        <m:t>ionic</m:t>
                      </m:r>
                      <m:r>
                        <a:rPr lang="en-US" sz="2400" b="0" i="1" smtClean="0">
                          <a:latin typeface="Cambria Math" panose="02040503050406030204" pitchFamily="18" charset="0"/>
                          <a:ea typeface="Cambria Math"/>
                        </a:rPr>
                        <m:t>)</m:t>
                      </m:r>
                    </m:oMath>
                  </m:oMathPara>
                </a14:m>
                <a:endParaRPr lang="en-GB"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54043" y="2516571"/>
                <a:ext cx="4841005" cy="462371"/>
              </a:xfrm>
              <a:prstGeom prst="rect">
                <a:avLst/>
              </a:prstGeom>
              <a:blipFill>
                <a:blip r:embed="rId7"/>
                <a:stretch>
                  <a:fillRect r="-630" b="-19737"/>
                </a:stretch>
              </a:blipFill>
            </p:spPr>
            <p:txBody>
              <a:bodyPr/>
              <a:lstStyle/>
              <a:p>
                <a:r>
                  <a:rPr lang="en-IN">
                    <a:noFill/>
                  </a:rPr>
                  <a:t> </a:t>
                </a:r>
              </a:p>
            </p:txBody>
          </p:sp>
        </mc:Fallback>
      </mc:AlternateContent>
      <p:sp>
        <p:nvSpPr>
          <p:cNvPr id="17" name="Rectangle 16">
            <a:extLst>
              <a:ext uri="{FF2B5EF4-FFF2-40B4-BE49-F238E27FC236}">
                <a16:creationId xmlns:a16="http://schemas.microsoft.com/office/drawing/2014/main" id="{B7EED87B-36D0-4D72-8231-54DC090E59CD}"/>
              </a:ext>
            </a:extLst>
          </p:cNvPr>
          <p:cNvSpPr/>
          <p:nvPr/>
        </p:nvSpPr>
        <p:spPr>
          <a:xfrm>
            <a:off x="10245" y="13905"/>
            <a:ext cx="12192000" cy="258019"/>
          </a:xfrm>
          <a:prstGeom prst="rect">
            <a:avLst/>
          </a:prstGeom>
          <a:gradFill flip="none" rotWithShape="1">
            <a:gsLst>
              <a:gs pos="6000">
                <a:schemeClr val="accent1"/>
              </a:gs>
              <a:gs pos="51000">
                <a:schemeClr val="accent1">
                  <a:lumMod val="40000"/>
                  <a:lumOff val="60000"/>
                </a:schemeClr>
              </a:gs>
              <a:gs pos="9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5000"/>
              </a:lnSpc>
            </a:pPr>
            <a:r>
              <a:rPr lang="de-DE" sz="1400" b="1" dirty="0">
                <a:solidFill>
                  <a:schemeClr val="bg1"/>
                </a:solidFill>
                <a:sym typeface="Wingdings 3"/>
              </a:rPr>
              <a:t></a:t>
            </a:r>
            <a:r>
              <a:rPr lang="de-DE" sz="1400" b="1" dirty="0">
                <a:sym typeface="Wingdings 3"/>
              </a:rPr>
              <a:t> </a:t>
            </a:r>
            <a:r>
              <a:rPr lang="de-DE" sz="1400" b="1" dirty="0" err="1">
                <a:solidFill>
                  <a:schemeClr val="bg1"/>
                </a:solidFill>
              </a:rPr>
              <a:t>introduction</a:t>
            </a:r>
            <a:r>
              <a:rPr lang="de-DE" sz="1400" b="1" dirty="0">
                <a:solidFill>
                  <a:schemeClr val="bg1"/>
                </a:solidFill>
              </a:rPr>
              <a:t> </a:t>
            </a:r>
            <a:r>
              <a:rPr lang="de-DE" sz="1400" dirty="0">
                <a:solidFill>
                  <a:schemeClr val="accent3">
                    <a:lumMod val="20000"/>
                    <a:lumOff val="80000"/>
                  </a:schemeClr>
                </a:solidFill>
              </a:rPr>
              <a:t>            </a:t>
            </a:r>
            <a:r>
              <a:rPr lang="de-DE" sz="1400" dirty="0" err="1">
                <a:solidFill>
                  <a:schemeClr val="accent3">
                    <a:lumMod val="20000"/>
                    <a:lumOff val="80000"/>
                  </a:schemeClr>
                </a:solidFill>
              </a:rPr>
              <a:t>studied</a:t>
            </a:r>
            <a:r>
              <a:rPr lang="de-DE" sz="1400" dirty="0">
                <a:solidFill>
                  <a:schemeClr val="accent3">
                    <a:lumMod val="20000"/>
                    <a:lumOff val="80000"/>
                  </a:schemeClr>
                </a:solidFill>
              </a:rPr>
              <a:t> systems                </a:t>
            </a:r>
            <a:r>
              <a:rPr lang="de-DE" sz="1400" dirty="0" err="1">
                <a:solidFill>
                  <a:schemeClr val="accent3">
                    <a:lumMod val="20000"/>
                    <a:lumOff val="80000"/>
                  </a:schemeClr>
                </a:solidFill>
              </a:rPr>
              <a:t>results</a:t>
            </a:r>
            <a:r>
              <a:rPr lang="de-DE" sz="1400" dirty="0">
                <a:solidFill>
                  <a:schemeClr val="accent3">
                    <a:lumMod val="20000"/>
                    <a:lumOff val="80000"/>
                  </a:schemeClr>
                </a:solidFill>
              </a:rPr>
              <a:t>               </a:t>
            </a:r>
            <a:r>
              <a:rPr lang="de-DE" sz="1400" dirty="0" err="1">
                <a:solidFill>
                  <a:schemeClr val="accent3">
                    <a:lumMod val="20000"/>
                    <a:lumOff val="80000"/>
                  </a:schemeClr>
                </a:solidFill>
              </a:rPr>
              <a:t>summary</a:t>
            </a:r>
            <a:r>
              <a:rPr lang="de-DE" sz="1400" dirty="0">
                <a:solidFill>
                  <a:schemeClr val="accent3">
                    <a:lumMod val="20000"/>
                    <a:lumOff val="80000"/>
                  </a:schemeClr>
                </a:solidFill>
              </a:rPr>
              <a:t> &amp; </a:t>
            </a:r>
            <a:r>
              <a:rPr lang="de-DE" sz="1400" dirty="0" err="1">
                <a:solidFill>
                  <a:schemeClr val="accent3">
                    <a:lumMod val="20000"/>
                    <a:lumOff val="80000"/>
                  </a:schemeClr>
                </a:solidFill>
              </a:rPr>
              <a:t>outlook</a:t>
            </a:r>
            <a:r>
              <a:rPr lang="de-DE" sz="1400" dirty="0">
                <a:solidFill>
                  <a:schemeClr val="accent3">
                    <a:lumMod val="20000"/>
                    <a:lumOff val="80000"/>
                  </a:schemeClr>
                </a:solidFill>
              </a:rPr>
              <a:t>                  </a:t>
            </a:r>
            <a:r>
              <a:rPr lang="de-DE" sz="1400" dirty="0" err="1">
                <a:solidFill>
                  <a:schemeClr val="accent3">
                    <a:lumMod val="20000"/>
                    <a:lumOff val="80000"/>
                  </a:schemeClr>
                </a:solidFill>
              </a:rPr>
              <a:t>acknowledgement</a:t>
            </a:r>
            <a:endParaRPr lang="en-GB" sz="1600" dirty="0" err="1">
              <a:solidFill>
                <a:schemeClr val="accent3">
                  <a:lumMod val="20000"/>
                  <a:lumOff val="80000"/>
                </a:schemeClr>
              </a:solidFill>
            </a:endParaRPr>
          </a:p>
        </p:txBody>
      </p:sp>
      <p:pic>
        <p:nvPicPr>
          <p:cNvPr id="18" name="Picture 2" descr="D:\Doreen\manuscripts\thesis-template\thesis\figures\contributions.png">
            <a:extLst>
              <a:ext uri="{FF2B5EF4-FFF2-40B4-BE49-F238E27FC236}">
                <a16:creationId xmlns:a16="http://schemas.microsoft.com/office/drawing/2014/main" id="{6D78E191-A8DD-43D4-9F11-6493E0BED14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71072" b="16177"/>
          <a:stretch/>
        </p:blipFill>
        <p:spPr bwMode="auto">
          <a:xfrm>
            <a:off x="5749474" y="4401197"/>
            <a:ext cx="3854160" cy="6243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33B6AAAE-FBAF-4CEB-AF8B-85CFBF61EFBB}"/>
              </a:ext>
            </a:extLst>
          </p:cNvPr>
          <p:cNvSpPr/>
          <p:nvPr/>
        </p:nvSpPr>
        <p:spPr>
          <a:xfrm>
            <a:off x="5683306" y="4397364"/>
            <a:ext cx="4032448" cy="77674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GB" sz="2400" dirty="0"/>
          </a:p>
        </p:txBody>
      </p:sp>
      <p:sp>
        <p:nvSpPr>
          <p:cNvPr id="21" name="Right Brace 20">
            <a:extLst>
              <a:ext uri="{FF2B5EF4-FFF2-40B4-BE49-F238E27FC236}">
                <a16:creationId xmlns:a16="http://schemas.microsoft.com/office/drawing/2014/main" id="{8E64F3A3-8B19-4235-8E65-B01C27BE7EA8}"/>
              </a:ext>
            </a:extLst>
          </p:cNvPr>
          <p:cNvSpPr/>
          <p:nvPr/>
        </p:nvSpPr>
        <p:spPr>
          <a:xfrm rot="5400000">
            <a:off x="3338573" y="1629436"/>
            <a:ext cx="462372" cy="3193301"/>
          </a:xfrm>
          <a:prstGeom prst="rightBrac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1BE9054E-E339-47AC-A2B1-7DAE9FE047A8}"/>
                  </a:ext>
                </a:extLst>
              </p:cNvPr>
              <p:cNvSpPr/>
              <p:nvPr/>
            </p:nvSpPr>
            <p:spPr>
              <a:xfrm>
                <a:off x="3067791" y="3537528"/>
                <a:ext cx="1050609" cy="4764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de-DE" sz="2400" i="1" smtClean="0">
                              <a:latin typeface="Cambria Math" panose="02040503050406030204" pitchFamily="18" charset="0"/>
                            </a:rPr>
                          </m:ctrlPr>
                        </m:sSubSupPr>
                        <m:e>
                          <m:r>
                            <a:rPr lang="en-US" sz="2400" b="0" i="1" smtClean="0">
                              <a:latin typeface="Cambria Math" panose="02040503050406030204" pitchFamily="18" charset="0"/>
                            </a:rPr>
                            <m:t>𝑆</m:t>
                          </m:r>
                        </m:e>
                        <m:sub>
                          <m:r>
                            <a:rPr lang="en-US" sz="2400" b="0" i="1" smtClean="0">
                              <a:latin typeface="Cambria Math" panose="02040503050406030204" pitchFamily="18" charset="0"/>
                            </a:rPr>
                            <m:t>𝑇</m:t>
                          </m:r>
                        </m:sub>
                        <m:sup>
                          <m:r>
                            <a:rPr lang="en-US" sz="2400" b="0" i="1" smtClean="0">
                              <a:latin typeface="Cambria Math" panose="02040503050406030204" pitchFamily="18" charset="0"/>
                            </a:rPr>
                            <m:t>𝑐h𝑒𝑚</m:t>
                          </m:r>
                        </m:sup>
                      </m:sSubSup>
                    </m:oMath>
                  </m:oMathPara>
                </a14:m>
                <a:endParaRPr lang="en-IN" sz="2400" dirty="0"/>
              </a:p>
            </p:txBody>
          </p:sp>
        </mc:Choice>
        <mc:Fallback xmlns="">
          <p:sp>
            <p:nvSpPr>
              <p:cNvPr id="22" name="Rectangle 21">
                <a:extLst>
                  <a:ext uri="{FF2B5EF4-FFF2-40B4-BE49-F238E27FC236}">
                    <a16:creationId xmlns:a16="http://schemas.microsoft.com/office/drawing/2014/main" id="{1BE9054E-E339-47AC-A2B1-7DAE9FE047A8}"/>
                  </a:ext>
                </a:extLst>
              </p:cNvPr>
              <p:cNvSpPr>
                <a:spLocks noRot="1" noChangeAspect="1" noMove="1" noResize="1" noEditPoints="1" noAdjustHandles="1" noChangeArrowheads="1" noChangeShapeType="1" noTextEdit="1"/>
              </p:cNvSpPr>
              <p:nvPr/>
            </p:nvSpPr>
            <p:spPr>
              <a:xfrm>
                <a:off x="3067791" y="3537528"/>
                <a:ext cx="1050609" cy="476477"/>
              </a:xfrm>
              <a:prstGeom prst="rect">
                <a:avLst/>
              </a:prstGeom>
              <a:blipFill>
                <a:blip r:embed="rId8"/>
                <a:stretch>
                  <a:fillRect/>
                </a:stretch>
              </a:blipFill>
            </p:spPr>
            <p:txBody>
              <a:bodyPr/>
              <a:lstStyle/>
              <a:p>
                <a:r>
                  <a:rPr lang="en-IN">
                    <a:noFill/>
                  </a:rPr>
                  <a:t> </a:t>
                </a:r>
              </a:p>
            </p:txBody>
          </p:sp>
        </mc:Fallback>
      </mc:AlternateContent>
      <p:sp>
        <p:nvSpPr>
          <p:cNvPr id="20" name="Right Brace 19">
            <a:extLst>
              <a:ext uri="{FF2B5EF4-FFF2-40B4-BE49-F238E27FC236}">
                <a16:creationId xmlns:a16="http://schemas.microsoft.com/office/drawing/2014/main" id="{CBD5FEE0-B5D6-4489-B62C-DE93E97F5BD4}"/>
              </a:ext>
            </a:extLst>
          </p:cNvPr>
          <p:cNvSpPr/>
          <p:nvPr/>
        </p:nvSpPr>
        <p:spPr>
          <a:xfrm flipV="1">
            <a:off x="9920900" y="2868931"/>
            <a:ext cx="297991" cy="2220805"/>
          </a:xfrm>
          <a:prstGeom prst="righ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F07A5B36-B3C7-4413-AA38-BD842C6D2B6D}"/>
                  </a:ext>
                </a:extLst>
              </p:cNvPr>
              <p:cNvSpPr/>
              <p:nvPr/>
            </p:nvSpPr>
            <p:spPr>
              <a:xfrm>
                <a:off x="10417927" y="3644673"/>
                <a:ext cx="1838388" cy="369332"/>
              </a:xfrm>
              <a:prstGeom prst="rect">
                <a:avLst/>
              </a:prstGeom>
            </p:spPr>
            <p:txBody>
              <a:bodyPr wrap="none">
                <a:spAutoFit/>
              </a:bodyPr>
              <a:lstStyle/>
              <a:p>
                <a14:m>
                  <m:oMath xmlns:m="http://schemas.openxmlformats.org/officeDocument/2006/math">
                    <m:sSub>
                      <m:sSubPr>
                        <m:ctrlPr>
                          <a:rPr lang="en-GB" i="1">
                            <a:latin typeface="Cambria Math" panose="02040503050406030204" pitchFamily="18" charset="0"/>
                          </a:rPr>
                        </m:ctrlPr>
                      </m:sSubPr>
                      <m:e>
                        <m:r>
                          <a:rPr lang="de-DE" i="1">
                            <a:latin typeface="Cambria Math"/>
                          </a:rPr>
                          <m:t>𝑆</m:t>
                        </m:r>
                      </m:e>
                      <m:sub>
                        <m:r>
                          <m:rPr>
                            <m:sty m:val="p"/>
                          </m:rPr>
                          <a:rPr lang="de-DE">
                            <a:latin typeface="Cambria Math"/>
                          </a:rPr>
                          <m:t>T</m:t>
                        </m:r>
                      </m:sub>
                    </m:sSub>
                  </m:oMath>
                </a14:m>
                <a:r>
                  <a:rPr lang="en-IN" dirty="0"/>
                  <a:t>(ionic solutes)</a:t>
                </a:r>
              </a:p>
            </p:txBody>
          </p:sp>
        </mc:Choice>
        <mc:Fallback xmlns="">
          <p:sp>
            <p:nvSpPr>
              <p:cNvPr id="10" name="Rectangle 9">
                <a:extLst>
                  <a:ext uri="{FF2B5EF4-FFF2-40B4-BE49-F238E27FC236}">
                    <a16:creationId xmlns:a16="http://schemas.microsoft.com/office/drawing/2014/main" id="{F07A5B36-B3C7-4413-AA38-BD842C6D2B6D}"/>
                  </a:ext>
                </a:extLst>
              </p:cNvPr>
              <p:cNvSpPr>
                <a:spLocks noRot="1" noChangeAspect="1" noMove="1" noResize="1" noEditPoints="1" noAdjustHandles="1" noChangeArrowheads="1" noChangeShapeType="1" noTextEdit="1"/>
              </p:cNvSpPr>
              <p:nvPr/>
            </p:nvSpPr>
            <p:spPr>
              <a:xfrm>
                <a:off x="10417927" y="3644673"/>
                <a:ext cx="1838388" cy="369332"/>
              </a:xfrm>
              <a:prstGeom prst="rect">
                <a:avLst/>
              </a:prstGeom>
              <a:blipFill>
                <a:blip r:embed="rId9"/>
                <a:stretch>
                  <a:fillRect t="-10000" r="-1987" b="-26667"/>
                </a:stretch>
              </a:blipFill>
            </p:spPr>
            <p:txBody>
              <a:bodyPr/>
              <a:lstStyle/>
              <a:p>
                <a:r>
                  <a:rPr lang="en-IN">
                    <a:noFill/>
                  </a:rPr>
                  <a:t> </a:t>
                </a:r>
              </a:p>
            </p:txBody>
          </p:sp>
        </mc:Fallback>
      </mc:AlternateContent>
      <p:pic>
        <p:nvPicPr>
          <p:cNvPr id="28" name="Picture 2" descr="D:\Doreen\manuscripts\thesis-template\thesis\figures\contributions.png">
            <a:extLst>
              <a:ext uri="{FF2B5EF4-FFF2-40B4-BE49-F238E27FC236}">
                <a16:creationId xmlns:a16="http://schemas.microsoft.com/office/drawing/2014/main" id="{31522C5C-2852-4D7A-A811-059C9AA7D5B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72347"/>
          <a:stretch/>
        </p:blipFill>
        <p:spPr bwMode="auto">
          <a:xfrm>
            <a:off x="5749474" y="921089"/>
            <a:ext cx="3854160" cy="1354038"/>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47CA9004-7DE5-4A06-805E-0196C184007F}"/>
              </a:ext>
            </a:extLst>
          </p:cNvPr>
          <p:cNvSpPr/>
          <p:nvPr/>
        </p:nvSpPr>
        <p:spPr>
          <a:xfrm>
            <a:off x="5677466" y="921087"/>
            <a:ext cx="4032448" cy="1346001"/>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GB" sz="2400" dirty="0"/>
          </a:p>
        </p:txBody>
      </p:sp>
      <p:cxnSp>
        <p:nvCxnSpPr>
          <p:cNvPr id="30" name="Straight Arrow Connector 29">
            <a:extLst>
              <a:ext uri="{FF2B5EF4-FFF2-40B4-BE49-F238E27FC236}">
                <a16:creationId xmlns:a16="http://schemas.microsoft.com/office/drawing/2014/main" id="{8BAD31E5-24F4-4C09-A71C-F3493B034874}"/>
              </a:ext>
            </a:extLst>
          </p:cNvPr>
          <p:cNvCxnSpPr>
            <a:cxnSpLocks/>
          </p:cNvCxnSpPr>
          <p:nvPr/>
        </p:nvCxnSpPr>
        <p:spPr>
          <a:xfrm flipH="1">
            <a:off x="1702424" y="1197796"/>
            <a:ext cx="3934930" cy="1469962"/>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15EF996-3286-4D0A-9109-CEFF593F6C22}"/>
              </a:ext>
            </a:extLst>
          </p:cNvPr>
          <p:cNvCxnSpPr>
            <a:cxnSpLocks/>
          </p:cNvCxnSpPr>
          <p:nvPr/>
        </p:nvCxnSpPr>
        <p:spPr>
          <a:xfrm flipH="1" flipV="1">
            <a:off x="3950515" y="3829340"/>
            <a:ext cx="1626511" cy="568024"/>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22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Effect transition="in" filter="fade">
                                      <p:cBhvr>
                                        <p:cTn id="55" dur="500"/>
                                        <p:tgtEl>
                                          <p:spTgt spid="6">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
                                            <p:txEl>
                                              <p:pRg st="1" end="1"/>
                                            </p:txEl>
                                          </p:spTgt>
                                        </p:tgtEl>
                                        <p:attrNameLst>
                                          <p:attrName>style.visibility</p:attrName>
                                        </p:attrNameLst>
                                      </p:cBhvr>
                                      <p:to>
                                        <p:strVal val="visible"/>
                                      </p:to>
                                    </p:set>
                                    <p:animEffect transition="in" filter="fade">
                                      <p:cBhvr>
                                        <p:cTn id="58" dur="500"/>
                                        <p:tgtEl>
                                          <p:spTgt spid="6">
                                            <p:txEl>
                                              <p:pRg st="1" end="1"/>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txEl>
                                              <p:pRg st="2" end="2"/>
                                            </p:txEl>
                                          </p:spTgt>
                                        </p:tgtEl>
                                        <p:attrNameLst>
                                          <p:attrName>style.visibility</p:attrName>
                                        </p:attrNameLst>
                                      </p:cBhvr>
                                      <p:to>
                                        <p:strVal val="visible"/>
                                      </p:to>
                                    </p:set>
                                    <p:animEffect transition="in" filter="fade">
                                      <p:cBhvr>
                                        <p:cTn id="61" dur="500"/>
                                        <p:tgtEl>
                                          <p:spTgt spid="6">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
                                            <p:txEl>
                                              <p:pRg st="3" end="3"/>
                                            </p:txEl>
                                          </p:spTgt>
                                        </p:tgtEl>
                                        <p:attrNameLst>
                                          <p:attrName>style.visibility</p:attrName>
                                        </p:attrNameLst>
                                      </p:cBhvr>
                                      <p:to>
                                        <p:strVal val="visible"/>
                                      </p:to>
                                    </p:set>
                                    <p:animEffect transition="in" filter="fade">
                                      <p:cBhvr>
                                        <p:cTn id="6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animBg="1"/>
      <p:bldP spid="12" grpId="0"/>
      <p:bldP spid="19" grpId="0" animBg="1"/>
      <p:bldP spid="21" grpId="0" animBg="1"/>
      <p:bldP spid="22" grpId="0"/>
      <p:bldP spid="20" grpId="0" animBg="1"/>
      <p:bldP spid="10"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16619C-3393-4C40-A047-6B5873621800}"/>
              </a:ext>
            </a:extLst>
          </p:cNvPr>
          <p:cNvSpPr>
            <a:spLocks noGrp="1"/>
          </p:cNvSpPr>
          <p:nvPr>
            <p:ph type="title"/>
          </p:nvPr>
        </p:nvSpPr>
        <p:spPr/>
        <p:txBody>
          <a:bodyPr/>
          <a:lstStyle/>
          <a:p>
            <a:r>
              <a:rPr lang="en-US" noProof="0" dirty="0">
                <a:solidFill>
                  <a:srgbClr val="002060"/>
                </a:solidFill>
              </a:rPr>
              <a:t>motivation</a:t>
            </a:r>
          </a:p>
        </p:txBody>
      </p:sp>
      <p:sp>
        <p:nvSpPr>
          <p:cNvPr id="5" name="Foliennummernplatzhalter 4">
            <a:extLst>
              <a:ext uri="{FF2B5EF4-FFF2-40B4-BE49-F238E27FC236}">
                <a16:creationId xmlns:a16="http://schemas.microsoft.com/office/drawing/2014/main" id="{9ECCC6BE-3181-4432-AED3-0CCECBB63D75}"/>
              </a:ext>
            </a:extLst>
          </p:cNvPr>
          <p:cNvSpPr>
            <a:spLocks noGrp="1"/>
          </p:cNvSpPr>
          <p:nvPr>
            <p:ph type="sldNum" sz="quarter" idx="17"/>
          </p:nvPr>
        </p:nvSpPr>
        <p:spPr/>
        <p:txBody>
          <a:bodyPr/>
          <a:lstStyle/>
          <a:p>
            <a:pPr defTabSz="457200"/>
            <a:r>
              <a:rPr lang="en-US">
                <a:solidFill>
                  <a:srgbClr val="023D6B"/>
                </a:solidFill>
                <a:latin typeface="Arial"/>
              </a:rPr>
              <a:t>Page </a:t>
            </a:r>
            <a:fld id="{A52F4D17-1AD6-42D9-B93A-EB002C62F438}" type="slidenum">
              <a:rPr lang="en-US">
                <a:solidFill>
                  <a:srgbClr val="023D6B"/>
                </a:solidFill>
                <a:latin typeface="Arial"/>
              </a:rPr>
              <a:pPr defTabSz="457200"/>
              <a:t>2</a:t>
            </a:fld>
            <a:endParaRPr lang="en-US" dirty="0">
              <a:solidFill>
                <a:srgbClr val="023D6B"/>
              </a:solidFill>
              <a:latin typeface="Arial"/>
            </a:endParaRPr>
          </a:p>
        </p:txBody>
      </p:sp>
      <p:sp>
        <p:nvSpPr>
          <p:cNvPr id="6" name="Text Placeholder 7">
            <a:extLst>
              <a:ext uri="{FF2B5EF4-FFF2-40B4-BE49-F238E27FC236}">
                <a16:creationId xmlns:a16="http://schemas.microsoft.com/office/drawing/2014/main" id="{D24C1698-3348-4F63-9E29-E58A97CFEFB2}"/>
              </a:ext>
            </a:extLst>
          </p:cNvPr>
          <p:cNvSpPr txBox="1">
            <a:spLocks/>
          </p:cNvSpPr>
          <p:nvPr/>
        </p:nvSpPr>
        <p:spPr>
          <a:xfrm>
            <a:off x="478367" y="938786"/>
            <a:ext cx="11232896" cy="509994"/>
          </a:xfrm>
          <a:prstGeom prst="rect">
            <a:avLst/>
          </a:prstGeom>
        </p:spPr>
        <p:txBody>
          <a:bodyPr vert="horz" lIns="0" tIns="0" rIns="0" bIns="0" rtlCol="0" anchor="t" anchorCtr="0">
            <a:noAutofit/>
          </a:bodyPr>
          <a:lstStyle>
            <a:lvl1pPr marL="0" indent="0" algn="l" defTabSz="914400" rtl="0" eaLnBrk="1" latinLnBrk="0" hangingPunct="1">
              <a:lnSpc>
                <a:spcPct val="114000"/>
              </a:lnSpc>
              <a:spcBef>
                <a:spcPts val="0"/>
              </a:spcBef>
              <a:spcAft>
                <a:spcPts val="0"/>
              </a:spcAft>
              <a:buFont typeface="Calibri" panose="020F0502020204030204" pitchFamily="34" charset="0"/>
              <a:buNone/>
              <a:defRPr sz="1800" b="1" kern="1200">
                <a:solidFill>
                  <a:schemeClr val="accent1"/>
                </a:solidFill>
                <a:latin typeface="+mn-lt"/>
                <a:ea typeface="+mn-ea"/>
                <a:cs typeface="+mn-cs"/>
              </a:defRPr>
            </a:lvl1pPr>
            <a:lvl2pPr marL="450850" indent="-23495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2060"/>
                </a:solidFill>
              </a:rPr>
              <a:t>Thermophoresis</a:t>
            </a:r>
          </a:p>
        </p:txBody>
      </p:sp>
      <p:sp>
        <p:nvSpPr>
          <p:cNvPr id="13" name="Rectangle 12">
            <a:extLst>
              <a:ext uri="{FF2B5EF4-FFF2-40B4-BE49-F238E27FC236}">
                <a16:creationId xmlns:a16="http://schemas.microsoft.com/office/drawing/2014/main" id="{E98C4530-E096-4201-8FEE-9F2BBE4E7836}"/>
              </a:ext>
            </a:extLst>
          </p:cNvPr>
          <p:cNvSpPr/>
          <p:nvPr/>
        </p:nvSpPr>
        <p:spPr>
          <a:xfrm>
            <a:off x="0" y="2629"/>
            <a:ext cx="12192000" cy="258019"/>
          </a:xfrm>
          <a:prstGeom prst="rect">
            <a:avLst/>
          </a:prstGeom>
          <a:gradFill flip="none" rotWithShape="1">
            <a:gsLst>
              <a:gs pos="6000">
                <a:schemeClr val="accent1"/>
              </a:gs>
              <a:gs pos="51000">
                <a:schemeClr val="accent1">
                  <a:lumMod val="40000"/>
                  <a:lumOff val="60000"/>
                </a:schemeClr>
              </a:gs>
              <a:gs pos="9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5000"/>
              </a:lnSpc>
            </a:pPr>
            <a:r>
              <a:rPr lang="de-DE" sz="1400" b="1" dirty="0">
                <a:solidFill>
                  <a:schemeClr val="bg1"/>
                </a:solidFill>
                <a:sym typeface="Wingdings 3"/>
              </a:rPr>
              <a:t></a:t>
            </a:r>
            <a:r>
              <a:rPr lang="de-DE" sz="1400" b="1" dirty="0">
                <a:sym typeface="Wingdings 3"/>
              </a:rPr>
              <a:t> </a:t>
            </a:r>
            <a:r>
              <a:rPr lang="de-DE" sz="1600" b="1" dirty="0" err="1"/>
              <a:t>motivation</a:t>
            </a:r>
            <a:r>
              <a:rPr lang="de-DE" sz="1600" b="1" dirty="0"/>
              <a:t>               </a:t>
            </a:r>
            <a:r>
              <a:rPr lang="de-DE" sz="1400" dirty="0" err="1">
                <a:solidFill>
                  <a:schemeClr val="accent3">
                    <a:lumMod val="20000"/>
                    <a:lumOff val="80000"/>
                  </a:schemeClr>
                </a:solidFill>
              </a:rPr>
              <a:t>previous</a:t>
            </a:r>
            <a:r>
              <a:rPr lang="de-DE" sz="1400" dirty="0">
                <a:solidFill>
                  <a:schemeClr val="accent3">
                    <a:lumMod val="20000"/>
                    <a:lumOff val="80000"/>
                  </a:schemeClr>
                </a:solidFill>
              </a:rPr>
              <a:t> </a:t>
            </a:r>
            <a:r>
              <a:rPr lang="de-DE" sz="1400" dirty="0" err="1">
                <a:solidFill>
                  <a:schemeClr val="accent3">
                    <a:lumMod val="20000"/>
                    <a:lumOff val="80000"/>
                  </a:schemeClr>
                </a:solidFill>
              </a:rPr>
              <a:t>work</a:t>
            </a:r>
            <a:r>
              <a:rPr lang="de-DE" sz="1400" dirty="0">
                <a:solidFill>
                  <a:schemeClr val="accent3">
                    <a:lumMod val="20000"/>
                    <a:lumOff val="80000"/>
                  </a:schemeClr>
                </a:solidFill>
              </a:rPr>
              <a:t>                 </a:t>
            </a:r>
            <a:r>
              <a:rPr lang="de-DE" sz="1400" dirty="0" err="1">
                <a:solidFill>
                  <a:schemeClr val="accent3">
                    <a:lumMod val="20000"/>
                    <a:lumOff val="80000"/>
                  </a:schemeClr>
                </a:solidFill>
              </a:rPr>
              <a:t>studied</a:t>
            </a:r>
            <a:r>
              <a:rPr lang="de-DE" sz="1400" dirty="0">
                <a:solidFill>
                  <a:schemeClr val="accent3">
                    <a:lumMod val="20000"/>
                    <a:lumOff val="80000"/>
                  </a:schemeClr>
                </a:solidFill>
              </a:rPr>
              <a:t> systems                </a:t>
            </a:r>
            <a:r>
              <a:rPr lang="de-DE" sz="1400" dirty="0" err="1">
                <a:solidFill>
                  <a:schemeClr val="accent3">
                    <a:lumMod val="20000"/>
                    <a:lumOff val="80000"/>
                  </a:schemeClr>
                </a:solidFill>
              </a:rPr>
              <a:t>results</a:t>
            </a:r>
            <a:r>
              <a:rPr lang="de-DE" sz="1400" dirty="0">
                <a:solidFill>
                  <a:schemeClr val="accent3">
                    <a:lumMod val="20000"/>
                    <a:lumOff val="80000"/>
                  </a:schemeClr>
                </a:solidFill>
              </a:rPr>
              <a:t>               </a:t>
            </a:r>
            <a:r>
              <a:rPr lang="de-DE" sz="1400" dirty="0" err="1">
                <a:solidFill>
                  <a:schemeClr val="accent3">
                    <a:lumMod val="20000"/>
                    <a:lumOff val="80000"/>
                  </a:schemeClr>
                </a:solidFill>
              </a:rPr>
              <a:t>summary</a:t>
            </a:r>
            <a:r>
              <a:rPr lang="de-DE" sz="1400" dirty="0">
                <a:solidFill>
                  <a:schemeClr val="accent3">
                    <a:lumMod val="20000"/>
                    <a:lumOff val="80000"/>
                  </a:schemeClr>
                </a:solidFill>
              </a:rPr>
              <a:t> &amp; </a:t>
            </a:r>
            <a:r>
              <a:rPr lang="de-DE" sz="1400" dirty="0" err="1">
                <a:solidFill>
                  <a:schemeClr val="accent3">
                    <a:lumMod val="20000"/>
                    <a:lumOff val="80000"/>
                  </a:schemeClr>
                </a:solidFill>
              </a:rPr>
              <a:t>outlook</a:t>
            </a:r>
            <a:r>
              <a:rPr lang="de-DE" sz="1400" dirty="0">
                <a:solidFill>
                  <a:schemeClr val="accent3">
                    <a:lumMod val="20000"/>
                    <a:lumOff val="80000"/>
                  </a:schemeClr>
                </a:solidFill>
              </a:rPr>
              <a:t>                  </a:t>
            </a:r>
            <a:r>
              <a:rPr lang="de-DE" sz="1400" dirty="0" err="1">
                <a:solidFill>
                  <a:schemeClr val="accent3">
                    <a:lumMod val="20000"/>
                    <a:lumOff val="80000"/>
                  </a:schemeClr>
                </a:solidFill>
              </a:rPr>
              <a:t>acknowledgement</a:t>
            </a:r>
            <a:endParaRPr lang="en-GB" sz="1600" dirty="0" err="1">
              <a:solidFill>
                <a:schemeClr val="accent3">
                  <a:lumMod val="20000"/>
                  <a:lumOff val="80000"/>
                </a:schemeClr>
              </a:solidFill>
            </a:endParaRPr>
          </a:p>
        </p:txBody>
      </p:sp>
      <p:sp>
        <p:nvSpPr>
          <p:cNvPr id="44" name="Rechteck 15">
            <a:extLst>
              <a:ext uri="{FF2B5EF4-FFF2-40B4-BE49-F238E27FC236}">
                <a16:creationId xmlns:a16="http://schemas.microsoft.com/office/drawing/2014/main" id="{D8145A95-701B-40D6-B5B7-ABD1E99189BB}"/>
              </a:ext>
            </a:extLst>
          </p:cNvPr>
          <p:cNvSpPr/>
          <p:nvPr/>
        </p:nvSpPr>
        <p:spPr>
          <a:xfrm>
            <a:off x="7100304" y="3030268"/>
            <a:ext cx="336709" cy="271004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hteck 16">
            <a:extLst>
              <a:ext uri="{FF2B5EF4-FFF2-40B4-BE49-F238E27FC236}">
                <a16:creationId xmlns:a16="http://schemas.microsoft.com/office/drawing/2014/main" id="{235F1903-B79F-4324-A86D-8265B5A921E7}"/>
              </a:ext>
            </a:extLst>
          </p:cNvPr>
          <p:cNvSpPr/>
          <p:nvPr/>
        </p:nvSpPr>
        <p:spPr>
          <a:xfrm>
            <a:off x="11253437" y="3030268"/>
            <a:ext cx="272192" cy="270537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hteck 18">
            <a:extLst>
              <a:ext uri="{FF2B5EF4-FFF2-40B4-BE49-F238E27FC236}">
                <a16:creationId xmlns:a16="http://schemas.microsoft.com/office/drawing/2014/main" id="{24D4EDFF-8C09-400A-9558-C99A9294E62A}"/>
              </a:ext>
            </a:extLst>
          </p:cNvPr>
          <p:cNvSpPr/>
          <p:nvPr/>
        </p:nvSpPr>
        <p:spPr>
          <a:xfrm>
            <a:off x="7379594" y="3030268"/>
            <a:ext cx="3873843" cy="271004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Ellipse 19">
            <a:extLst>
              <a:ext uri="{FF2B5EF4-FFF2-40B4-BE49-F238E27FC236}">
                <a16:creationId xmlns:a16="http://schemas.microsoft.com/office/drawing/2014/main" id="{EF501CD6-F5EB-4734-98B3-E61E734597C2}"/>
              </a:ext>
            </a:extLst>
          </p:cNvPr>
          <p:cNvSpPr/>
          <p:nvPr/>
        </p:nvSpPr>
        <p:spPr>
          <a:xfrm>
            <a:off x="10787301" y="4228141"/>
            <a:ext cx="396000" cy="396000"/>
          </a:xfrm>
          <a:prstGeom prst="ellipse">
            <a:avLst/>
          </a:prstGeom>
          <a:gradFill flip="none" rotWithShape="1">
            <a:gsLst>
              <a:gs pos="0">
                <a:srgbClr val="00B050"/>
              </a:gs>
              <a:gs pos="83000">
                <a:schemeClr val="bg1"/>
              </a:gs>
              <a:gs pos="50000">
                <a:srgbClr val="00B050"/>
              </a:gs>
              <a:gs pos="100000">
                <a:schemeClr val="bg1"/>
              </a:gs>
            </a:gsLst>
            <a:lin ang="18900000" scaled="1"/>
            <a:tileRect/>
          </a:gradFill>
          <a:ln>
            <a:solidFill>
              <a:schemeClr val="tx1">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Ellipse 20">
            <a:extLst>
              <a:ext uri="{FF2B5EF4-FFF2-40B4-BE49-F238E27FC236}">
                <a16:creationId xmlns:a16="http://schemas.microsoft.com/office/drawing/2014/main" id="{BE2815AB-F009-4541-A573-5DC4C012BFB8}"/>
              </a:ext>
            </a:extLst>
          </p:cNvPr>
          <p:cNvSpPr/>
          <p:nvPr/>
        </p:nvSpPr>
        <p:spPr>
          <a:xfrm>
            <a:off x="10219621" y="3398692"/>
            <a:ext cx="396000" cy="396000"/>
          </a:xfrm>
          <a:prstGeom prst="ellipse">
            <a:avLst/>
          </a:prstGeom>
          <a:gradFill flip="none" rotWithShape="1">
            <a:gsLst>
              <a:gs pos="0">
                <a:srgbClr val="00B050"/>
              </a:gs>
              <a:gs pos="83000">
                <a:schemeClr val="bg1"/>
              </a:gs>
              <a:gs pos="50000">
                <a:srgbClr val="00B050"/>
              </a:gs>
              <a:gs pos="100000">
                <a:schemeClr val="bg1"/>
              </a:gs>
            </a:gsLst>
            <a:lin ang="18900000" scaled="1"/>
            <a:tileRect/>
          </a:gradFill>
          <a:ln>
            <a:solidFill>
              <a:schemeClr val="tx1">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Ellipse 21">
            <a:extLst>
              <a:ext uri="{FF2B5EF4-FFF2-40B4-BE49-F238E27FC236}">
                <a16:creationId xmlns:a16="http://schemas.microsoft.com/office/drawing/2014/main" id="{C83FA9B2-9AAD-4A92-93E5-417D3EEE133E}"/>
              </a:ext>
            </a:extLst>
          </p:cNvPr>
          <p:cNvSpPr/>
          <p:nvPr/>
        </p:nvSpPr>
        <p:spPr>
          <a:xfrm>
            <a:off x="9395818" y="3457312"/>
            <a:ext cx="396000" cy="396000"/>
          </a:xfrm>
          <a:prstGeom prst="ellipse">
            <a:avLst/>
          </a:prstGeom>
          <a:gradFill flip="none" rotWithShape="1">
            <a:gsLst>
              <a:gs pos="0">
                <a:srgbClr val="00B050"/>
              </a:gs>
              <a:gs pos="83000">
                <a:schemeClr val="bg1"/>
              </a:gs>
              <a:gs pos="50000">
                <a:srgbClr val="00B050"/>
              </a:gs>
              <a:gs pos="100000">
                <a:schemeClr val="bg1"/>
              </a:gs>
            </a:gsLst>
            <a:lin ang="18900000" scaled="1"/>
            <a:tileRect/>
          </a:gradFill>
          <a:ln>
            <a:solidFill>
              <a:schemeClr val="tx1">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Ellipse 22">
            <a:extLst>
              <a:ext uri="{FF2B5EF4-FFF2-40B4-BE49-F238E27FC236}">
                <a16:creationId xmlns:a16="http://schemas.microsoft.com/office/drawing/2014/main" id="{F4DDCE1B-48F1-49F3-8E41-967A1FB5BD34}"/>
              </a:ext>
            </a:extLst>
          </p:cNvPr>
          <p:cNvSpPr/>
          <p:nvPr/>
        </p:nvSpPr>
        <p:spPr>
          <a:xfrm>
            <a:off x="10017609" y="4027492"/>
            <a:ext cx="396000" cy="396000"/>
          </a:xfrm>
          <a:prstGeom prst="ellipse">
            <a:avLst/>
          </a:prstGeom>
          <a:gradFill flip="none" rotWithShape="1">
            <a:gsLst>
              <a:gs pos="0">
                <a:srgbClr val="00B050"/>
              </a:gs>
              <a:gs pos="83000">
                <a:schemeClr val="bg1"/>
              </a:gs>
              <a:gs pos="50000">
                <a:srgbClr val="00B050"/>
              </a:gs>
              <a:gs pos="100000">
                <a:schemeClr val="bg1"/>
              </a:gs>
            </a:gsLst>
            <a:lin ang="18900000" scaled="1"/>
            <a:tileRect/>
          </a:gradFill>
          <a:ln>
            <a:solidFill>
              <a:schemeClr val="tx1">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Ellipse 23">
            <a:extLst>
              <a:ext uri="{FF2B5EF4-FFF2-40B4-BE49-F238E27FC236}">
                <a16:creationId xmlns:a16="http://schemas.microsoft.com/office/drawing/2014/main" id="{21B4CB2A-16AE-4FE0-BAD1-B804CA9CB3DF}"/>
              </a:ext>
            </a:extLst>
          </p:cNvPr>
          <p:cNvSpPr/>
          <p:nvPr/>
        </p:nvSpPr>
        <p:spPr>
          <a:xfrm>
            <a:off x="10281373" y="5020229"/>
            <a:ext cx="396000" cy="396000"/>
          </a:xfrm>
          <a:prstGeom prst="ellipse">
            <a:avLst/>
          </a:prstGeom>
          <a:gradFill flip="none" rotWithShape="1">
            <a:gsLst>
              <a:gs pos="0">
                <a:srgbClr val="00B050"/>
              </a:gs>
              <a:gs pos="83000">
                <a:schemeClr val="bg1"/>
              </a:gs>
              <a:gs pos="50000">
                <a:srgbClr val="00B050"/>
              </a:gs>
              <a:gs pos="100000">
                <a:schemeClr val="bg1"/>
              </a:gs>
            </a:gsLst>
            <a:lin ang="18900000" scaled="1"/>
            <a:tileRect/>
          </a:gradFill>
          <a:ln>
            <a:solidFill>
              <a:schemeClr val="tx1">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Ellipse 24">
            <a:extLst>
              <a:ext uri="{FF2B5EF4-FFF2-40B4-BE49-F238E27FC236}">
                <a16:creationId xmlns:a16="http://schemas.microsoft.com/office/drawing/2014/main" id="{20563026-059C-4CD9-8BF6-F4F3BFAFC198}"/>
              </a:ext>
            </a:extLst>
          </p:cNvPr>
          <p:cNvSpPr/>
          <p:nvPr/>
        </p:nvSpPr>
        <p:spPr>
          <a:xfrm>
            <a:off x="9201253" y="4552221"/>
            <a:ext cx="396000" cy="396000"/>
          </a:xfrm>
          <a:prstGeom prst="ellipse">
            <a:avLst/>
          </a:prstGeom>
          <a:gradFill flip="none" rotWithShape="1">
            <a:gsLst>
              <a:gs pos="0">
                <a:srgbClr val="00B050"/>
              </a:gs>
              <a:gs pos="83000">
                <a:schemeClr val="bg1"/>
              </a:gs>
              <a:gs pos="50000">
                <a:srgbClr val="00B050"/>
              </a:gs>
              <a:gs pos="100000">
                <a:schemeClr val="bg1"/>
              </a:gs>
            </a:gsLst>
            <a:lin ang="18900000" scaled="1"/>
            <a:tileRect/>
          </a:gradFill>
          <a:ln>
            <a:solidFill>
              <a:schemeClr val="tx1">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Ellipse 25">
            <a:extLst>
              <a:ext uri="{FF2B5EF4-FFF2-40B4-BE49-F238E27FC236}">
                <a16:creationId xmlns:a16="http://schemas.microsoft.com/office/drawing/2014/main" id="{35F1F780-9784-4A1F-AC4E-C5918F3D30D5}"/>
              </a:ext>
            </a:extLst>
          </p:cNvPr>
          <p:cNvSpPr/>
          <p:nvPr/>
        </p:nvSpPr>
        <p:spPr>
          <a:xfrm>
            <a:off x="7672973" y="4902476"/>
            <a:ext cx="396000" cy="396000"/>
          </a:xfrm>
          <a:prstGeom prst="ellipse">
            <a:avLst/>
          </a:prstGeom>
          <a:gradFill flip="none" rotWithShape="1">
            <a:gsLst>
              <a:gs pos="0">
                <a:srgbClr val="00B050"/>
              </a:gs>
              <a:gs pos="83000">
                <a:schemeClr val="bg1"/>
              </a:gs>
              <a:gs pos="50000">
                <a:srgbClr val="00B050"/>
              </a:gs>
              <a:gs pos="100000">
                <a:schemeClr val="bg1"/>
              </a:gs>
            </a:gsLst>
            <a:lin ang="18900000" scaled="1"/>
            <a:tileRect/>
          </a:gradFill>
          <a:ln>
            <a:solidFill>
              <a:schemeClr val="tx1">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Ellipse 26">
            <a:extLst>
              <a:ext uri="{FF2B5EF4-FFF2-40B4-BE49-F238E27FC236}">
                <a16:creationId xmlns:a16="http://schemas.microsoft.com/office/drawing/2014/main" id="{C30B6D1E-FC9E-4364-8D2D-E0BB7C2F348D}"/>
              </a:ext>
            </a:extLst>
          </p:cNvPr>
          <p:cNvSpPr/>
          <p:nvPr/>
        </p:nvSpPr>
        <p:spPr>
          <a:xfrm>
            <a:off x="7996973" y="4475092"/>
            <a:ext cx="396000" cy="396000"/>
          </a:xfrm>
          <a:prstGeom prst="ellipse">
            <a:avLst/>
          </a:prstGeom>
          <a:gradFill flip="none" rotWithShape="1">
            <a:gsLst>
              <a:gs pos="0">
                <a:srgbClr val="00B050"/>
              </a:gs>
              <a:gs pos="83000">
                <a:schemeClr val="bg1"/>
              </a:gs>
              <a:gs pos="50000">
                <a:srgbClr val="00B050"/>
              </a:gs>
              <a:gs pos="100000">
                <a:schemeClr val="bg1"/>
              </a:gs>
            </a:gsLst>
            <a:lin ang="18900000" scaled="1"/>
            <a:tileRect/>
          </a:gradFill>
          <a:ln>
            <a:solidFill>
              <a:schemeClr val="tx1">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Ellipse 27">
            <a:extLst>
              <a:ext uri="{FF2B5EF4-FFF2-40B4-BE49-F238E27FC236}">
                <a16:creationId xmlns:a16="http://schemas.microsoft.com/office/drawing/2014/main" id="{782357CE-1371-4912-9E41-DF66261745F0}"/>
              </a:ext>
            </a:extLst>
          </p:cNvPr>
          <p:cNvSpPr/>
          <p:nvPr/>
        </p:nvSpPr>
        <p:spPr>
          <a:xfrm>
            <a:off x="8483045" y="3973363"/>
            <a:ext cx="396000" cy="396000"/>
          </a:xfrm>
          <a:prstGeom prst="ellipse">
            <a:avLst/>
          </a:prstGeom>
          <a:gradFill flip="none" rotWithShape="1">
            <a:gsLst>
              <a:gs pos="0">
                <a:srgbClr val="00B050"/>
              </a:gs>
              <a:gs pos="83000">
                <a:schemeClr val="bg1"/>
              </a:gs>
              <a:gs pos="50000">
                <a:srgbClr val="00B050"/>
              </a:gs>
              <a:gs pos="100000">
                <a:schemeClr val="bg1"/>
              </a:gs>
            </a:gsLst>
            <a:lin ang="18900000" scaled="1"/>
            <a:tileRect/>
          </a:gradFill>
          <a:ln>
            <a:solidFill>
              <a:schemeClr val="tx1">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Ellipse 28">
            <a:extLst>
              <a:ext uri="{FF2B5EF4-FFF2-40B4-BE49-F238E27FC236}">
                <a16:creationId xmlns:a16="http://schemas.microsoft.com/office/drawing/2014/main" id="{EBBA1BAA-DD14-4FE8-B9B4-2B7C0B807373}"/>
              </a:ext>
            </a:extLst>
          </p:cNvPr>
          <p:cNvSpPr/>
          <p:nvPr/>
        </p:nvSpPr>
        <p:spPr>
          <a:xfrm>
            <a:off x="7834973" y="3462316"/>
            <a:ext cx="396000" cy="396000"/>
          </a:xfrm>
          <a:prstGeom prst="ellipse">
            <a:avLst/>
          </a:prstGeom>
          <a:gradFill flip="none" rotWithShape="1">
            <a:gsLst>
              <a:gs pos="0">
                <a:srgbClr val="00B050"/>
              </a:gs>
              <a:gs pos="83000">
                <a:schemeClr val="bg1"/>
              </a:gs>
              <a:gs pos="50000">
                <a:srgbClr val="00B050"/>
              </a:gs>
              <a:gs pos="100000">
                <a:schemeClr val="bg1"/>
              </a:gs>
            </a:gsLst>
            <a:lin ang="18900000" scaled="1"/>
            <a:tileRect/>
          </a:gradFill>
          <a:ln>
            <a:solidFill>
              <a:schemeClr val="tx1">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Ellipse 29">
            <a:extLst>
              <a:ext uri="{FF2B5EF4-FFF2-40B4-BE49-F238E27FC236}">
                <a16:creationId xmlns:a16="http://schemas.microsoft.com/office/drawing/2014/main" id="{F8F70CFB-54E9-4C3F-A0F8-B9438BDC9D71}"/>
              </a:ext>
            </a:extLst>
          </p:cNvPr>
          <p:cNvSpPr/>
          <p:nvPr/>
        </p:nvSpPr>
        <p:spPr>
          <a:xfrm>
            <a:off x="8290941" y="5308261"/>
            <a:ext cx="252000" cy="252000"/>
          </a:xfrm>
          <a:prstGeom prst="ellipse">
            <a:avLst/>
          </a:prstGeom>
          <a:gradFill>
            <a:gsLst>
              <a:gs pos="0">
                <a:srgbClr val="FFC000"/>
              </a:gs>
              <a:gs pos="83000">
                <a:schemeClr val="bg1"/>
              </a:gs>
              <a:gs pos="50000">
                <a:srgbClr val="FFC000"/>
              </a:gs>
              <a:gs pos="100000">
                <a:schemeClr val="bg1"/>
              </a:gs>
            </a:gsLst>
            <a:lin ang="18900000" scaled="1"/>
          </a:gradFill>
          <a:ln>
            <a:solidFill>
              <a:schemeClr val="tx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Ellipse 30">
            <a:extLst>
              <a:ext uri="{FF2B5EF4-FFF2-40B4-BE49-F238E27FC236}">
                <a16:creationId xmlns:a16="http://schemas.microsoft.com/office/drawing/2014/main" id="{4F69F763-F767-4D40-B341-E52BF279071C}"/>
              </a:ext>
            </a:extLst>
          </p:cNvPr>
          <p:cNvSpPr/>
          <p:nvPr/>
        </p:nvSpPr>
        <p:spPr>
          <a:xfrm>
            <a:off x="7838472" y="4045363"/>
            <a:ext cx="252000" cy="252000"/>
          </a:xfrm>
          <a:prstGeom prst="ellipse">
            <a:avLst/>
          </a:prstGeom>
          <a:gradFill>
            <a:gsLst>
              <a:gs pos="0">
                <a:srgbClr val="FFC000"/>
              </a:gs>
              <a:gs pos="83000">
                <a:schemeClr val="bg1"/>
              </a:gs>
              <a:gs pos="50000">
                <a:srgbClr val="FFC000"/>
              </a:gs>
              <a:gs pos="100000">
                <a:schemeClr val="bg1"/>
              </a:gs>
            </a:gsLst>
            <a:lin ang="18900000" scaled="1"/>
          </a:gradFill>
          <a:ln>
            <a:solidFill>
              <a:schemeClr val="tx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Ellipse 31">
            <a:extLst>
              <a:ext uri="{FF2B5EF4-FFF2-40B4-BE49-F238E27FC236}">
                <a16:creationId xmlns:a16="http://schemas.microsoft.com/office/drawing/2014/main" id="{19578F92-E7A3-4CF1-8EDD-DB2B0621D535}"/>
              </a:ext>
            </a:extLst>
          </p:cNvPr>
          <p:cNvSpPr/>
          <p:nvPr/>
        </p:nvSpPr>
        <p:spPr>
          <a:xfrm>
            <a:off x="8140973" y="3200547"/>
            <a:ext cx="252000" cy="252000"/>
          </a:xfrm>
          <a:prstGeom prst="ellipse">
            <a:avLst/>
          </a:prstGeom>
          <a:gradFill>
            <a:gsLst>
              <a:gs pos="0">
                <a:srgbClr val="FFC000"/>
              </a:gs>
              <a:gs pos="83000">
                <a:schemeClr val="bg1"/>
              </a:gs>
              <a:gs pos="50000">
                <a:srgbClr val="FFC000"/>
              </a:gs>
              <a:gs pos="100000">
                <a:schemeClr val="bg1"/>
              </a:gs>
            </a:gsLst>
            <a:lin ang="18900000" scaled="1"/>
          </a:gradFill>
          <a:ln>
            <a:solidFill>
              <a:schemeClr val="tx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Ellipse 32">
            <a:extLst>
              <a:ext uri="{FF2B5EF4-FFF2-40B4-BE49-F238E27FC236}">
                <a16:creationId xmlns:a16="http://schemas.microsoft.com/office/drawing/2014/main" id="{709C6649-4EB1-4E2F-BCAC-E4F839911027}"/>
              </a:ext>
            </a:extLst>
          </p:cNvPr>
          <p:cNvSpPr/>
          <p:nvPr/>
        </p:nvSpPr>
        <p:spPr>
          <a:xfrm>
            <a:off x="9561277" y="5392551"/>
            <a:ext cx="252000" cy="252000"/>
          </a:xfrm>
          <a:prstGeom prst="ellipse">
            <a:avLst/>
          </a:prstGeom>
          <a:gradFill>
            <a:gsLst>
              <a:gs pos="0">
                <a:srgbClr val="FFC000"/>
              </a:gs>
              <a:gs pos="83000">
                <a:schemeClr val="bg1"/>
              </a:gs>
              <a:gs pos="50000">
                <a:srgbClr val="FFC000"/>
              </a:gs>
              <a:gs pos="100000">
                <a:schemeClr val="bg1"/>
              </a:gs>
            </a:gsLst>
            <a:lin ang="18900000" scaled="1"/>
          </a:gradFill>
          <a:ln>
            <a:solidFill>
              <a:schemeClr val="tx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Ellipse 33">
            <a:extLst>
              <a:ext uri="{FF2B5EF4-FFF2-40B4-BE49-F238E27FC236}">
                <a16:creationId xmlns:a16="http://schemas.microsoft.com/office/drawing/2014/main" id="{6CD6E6B8-88EB-46DF-8C67-4858CDAABC7C}"/>
              </a:ext>
            </a:extLst>
          </p:cNvPr>
          <p:cNvSpPr/>
          <p:nvPr/>
        </p:nvSpPr>
        <p:spPr>
          <a:xfrm>
            <a:off x="8841197" y="4856697"/>
            <a:ext cx="252000" cy="252000"/>
          </a:xfrm>
          <a:prstGeom prst="ellipse">
            <a:avLst/>
          </a:prstGeom>
          <a:gradFill>
            <a:gsLst>
              <a:gs pos="0">
                <a:srgbClr val="FFC000"/>
              </a:gs>
              <a:gs pos="83000">
                <a:schemeClr val="bg1"/>
              </a:gs>
              <a:gs pos="50000">
                <a:srgbClr val="FFC000"/>
              </a:gs>
              <a:gs pos="100000">
                <a:schemeClr val="bg1"/>
              </a:gs>
            </a:gsLst>
            <a:lin ang="18900000" scaled="1"/>
          </a:gradFill>
          <a:ln>
            <a:solidFill>
              <a:schemeClr val="tx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Ellipse 34">
            <a:extLst>
              <a:ext uri="{FF2B5EF4-FFF2-40B4-BE49-F238E27FC236}">
                <a16:creationId xmlns:a16="http://schemas.microsoft.com/office/drawing/2014/main" id="{030F2FF7-1620-4143-972A-0789F55EA09C}"/>
              </a:ext>
            </a:extLst>
          </p:cNvPr>
          <p:cNvSpPr/>
          <p:nvPr/>
        </p:nvSpPr>
        <p:spPr>
          <a:xfrm>
            <a:off x="9395818" y="4117363"/>
            <a:ext cx="252000" cy="252000"/>
          </a:xfrm>
          <a:prstGeom prst="ellipse">
            <a:avLst/>
          </a:prstGeom>
          <a:gradFill>
            <a:gsLst>
              <a:gs pos="0">
                <a:srgbClr val="FFC000"/>
              </a:gs>
              <a:gs pos="83000">
                <a:schemeClr val="bg1"/>
              </a:gs>
              <a:gs pos="50000">
                <a:srgbClr val="FFC000"/>
              </a:gs>
              <a:gs pos="100000">
                <a:schemeClr val="bg1"/>
              </a:gs>
            </a:gsLst>
            <a:lin ang="18900000" scaled="1"/>
          </a:gradFill>
          <a:ln>
            <a:solidFill>
              <a:schemeClr val="tx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Ellipse 35">
            <a:extLst>
              <a:ext uri="{FF2B5EF4-FFF2-40B4-BE49-F238E27FC236}">
                <a16:creationId xmlns:a16="http://schemas.microsoft.com/office/drawing/2014/main" id="{6EDC5C00-4261-4850-857A-D88509AFE4F1}"/>
              </a:ext>
            </a:extLst>
          </p:cNvPr>
          <p:cNvSpPr/>
          <p:nvPr/>
        </p:nvSpPr>
        <p:spPr>
          <a:xfrm>
            <a:off x="8879045" y="3591475"/>
            <a:ext cx="252000" cy="252000"/>
          </a:xfrm>
          <a:prstGeom prst="ellipse">
            <a:avLst/>
          </a:prstGeom>
          <a:gradFill>
            <a:gsLst>
              <a:gs pos="0">
                <a:srgbClr val="FFC000"/>
              </a:gs>
              <a:gs pos="83000">
                <a:schemeClr val="bg1"/>
              </a:gs>
              <a:gs pos="50000">
                <a:srgbClr val="FFC000"/>
              </a:gs>
              <a:gs pos="100000">
                <a:schemeClr val="bg1"/>
              </a:gs>
            </a:gsLst>
            <a:lin ang="18900000" scaled="1"/>
          </a:gradFill>
          <a:ln>
            <a:solidFill>
              <a:schemeClr val="tx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Ellipse 36">
            <a:extLst>
              <a:ext uri="{FF2B5EF4-FFF2-40B4-BE49-F238E27FC236}">
                <a16:creationId xmlns:a16="http://schemas.microsoft.com/office/drawing/2014/main" id="{5A68F658-9EDA-410A-B884-CCFD1D4306A0}"/>
              </a:ext>
            </a:extLst>
          </p:cNvPr>
          <p:cNvSpPr/>
          <p:nvPr/>
        </p:nvSpPr>
        <p:spPr>
          <a:xfrm>
            <a:off x="10735857" y="5388500"/>
            <a:ext cx="252000" cy="252000"/>
          </a:xfrm>
          <a:prstGeom prst="ellipse">
            <a:avLst/>
          </a:prstGeom>
          <a:gradFill>
            <a:gsLst>
              <a:gs pos="0">
                <a:srgbClr val="FFC000"/>
              </a:gs>
              <a:gs pos="83000">
                <a:schemeClr val="bg1"/>
              </a:gs>
              <a:gs pos="50000">
                <a:srgbClr val="FFC000"/>
              </a:gs>
              <a:gs pos="100000">
                <a:schemeClr val="bg1"/>
              </a:gs>
            </a:gsLst>
            <a:lin ang="18900000" scaled="1"/>
          </a:gradFill>
          <a:ln>
            <a:solidFill>
              <a:schemeClr val="tx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Ellipse 37">
            <a:extLst>
              <a:ext uri="{FF2B5EF4-FFF2-40B4-BE49-F238E27FC236}">
                <a16:creationId xmlns:a16="http://schemas.microsoft.com/office/drawing/2014/main" id="{C9BAD961-0B5A-419E-A744-80C60CFA64B0}"/>
              </a:ext>
            </a:extLst>
          </p:cNvPr>
          <p:cNvSpPr/>
          <p:nvPr/>
        </p:nvSpPr>
        <p:spPr>
          <a:xfrm>
            <a:off x="10287609" y="4619092"/>
            <a:ext cx="252000" cy="252000"/>
          </a:xfrm>
          <a:prstGeom prst="ellipse">
            <a:avLst/>
          </a:prstGeom>
          <a:gradFill>
            <a:gsLst>
              <a:gs pos="0">
                <a:srgbClr val="FFC000"/>
              </a:gs>
              <a:gs pos="83000">
                <a:schemeClr val="bg1"/>
              </a:gs>
              <a:gs pos="50000">
                <a:srgbClr val="FFC000"/>
              </a:gs>
              <a:gs pos="100000">
                <a:schemeClr val="bg1"/>
              </a:gs>
            </a:gsLst>
            <a:lin ang="18900000" scaled="1"/>
          </a:gradFill>
          <a:ln>
            <a:solidFill>
              <a:schemeClr val="tx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Ellipse 38">
            <a:extLst>
              <a:ext uri="{FF2B5EF4-FFF2-40B4-BE49-F238E27FC236}">
                <a16:creationId xmlns:a16="http://schemas.microsoft.com/office/drawing/2014/main" id="{B71CBEDC-C331-4BA1-B3D4-2D43BAE12FB1}"/>
              </a:ext>
            </a:extLst>
          </p:cNvPr>
          <p:cNvSpPr/>
          <p:nvPr/>
        </p:nvSpPr>
        <p:spPr>
          <a:xfrm>
            <a:off x="10733301" y="3787100"/>
            <a:ext cx="252000" cy="252000"/>
          </a:xfrm>
          <a:prstGeom prst="ellipse">
            <a:avLst/>
          </a:prstGeom>
          <a:gradFill>
            <a:gsLst>
              <a:gs pos="0">
                <a:srgbClr val="FFC000"/>
              </a:gs>
              <a:gs pos="83000">
                <a:schemeClr val="bg1"/>
              </a:gs>
              <a:gs pos="50000">
                <a:srgbClr val="FFC000"/>
              </a:gs>
              <a:gs pos="100000">
                <a:schemeClr val="bg1"/>
              </a:gs>
            </a:gsLst>
            <a:lin ang="18900000" scaled="1"/>
          </a:gradFill>
          <a:ln>
            <a:solidFill>
              <a:schemeClr val="tx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52884FA-8F9A-4720-9608-F97D2B7DD63F}"/>
              </a:ext>
            </a:extLst>
          </p:cNvPr>
          <p:cNvSpPr txBox="1"/>
          <p:nvPr/>
        </p:nvSpPr>
        <p:spPr>
          <a:xfrm>
            <a:off x="639386" y="1385347"/>
            <a:ext cx="11232896" cy="770980"/>
          </a:xfrm>
          <a:prstGeom prst="rect">
            <a:avLst/>
          </a:prstGeom>
          <a:noFill/>
        </p:spPr>
        <p:txBody>
          <a:bodyPr wrap="square" rtlCol="0">
            <a:spAutoFit/>
          </a:bodyPr>
          <a:lstStyle/>
          <a:p>
            <a:pPr marL="342900" indent="-342900" algn="l">
              <a:lnSpc>
                <a:spcPct val="150000"/>
              </a:lnSpc>
              <a:buFont typeface="Wingdings" panose="05000000000000000000" pitchFamily="2" charset="2"/>
              <a:buChar char="Ø"/>
            </a:pPr>
            <a:r>
              <a:rPr lang="en-US" dirty="0"/>
              <a:t>Motion of solute particles induced by thermal gradient.</a:t>
            </a:r>
          </a:p>
          <a:p>
            <a:pPr marL="342900" indent="-342900" algn="l">
              <a:lnSpc>
                <a:spcPct val="95000"/>
              </a:lnSpc>
              <a:buFont typeface="Wingdings" panose="05000000000000000000" pitchFamily="2" charset="2"/>
              <a:buChar char="Ø"/>
            </a:pPr>
            <a:endParaRPr lang="en-US" dirty="0"/>
          </a:p>
        </p:txBody>
      </p:sp>
      <mc:AlternateContent xmlns:mc="http://schemas.openxmlformats.org/markup-compatibility/2006" xmlns:a14="http://schemas.microsoft.com/office/drawing/2010/main">
        <mc:Choice Requires="a14">
          <p:sp>
            <p:nvSpPr>
              <p:cNvPr id="36" name="Textfeld 39">
                <a:extLst>
                  <a:ext uri="{FF2B5EF4-FFF2-40B4-BE49-F238E27FC236}">
                    <a16:creationId xmlns:a16="http://schemas.microsoft.com/office/drawing/2014/main" id="{AFE685EB-B342-41AA-80A1-B3D292F5C56C}"/>
                  </a:ext>
                </a:extLst>
              </p:cNvPr>
              <p:cNvSpPr txBox="1"/>
              <p:nvPr/>
            </p:nvSpPr>
            <p:spPr>
              <a:xfrm>
                <a:off x="1382579" y="2184793"/>
                <a:ext cx="3352456" cy="835550"/>
              </a:xfrm>
              <a:prstGeom prst="rect">
                <a:avLst/>
              </a:prstGeom>
              <a:noFill/>
            </p:spPr>
            <p:txBody>
              <a:bodyPr wrap="none" rtlCol="0">
                <a:spAutoFit/>
              </a:bodyPr>
              <a:lstStyle/>
              <a:p>
                <a:pPr algn="ctr">
                  <a:spcAft>
                    <a:spcPts val="1200"/>
                  </a:spcAft>
                </a:pPr>
                <a14:m>
                  <m:oMath xmlns:m="http://schemas.openxmlformats.org/officeDocument/2006/math">
                    <m:acc>
                      <m:accPr>
                        <m:chr m:val="⃗"/>
                        <m:ctrlPr>
                          <a:rPr lang="en-US" i="1" smtClean="0">
                            <a:solidFill>
                              <a:schemeClr val="tx1"/>
                            </a:solidFill>
                            <a:latin typeface="Cambria Math" panose="02040503050406030204" pitchFamily="18" charset="0"/>
                          </a:rPr>
                        </m:ctrlPr>
                      </m:accPr>
                      <m:e>
                        <m:r>
                          <a:rPr lang="de-DE" b="0" i="1" smtClean="0">
                            <a:solidFill>
                              <a:schemeClr val="tx1"/>
                            </a:solidFill>
                            <a:latin typeface="Cambria Math"/>
                          </a:rPr>
                          <m:t>𝑗</m:t>
                        </m:r>
                      </m:e>
                    </m:acc>
                    <m:r>
                      <a:rPr lang="de-DE" b="0" i="1" smtClean="0">
                        <a:solidFill>
                          <a:schemeClr val="tx1"/>
                        </a:solidFill>
                        <a:latin typeface="Cambria Math"/>
                      </a:rPr>
                      <m:t>=−</m:t>
                    </m:r>
                    <m:r>
                      <a:rPr lang="de-DE" b="0" i="1" smtClean="0">
                        <a:solidFill>
                          <a:schemeClr val="tx1"/>
                        </a:solidFill>
                        <a:latin typeface="Cambria Math"/>
                        <a:ea typeface="Cambria Math"/>
                      </a:rPr>
                      <m:t>𝜌</m:t>
                    </m:r>
                    <m:r>
                      <a:rPr lang="de-DE" b="0" i="1" smtClean="0">
                        <a:solidFill>
                          <a:schemeClr val="tx1"/>
                        </a:solidFill>
                        <a:latin typeface="Cambria Math"/>
                      </a:rPr>
                      <m:t>𝐷</m:t>
                    </m:r>
                    <m:acc>
                      <m:accPr>
                        <m:chr m:val="⃗"/>
                        <m:ctrlPr>
                          <a:rPr lang="de-DE" b="0" i="1" smtClean="0">
                            <a:solidFill>
                              <a:schemeClr val="tx1"/>
                            </a:solidFill>
                            <a:latin typeface="Cambria Math" panose="02040503050406030204" pitchFamily="18" charset="0"/>
                          </a:rPr>
                        </m:ctrlPr>
                      </m:accPr>
                      <m:e>
                        <m:r>
                          <a:rPr lang="de-DE" b="0" i="1" smtClean="0">
                            <a:solidFill>
                              <a:schemeClr val="tx1"/>
                            </a:solidFill>
                            <a:latin typeface="Cambria Math"/>
                            <a:ea typeface="Cambria Math"/>
                          </a:rPr>
                          <m:t>𝛻</m:t>
                        </m:r>
                      </m:e>
                    </m:acc>
                    <m:r>
                      <a:rPr lang="de-DE" b="0" i="1" smtClean="0">
                        <a:solidFill>
                          <a:schemeClr val="tx1"/>
                        </a:solidFill>
                        <a:latin typeface="Cambria Math"/>
                      </a:rPr>
                      <m:t>𝑤</m:t>
                    </m:r>
                    <m:r>
                      <a:rPr lang="de-DE" b="0" i="1" smtClean="0">
                        <a:solidFill>
                          <a:srgbClr val="FF0000"/>
                        </a:solidFill>
                        <a:latin typeface="Cambria Math"/>
                      </a:rPr>
                      <m:t>−</m:t>
                    </m:r>
                    <m:r>
                      <a:rPr lang="de-DE" b="0" i="1" smtClean="0">
                        <a:solidFill>
                          <a:srgbClr val="FF0000"/>
                        </a:solidFill>
                        <a:latin typeface="Cambria Math"/>
                      </a:rPr>
                      <m:t>𝑤</m:t>
                    </m:r>
                    <m:d>
                      <m:dPr>
                        <m:ctrlPr>
                          <a:rPr lang="de-DE" b="0" i="1" smtClean="0">
                            <a:solidFill>
                              <a:srgbClr val="FF0000"/>
                            </a:solidFill>
                            <a:latin typeface="Cambria Math" panose="02040503050406030204" pitchFamily="18" charset="0"/>
                          </a:rPr>
                        </m:ctrlPr>
                      </m:dPr>
                      <m:e>
                        <m:r>
                          <a:rPr lang="de-DE" b="0" i="1" smtClean="0">
                            <a:solidFill>
                              <a:srgbClr val="FF0000"/>
                            </a:solidFill>
                            <a:latin typeface="Cambria Math"/>
                          </a:rPr>
                          <m:t>1−</m:t>
                        </m:r>
                        <m:r>
                          <a:rPr lang="de-DE" b="0" i="1" smtClean="0">
                            <a:solidFill>
                              <a:srgbClr val="FF0000"/>
                            </a:solidFill>
                            <a:latin typeface="Cambria Math"/>
                          </a:rPr>
                          <m:t>𝑤</m:t>
                        </m:r>
                      </m:e>
                    </m:d>
                    <m:r>
                      <a:rPr lang="de-DE" i="1">
                        <a:solidFill>
                          <a:srgbClr val="FF0000"/>
                        </a:solidFill>
                        <a:latin typeface="Cambria Math"/>
                        <a:ea typeface="Cambria Math"/>
                      </a:rPr>
                      <m:t>𝜌</m:t>
                    </m:r>
                    <m:sSub>
                      <m:sSubPr>
                        <m:ctrlPr>
                          <a:rPr lang="de-DE" b="0" i="1" smtClean="0">
                            <a:solidFill>
                              <a:srgbClr val="FF0000"/>
                            </a:solidFill>
                            <a:latin typeface="Cambria Math" panose="02040503050406030204" pitchFamily="18" charset="0"/>
                          </a:rPr>
                        </m:ctrlPr>
                      </m:sSubPr>
                      <m:e>
                        <m:r>
                          <a:rPr lang="de-DE" b="0" i="1" smtClean="0">
                            <a:solidFill>
                              <a:srgbClr val="FF0000"/>
                            </a:solidFill>
                            <a:latin typeface="Cambria Math"/>
                          </a:rPr>
                          <m:t>𝐷</m:t>
                        </m:r>
                      </m:e>
                      <m:sub>
                        <m:r>
                          <a:rPr lang="de-DE" b="0" i="1" smtClean="0">
                            <a:solidFill>
                              <a:srgbClr val="FF0000"/>
                            </a:solidFill>
                            <a:latin typeface="Cambria Math"/>
                          </a:rPr>
                          <m:t>𝑇</m:t>
                        </m:r>
                      </m:sub>
                    </m:sSub>
                    <m:acc>
                      <m:accPr>
                        <m:chr m:val="⃗"/>
                        <m:ctrlPr>
                          <a:rPr lang="de-DE" b="0" i="1" smtClean="0">
                            <a:solidFill>
                              <a:srgbClr val="FF0000"/>
                            </a:solidFill>
                            <a:latin typeface="Cambria Math" panose="02040503050406030204" pitchFamily="18" charset="0"/>
                          </a:rPr>
                        </m:ctrlPr>
                      </m:accPr>
                      <m:e>
                        <m:r>
                          <a:rPr lang="de-DE" b="0" i="1" smtClean="0">
                            <a:solidFill>
                              <a:srgbClr val="FF0000"/>
                            </a:solidFill>
                            <a:latin typeface="Cambria Math"/>
                            <a:ea typeface="Cambria Math"/>
                          </a:rPr>
                          <m:t>𝛻</m:t>
                        </m:r>
                      </m:e>
                    </m:acc>
                    <m:r>
                      <a:rPr lang="de-DE" b="0" i="1" smtClean="0">
                        <a:solidFill>
                          <a:srgbClr val="FF0000"/>
                        </a:solidFill>
                        <a:latin typeface="Cambria Math"/>
                      </a:rPr>
                      <m:t>𝑇</m:t>
                    </m:r>
                  </m:oMath>
                </a14:m>
                <a:r>
                  <a:rPr lang="en-US" dirty="0">
                    <a:solidFill>
                      <a:srgbClr val="FF0000"/>
                    </a:solidFill>
                  </a:rPr>
                  <a:t> </a:t>
                </a:r>
                <a:endParaRPr lang="en-US" dirty="0">
                  <a:solidFill>
                    <a:schemeClr val="tx1"/>
                  </a:solidFill>
                </a:endParaRPr>
              </a:p>
              <a:p>
                <a:pPr algn="ctr">
                  <a:spcAft>
                    <a:spcPts val="1200"/>
                  </a:spcAft>
                </a:pPr>
                <a:r>
                  <a:rPr lang="en-US" dirty="0">
                    <a:solidFill>
                      <a:schemeClr val="tx1"/>
                    </a:solidFill>
                  </a:rPr>
                  <a:t>steady state </a:t>
                </a:r>
                <a14:m>
                  <m:oMath xmlns:m="http://schemas.openxmlformats.org/officeDocument/2006/math">
                    <m:acc>
                      <m:accPr>
                        <m:chr m:val="⃗"/>
                        <m:ctrlPr>
                          <a:rPr lang="en-US" i="1" smtClean="0">
                            <a:solidFill>
                              <a:schemeClr val="tx1"/>
                            </a:solidFill>
                            <a:latin typeface="Cambria Math" panose="02040503050406030204" pitchFamily="18" charset="0"/>
                          </a:rPr>
                        </m:ctrlPr>
                      </m:accPr>
                      <m:e>
                        <m:r>
                          <a:rPr lang="de-DE" b="0" i="1" smtClean="0">
                            <a:solidFill>
                              <a:schemeClr val="tx1"/>
                            </a:solidFill>
                            <a:latin typeface="Cambria Math"/>
                          </a:rPr>
                          <m:t>𝑗</m:t>
                        </m:r>
                      </m:e>
                    </m:acc>
                    <m:r>
                      <a:rPr lang="de-DE" b="0" i="1" smtClean="0">
                        <a:solidFill>
                          <a:schemeClr val="tx1"/>
                        </a:solidFill>
                        <a:latin typeface="Cambria Math"/>
                      </a:rPr>
                      <m:t>=0</m:t>
                    </m:r>
                  </m:oMath>
                </a14:m>
                <a:endParaRPr lang="en-US" dirty="0">
                  <a:solidFill>
                    <a:schemeClr val="tx1"/>
                  </a:solidFill>
                </a:endParaRPr>
              </a:p>
            </p:txBody>
          </p:sp>
        </mc:Choice>
        <mc:Fallback xmlns="">
          <p:sp>
            <p:nvSpPr>
              <p:cNvPr id="36" name="Textfeld 39">
                <a:extLst>
                  <a:ext uri="{FF2B5EF4-FFF2-40B4-BE49-F238E27FC236}">
                    <a16:creationId xmlns:a16="http://schemas.microsoft.com/office/drawing/2014/main" id="{AFE685EB-B342-41AA-80A1-B3D292F5C56C}"/>
                  </a:ext>
                </a:extLst>
              </p:cNvPr>
              <p:cNvSpPr txBox="1">
                <a:spLocks noRot="1" noChangeAspect="1" noMove="1" noResize="1" noEditPoints="1" noAdjustHandles="1" noChangeArrowheads="1" noChangeShapeType="1" noTextEdit="1"/>
              </p:cNvSpPr>
              <p:nvPr/>
            </p:nvSpPr>
            <p:spPr>
              <a:xfrm>
                <a:off x="1382579" y="2184793"/>
                <a:ext cx="3352456" cy="835550"/>
              </a:xfrm>
              <a:prstGeom prst="rect">
                <a:avLst/>
              </a:prstGeom>
              <a:blipFill>
                <a:blip r:embed="rId3"/>
                <a:stretch>
                  <a:fillRect t="-5109" b="-1094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7" name="Text Box 5">
                <a:extLst>
                  <a:ext uri="{FF2B5EF4-FFF2-40B4-BE49-F238E27FC236}">
                    <a16:creationId xmlns:a16="http://schemas.microsoft.com/office/drawing/2014/main" id="{2C5B6707-8197-44AC-95B3-E83DE662266C}"/>
                  </a:ext>
                </a:extLst>
              </p:cNvPr>
              <p:cNvSpPr txBox="1">
                <a:spLocks noChangeArrowheads="1"/>
              </p:cNvSpPr>
              <p:nvPr/>
            </p:nvSpPr>
            <p:spPr bwMode="auto">
              <a:xfrm>
                <a:off x="7459856" y="1432667"/>
                <a:ext cx="4065773" cy="120032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de-DE" altLang="en-US" b="0" i="1" u="none" strike="noStrike" kern="0" cap="none" spc="0" normalizeH="0" baseline="0" noProof="0" smtClean="0">
                        <a:ln>
                          <a:noFill/>
                        </a:ln>
                        <a:solidFill>
                          <a:schemeClr val="tx1"/>
                        </a:solidFill>
                        <a:effectLst/>
                        <a:uLnTx/>
                        <a:uFillTx/>
                        <a:latin typeface="Cambria Math"/>
                      </a:rPr>
                      <m:t>𝑤</m:t>
                    </m:r>
                  </m:oMath>
                </a14:m>
                <a:r>
                  <a:rPr kumimoji="0" lang="en-US" altLang="en-US" i="0" u="none" strike="noStrike" kern="0" cap="none" spc="0" normalizeH="0" baseline="0" noProof="0" dirty="0">
                    <a:ln>
                      <a:noFill/>
                    </a:ln>
                    <a:solidFill>
                      <a:schemeClr val="tx1"/>
                    </a:solidFill>
                    <a:effectLst/>
                    <a:uLnTx/>
                    <a:uFillTx/>
                    <a:latin typeface="+mn-lt"/>
                  </a:rPr>
                  <a:t> 	weight fraction</a:t>
                </a:r>
              </a:p>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altLang="en-US" i="1" u="none" strike="noStrike" kern="0" cap="none" spc="0" normalizeH="0" baseline="0" noProof="0" smtClean="0">
                        <a:ln>
                          <a:noFill/>
                        </a:ln>
                        <a:solidFill>
                          <a:schemeClr val="tx1"/>
                        </a:solidFill>
                        <a:effectLst/>
                        <a:uLnTx/>
                        <a:uFillTx/>
                        <a:latin typeface="Cambria Math"/>
                        <a:ea typeface="Cambria Math"/>
                      </a:rPr>
                      <m:t>𝜌</m:t>
                    </m:r>
                  </m:oMath>
                </a14:m>
                <a:r>
                  <a:rPr kumimoji="0" lang="en-US" altLang="en-US" i="0" u="none" strike="noStrike" kern="0" cap="none" spc="0" normalizeH="0" baseline="0" noProof="0" dirty="0">
                    <a:ln>
                      <a:noFill/>
                    </a:ln>
                    <a:solidFill>
                      <a:schemeClr val="tx1"/>
                    </a:solidFill>
                    <a:effectLst/>
                    <a:uLnTx/>
                    <a:uFillTx/>
                    <a:latin typeface="+mn-lt"/>
                  </a:rPr>
                  <a:t> 	mass density</a:t>
                </a:r>
              </a:p>
              <a:p>
                <a:pPr lvl="0" defTabSz="914400" eaLnBrk="1" hangingPunct="1">
                  <a:defRPr/>
                </a:pPr>
                <a14:m>
                  <m:oMath xmlns:m="http://schemas.openxmlformats.org/officeDocument/2006/math">
                    <m:acc>
                      <m:accPr>
                        <m:chr m:val="⃗"/>
                        <m:ctrlPr>
                          <a:rPr lang="en-US" i="1">
                            <a:solidFill>
                              <a:schemeClr val="tx1"/>
                            </a:solidFill>
                            <a:latin typeface="Cambria Math" panose="02040503050406030204" pitchFamily="18" charset="0"/>
                          </a:rPr>
                        </m:ctrlPr>
                      </m:accPr>
                      <m:e>
                        <m:r>
                          <a:rPr lang="de-DE" b="0" i="1">
                            <a:solidFill>
                              <a:schemeClr val="tx1"/>
                            </a:solidFill>
                            <a:latin typeface="Cambria Math"/>
                          </a:rPr>
                          <m:t>𝑗</m:t>
                        </m:r>
                      </m:e>
                    </m:acc>
                  </m:oMath>
                </a14:m>
                <a:r>
                  <a:rPr kumimoji="0" lang="en-US" altLang="en-US" i="0" u="none" strike="noStrike" kern="0" cap="none" spc="0" normalizeH="0" baseline="0" noProof="0" dirty="0">
                    <a:ln>
                      <a:noFill/>
                    </a:ln>
                    <a:solidFill>
                      <a:schemeClr val="tx1"/>
                    </a:solidFill>
                    <a:effectLst/>
                    <a:uLnTx/>
                    <a:uFillTx/>
                    <a:latin typeface="+mn-lt"/>
                  </a:rPr>
                  <a:t>   	flux</a:t>
                </a:r>
                <a14:m>
                  <m:oMath xmlns:m="http://schemas.openxmlformats.org/officeDocument/2006/math">
                    <m:r>
                      <a:rPr kumimoji="0" lang="en-US" altLang="en-US" b="0" i="0" u="none" strike="noStrike" kern="0" cap="none" spc="0" normalizeH="0" baseline="0" noProof="0" smtClean="0">
                        <a:ln>
                          <a:noFill/>
                        </a:ln>
                        <a:solidFill>
                          <a:schemeClr val="tx1"/>
                        </a:solidFill>
                        <a:effectLst/>
                        <a:uLnTx/>
                        <a:uFillTx/>
                        <a:latin typeface="Cambria Math"/>
                        <a:ea typeface="Cambria Math"/>
                      </a:rPr>
                      <m:t> </m:t>
                    </m:r>
                  </m:oMath>
                </a14:m>
                <a:endParaRPr kumimoji="0" lang="en-US" altLang="en-US" i="1" u="none" strike="noStrike" kern="0" cap="none" spc="0" normalizeH="0" baseline="0" noProof="0" dirty="0">
                  <a:ln>
                    <a:noFill/>
                  </a:ln>
                  <a:solidFill>
                    <a:schemeClr val="tx1"/>
                  </a:solidFill>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de-DE" altLang="en-US" b="0" i="1" u="none" strike="noStrike" kern="0" cap="none" spc="0" normalizeH="0" baseline="0" noProof="0" smtClean="0">
                        <a:ln>
                          <a:noFill/>
                        </a:ln>
                        <a:solidFill>
                          <a:schemeClr val="tx1"/>
                        </a:solidFill>
                        <a:effectLst/>
                        <a:uLnTx/>
                        <a:uFillTx/>
                        <a:latin typeface="Cambria Math"/>
                      </a:rPr>
                      <m:t>𝑇</m:t>
                    </m:r>
                  </m:oMath>
                </a14:m>
                <a:r>
                  <a:rPr kumimoji="0" lang="en-US" altLang="en-US" i="0" u="none" strike="noStrike" kern="0" cap="none" spc="0" normalizeH="0" baseline="0" noProof="0" dirty="0">
                    <a:ln>
                      <a:noFill/>
                    </a:ln>
                    <a:solidFill>
                      <a:schemeClr val="tx1"/>
                    </a:solidFill>
                    <a:effectLst/>
                    <a:uLnTx/>
                    <a:uFillTx/>
                    <a:latin typeface="+mn-lt"/>
                  </a:rPr>
                  <a:t> 	temperature</a:t>
                </a:r>
              </a:p>
            </p:txBody>
          </p:sp>
        </mc:Choice>
        <mc:Fallback xmlns="">
          <p:sp>
            <p:nvSpPr>
              <p:cNvPr id="37" name="Text Box 5">
                <a:extLst>
                  <a:ext uri="{FF2B5EF4-FFF2-40B4-BE49-F238E27FC236}">
                    <a16:creationId xmlns:a16="http://schemas.microsoft.com/office/drawing/2014/main" id="{2C5B6707-8197-44AC-95B3-E83DE662266C}"/>
                  </a:ext>
                </a:extLst>
              </p:cNvPr>
              <p:cNvSpPr txBox="1">
                <a:spLocks noRot="1" noChangeAspect="1" noMove="1" noResize="1" noEditPoints="1" noAdjustHandles="1" noChangeArrowheads="1" noChangeShapeType="1" noTextEdit="1"/>
              </p:cNvSpPr>
              <p:nvPr/>
            </p:nvSpPr>
            <p:spPr bwMode="auto">
              <a:xfrm>
                <a:off x="7459856" y="1432667"/>
                <a:ext cx="4065773" cy="1200329"/>
              </a:xfrm>
              <a:prstGeom prst="rect">
                <a:avLst/>
              </a:prstGeom>
              <a:blipFill>
                <a:blip r:embed="rId4"/>
                <a:stretch>
                  <a:fillRect l="-450" t="-2538" b="-710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E498680F-BFF4-4F6A-B970-3F2B9F5DCAE2}"/>
                  </a:ext>
                </a:extLst>
              </p:cNvPr>
              <p:cNvSpPr/>
              <p:nvPr/>
            </p:nvSpPr>
            <p:spPr>
              <a:xfrm>
                <a:off x="1591197" y="3573129"/>
                <a:ext cx="2874505" cy="921150"/>
              </a:xfrm>
              <a:prstGeom prst="rect">
                <a:avLst/>
              </a:prstGeom>
            </p:spPr>
            <p:txBody>
              <a:bodyPr wrap="none">
                <a:spAutoFit/>
              </a:bodyPr>
              <a:lstStyle/>
              <a:p>
                <a:pPr algn="ctr">
                  <a:spcAft>
                    <a:spcPts val="1200"/>
                  </a:spcAft>
                </a:pPr>
                <a14:m>
                  <m:oMathPara xmlns:m="http://schemas.openxmlformats.org/officeDocument/2006/math">
                    <m:oMathParaPr>
                      <m:jc m:val="centerGroup"/>
                    </m:oMathParaPr>
                    <m:oMath xmlns:m="http://schemas.openxmlformats.org/officeDocument/2006/math">
                      <m:sSub>
                        <m:sSubPr>
                          <m:ctrlPr>
                            <a:rPr lang="de-DE" i="1" smtClean="0">
                              <a:solidFill>
                                <a:schemeClr val="tx2"/>
                              </a:solidFill>
                              <a:latin typeface="Cambria Math" panose="02040503050406030204" pitchFamily="18" charset="0"/>
                            </a:rPr>
                          </m:ctrlPr>
                        </m:sSubPr>
                        <m:e>
                          <m:r>
                            <a:rPr lang="de-DE" i="1">
                              <a:solidFill>
                                <a:schemeClr val="tx2"/>
                              </a:solidFill>
                              <a:latin typeface="Cambria Math"/>
                            </a:rPr>
                            <m:t>𝑆</m:t>
                          </m:r>
                        </m:e>
                        <m:sub>
                          <m:r>
                            <a:rPr lang="de-DE" i="1">
                              <a:solidFill>
                                <a:schemeClr val="tx2"/>
                              </a:solidFill>
                              <a:latin typeface="Cambria Math"/>
                            </a:rPr>
                            <m:t>𝑇</m:t>
                          </m:r>
                        </m:sub>
                      </m:sSub>
                      <m:r>
                        <a:rPr lang="de-DE" i="1">
                          <a:solidFill>
                            <a:schemeClr val="tx1"/>
                          </a:solidFill>
                          <a:latin typeface="Cambria Math"/>
                        </a:rPr>
                        <m:t>=</m:t>
                      </m:r>
                      <m:f>
                        <m:fPr>
                          <m:ctrlPr>
                            <a:rPr lang="de-DE" i="1">
                              <a:solidFill>
                                <a:schemeClr val="tx1"/>
                              </a:solidFill>
                              <a:latin typeface="Cambria Math" panose="02040503050406030204" pitchFamily="18" charset="0"/>
                            </a:rPr>
                          </m:ctrlPr>
                        </m:fPr>
                        <m:num>
                          <m:sSub>
                            <m:sSubPr>
                              <m:ctrlPr>
                                <a:rPr lang="de-DE" i="1">
                                  <a:solidFill>
                                    <a:schemeClr val="tx1"/>
                                  </a:solidFill>
                                  <a:latin typeface="Cambria Math" panose="02040503050406030204" pitchFamily="18" charset="0"/>
                                </a:rPr>
                              </m:ctrlPr>
                            </m:sSubPr>
                            <m:e>
                              <m:r>
                                <a:rPr lang="de-DE" i="1">
                                  <a:solidFill>
                                    <a:schemeClr val="tx1"/>
                                  </a:solidFill>
                                  <a:latin typeface="Cambria Math"/>
                                </a:rPr>
                                <m:t>𝐷</m:t>
                              </m:r>
                            </m:e>
                            <m:sub>
                              <m:r>
                                <a:rPr lang="de-DE" i="1">
                                  <a:solidFill>
                                    <a:schemeClr val="tx1"/>
                                  </a:solidFill>
                                  <a:latin typeface="Cambria Math"/>
                                </a:rPr>
                                <m:t>𝑇</m:t>
                              </m:r>
                            </m:sub>
                          </m:sSub>
                        </m:num>
                        <m:den>
                          <m:r>
                            <a:rPr lang="de-DE" i="1" smtClean="0">
                              <a:solidFill>
                                <a:srgbClr val="FF0000"/>
                              </a:solidFill>
                              <a:latin typeface="Cambria Math"/>
                            </a:rPr>
                            <m:t>𝐷</m:t>
                          </m:r>
                        </m:den>
                      </m:f>
                      <m:r>
                        <a:rPr lang="de-DE" i="1">
                          <a:solidFill>
                            <a:schemeClr val="tx1"/>
                          </a:solidFill>
                          <a:latin typeface="Cambria Math"/>
                        </a:rPr>
                        <m:t>=−</m:t>
                      </m:r>
                      <m:f>
                        <m:fPr>
                          <m:ctrlPr>
                            <a:rPr lang="de-DE" i="1">
                              <a:solidFill>
                                <a:schemeClr val="tx1"/>
                              </a:solidFill>
                              <a:latin typeface="Cambria Math" panose="02040503050406030204" pitchFamily="18" charset="0"/>
                            </a:rPr>
                          </m:ctrlPr>
                        </m:fPr>
                        <m:num>
                          <m:acc>
                            <m:accPr>
                              <m:chr m:val="⃗"/>
                              <m:ctrlPr>
                                <a:rPr lang="de-DE" i="1">
                                  <a:solidFill>
                                    <a:schemeClr val="tx1"/>
                                  </a:solidFill>
                                  <a:latin typeface="Cambria Math" panose="02040503050406030204" pitchFamily="18" charset="0"/>
                                </a:rPr>
                              </m:ctrlPr>
                            </m:accPr>
                            <m:e>
                              <m:r>
                                <a:rPr lang="de-DE" i="1">
                                  <a:solidFill>
                                    <a:schemeClr val="tx1"/>
                                  </a:solidFill>
                                  <a:latin typeface="Cambria Math"/>
                                  <a:ea typeface="Cambria Math"/>
                                </a:rPr>
                                <m:t>𝛻</m:t>
                              </m:r>
                            </m:e>
                          </m:acc>
                          <m:r>
                            <a:rPr lang="de-DE" i="1">
                              <a:solidFill>
                                <a:schemeClr val="tx1"/>
                              </a:solidFill>
                              <a:latin typeface="Cambria Math"/>
                            </a:rPr>
                            <m:t>𝑤</m:t>
                          </m:r>
                        </m:num>
                        <m:den>
                          <m:r>
                            <a:rPr lang="de-DE" i="1" smtClean="0">
                              <a:solidFill>
                                <a:srgbClr val="FF0000"/>
                              </a:solidFill>
                              <a:latin typeface="Cambria Math"/>
                            </a:rPr>
                            <m:t>𝑤</m:t>
                          </m:r>
                          <m:d>
                            <m:dPr>
                              <m:ctrlPr>
                                <a:rPr lang="de-DE" i="1">
                                  <a:solidFill>
                                    <a:srgbClr val="FF0000"/>
                                  </a:solidFill>
                                  <a:latin typeface="Cambria Math" panose="02040503050406030204" pitchFamily="18" charset="0"/>
                                </a:rPr>
                              </m:ctrlPr>
                            </m:dPr>
                            <m:e>
                              <m:r>
                                <a:rPr lang="de-DE" i="1">
                                  <a:solidFill>
                                    <a:srgbClr val="FF0000"/>
                                  </a:solidFill>
                                  <a:latin typeface="Cambria Math"/>
                                </a:rPr>
                                <m:t>1−</m:t>
                              </m:r>
                              <m:r>
                                <a:rPr lang="de-DE" i="1">
                                  <a:solidFill>
                                    <a:srgbClr val="FF0000"/>
                                  </a:solidFill>
                                  <a:latin typeface="Cambria Math"/>
                                </a:rPr>
                                <m:t>𝑤</m:t>
                              </m:r>
                            </m:e>
                          </m:d>
                          <m:acc>
                            <m:accPr>
                              <m:chr m:val="⃗"/>
                              <m:ctrlPr>
                                <a:rPr lang="de-DE" i="1">
                                  <a:solidFill>
                                    <a:srgbClr val="FF0000"/>
                                  </a:solidFill>
                                  <a:latin typeface="Cambria Math" panose="02040503050406030204" pitchFamily="18" charset="0"/>
                                </a:rPr>
                              </m:ctrlPr>
                            </m:accPr>
                            <m:e>
                              <m:r>
                                <a:rPr lang="de-DE" i="1">
                                  <a:solidFill>
                                    <a:srgbClr val="FF0000"/>
                                  </a:solidFill>
                                  <a:latin typeface="Cambria Math"/>
                                  <a:ea typeface="Cambria Math"/>
                                </a:rPr>
                                <m:t>𝛻</m:t>
                              </m:r>
                            </m:e>
                          </m:acc>
                          <m:r>
                            <a:rPr lang="de-DE" i="1">
                              <a:solidFill>
                                <a:srgbClr val="FF0000"/>
                              </a:solidFill>
                              <a:latin typeface="Cambria Math"/>
                            </a:rPr>
                            <m:t>𝑇</m:t>
                          </m:r>
                          <m:r>
                            <m:rPr>
                              <m:nor/>
                            </m:rPr>
                            <a:rPr lang="en-US" dirty="0">
                              <a:solidFill>
                                <a:srgbClr val="FF0000"/>
                              </a:solidFill>
                            </a:rPr>
                            <m:t> </m:t>
                          </m:r>
                        </m:den>
                      </m:f>
                    </m:oMath>
                  </m:oMathPara>
                </a14:m>
                <a:endParaRPr lang="en-US" dirty="0">
                  <a:solidFill>
                    <a:schemeClr val="tx1"/>
                  </a:solidFill>
                </a:endParaRPr>
              </a:p>
            </p:txBody>
          </p:sp>
        </mc:Choice>
        <mc:Fallback xmlns="">
          <p:sp>
            <p:nvSpPr>
              <p:cNvPr id="38" name="Rectangle 37">
                <a:extLst>
                  <a:ext uri="{FF2B5EF4-FFF2-40B4-BE49-F238E27FC236}">
                    <a16:creationId xmlns:a16="http://schemas.microsoft.com/office/drawing/2014/main" id="{E498680F-BFF4-4F6A-B970-3F2B9F5DCAE2}"/>
                  </a:ext>
                </a:extLst>
              </p:cNvPr>
              <p:cNvSpPr>
                <a:spLocks noRot="1" noChangeAspect="1" noMove="1" noResize="1" noEditPoints="1" noAdjustHandles="1" noChangeArrowheads="1" noChangeShapeType="1" noTextEdit="1"/>
              </p:cNvSpPr>
              <p:nvPr/>
            </p:nvSpPr>
            <p:spPr>
              <a:xfrm>
                <a:off x="1591197" y="3573129"/>
                <a:ext cx="2874505" cy="921150"/>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11F86B8A-7FDE-4D7B-B031-16B19667FC32}"/>
                  </a:ext>
                </a:extLst>
              </p:cNvPr>
              <p:cNvSpPr/>
              <p:nvPr/>
            </p:nvSpPr>
            <p:spPr>
              <a:xfrm>
                <a:off x="4488853" y="4807480"/>
                <a:ext cx="1394741"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solidFill>
                                <a:schemeClr val="tx2"/>
                              </a:solidFill>
                              <a:latin typeface="Cambria Math" panose="02040503050406030204" pitchFamily="18" charset="0"/>
                            </a:rPr>
                          </m:ctrlPr>
                        </m:sSubPr>
                        <m:e>
                          <m:r>
                            <a:rPr lang="de-DE" sz="2400" i="1">
                              <a:solidFill>
                                <a:schemeClr val="tx2"/>
                              </a:solidFill>
                              <a:latin typeface="Cambria Math"/>
                            </a:rPr>
                            <m:t>𝑆</m:t>
                          </m:r>
                        </m:e>
                        <m:sub>
                          <m:r>
                            <a:rPr lang="de-DE" sz="2400" i="1">
                              <a:solidFill>
                                <a:schemeClr val="tx2"/>
                              </a:solidFill>
                              <a:latin typeface="Cambria Math"/>
                            </a:rPr>
                            <m:t>𝑇</m:t>
                          </m:r>
                        </m:sub>
                      </m:sSub>
                      <m:r>
                        <a:rPr lang="de-DE" sz="2400" i="1" smtClean="0">
                          <a:solidFill>
                            <a:schemeClr val="tx1"/>
                          </a:solidFill>
                          <a:latin typeface="Cambria Math"/>
                          <a:ea typeface="Cambria Math"/>
                        </a:rPr>
                        <m:t>∝</m:t>
                      </m:r>
                      <m:f>
                        <m:fPr>
                          <m:ctrlPr>
                            <a:rPr lang="de-DE" sz="2400" i="1">
                              <a:solidFill>
                                <a:schemeClr val="tx1"/>
                              </a:solidFill>
                              <a:latin typeface="Cambria Math" panose="02040503050406030204" pitchFamily="18" charset="0"/>
                              <a:ea typeface="Cambria Math"/>
                            </a:rPr>
                          </m:ctrlPr>
                        </m:fPr>
                        <m:num>
                          <m:r>
                            <a:rPr lang="de-DE" sz="2400" i="1">
                              <a:solidFill>
                                <a:schemeClr val="tx1"/>
                              </a:solidFill>
                              <a:latin typeface="Cambria Math"/>
                              <a:ea typeface="Cambria Math"/>
                            </a:rPr>
                            <m:t>∆</m:t>
                          </m:r>
                          <m:r>
                            <a:rPr lang="de-DE" sz="2400" i="1">
                              <a:solidFill>
                                <a:schemeClr val="tx1"/>
                              </a:solidFill>
                              <a:latin typeface="Cambria Math"/>
                              <a:ea typeface="Cambria Math"/>
                            </a:rPr>
                            <m:t>𝑤</m:t>
                          </m:r>
                        </m:num>
                        <m:den>
                          <m:r>
                            <a:rPr lang="de-DE" sz="2400" i="1">
                              <a:solidFill>
                                <a:schemeClr val="tx1"/>
                              </a:solidFill>
                              <a:latin typeface="Cambria Math"/>
                              <a:ea typeface="Cambria Math"/>
                            </a:rPr>
                            <m:t>∆</m:t>
                          </m:r>
                          <m:r>
                            <a:rPr lang="de-DE" sz="2400" i="1">
                              <a:solidFill>
                                <a:schemeClr val="tx1"/>
                              </a:solidFill>
                              <a:latin typeface="Cambria Math"/>
                              <a:ea typeface="Cambria Math"/>
                            </a:rPr>
                            <m:t>𝑇</m:t>
                          </m:r>
                        </m:den>
                      </m:f>
                    </m:oMath>
                  </m:oMathPara>
                </a14:m>
                <a:endParaRPr lang="en-IN" sz="2400" dirty="0">
                  <a:solidFill>
                    <a:schemeClr val="tx1"/>
                  </a:solidFill>
                </a:endParaRPr>
              </a:p>
            </p:txBody>
          </p:sp>
        </mc:Choice>
        <mc:Fallback xmlns="">
          <p:sp>
            <p:nvSpPr>
              <p:cNvPr id="39" name="Rectangle 38">
                <a:extLst>
                  <a:ext uri="{FF2B5EF4-FFF2-40B4-BE49-F238E27FC236}">
                    <a16:creationId xmlns:a16="http://schemas.microsoft.com/office/drawing/2014/main" id="{11F86B8A-7FDE-4D7B-B031-16B19667FC32}"/>
                  </a:ext>
                </a:extLst>
              </p:cNvPr>
              <p:cNvSpPr>
                <a:spLocks noRot="1" noChangeAspect="1" noMove="1" noResize="1" noEditPoints="1" noAdjustHandles="1" noChangeArrowheads="1" noChangeShapeType="1" noTextEdit="1"/>
              </p:cNvSpPr>
              <p:nvPr/>
            </p:nvSpPr>
            <p:spPr>
              <a:xfrm>
                <a:off x="4488853" y="4807480"/>
                <a:ext cx="1394741" cy="783804"/>
              </a:xfrm>
              <a:prstGeom prst="rect">
                <a:avLst/>
              </a:prstGeom>
              <a:blipFill>
                <a:blip r:embed="rId6"/>
                <a:stretch>
                  <a:fillRect/>
                </a:stretch>
              </a:blipFill>
            </p:spPr>
            <p:txBody>
              <a:bodyPr/>
              <a:lstStyle/>
              <a:p>
                <a:r>
                  <a:rPr lang="en-IN">
                    <a:noFill/>
                  </a:rPr>
                  <a:t> </a:t>
                </a:r>
              </a:p>
            </p:txBody>
          </p:sp>
        </mc:Fallback>
      </mc:AlternateContent>
      <p:sp>
        <p:nvSpPr>
          <p:cNvPr id="40" name="Rectangle 39">
            <a:extLst>
              <a:ext uri="{FF2B5EF4-FFF2-40B4-BE49-F238E27FC236}">
                <a16:creationId xmlns:a16="http://schemas.microsoft.com/office/drawing/2014/main" id="{DA77FCC4-AB72-4D84-8AF7-297885BA828B}"/>
              </a:ext>
            </a:extLst>
          </p:cNvPr>
          <p:cNvSpPr/>
          <p:nvPr/>
        </p:nvSpPr>
        <p:spPr>
          <a:xfrm>
            <a:off x="4352646" y="4748197"/>
            <a:ext cx="1629095" cy="9086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IN" sz="2400" dirty="0" err="1"/>
          </a:p>
        </p:txBody>
      </p:sp>
    </p:spTree>
    <p:extLst>
      <p:ext uri="{BB962C8B-B14F-4D97-AF65-F5344CB8AC3E}">
        <p14:creationId xmlns:p14="http://schemas.microsoft.com/office/powerpoint/2010/main" val="102640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500"/>
                                        <p:tgtEl>
                                          <p:spTgt spid="5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fade">
                                      <p:cBhvr>
                                        <p:cTn id="52" dur="500"/>
                                        <p:tgtEl>
                                          <p:spTgt spid="5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500"/>
                                        <p:tgtEl>
                                          <p:spTgt spid="6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500"/>
                                        <p:tgtEl>
                                          <p:spTgt spid="6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500"/>
                                        <p:tgtEl>
                                          <p:spTgt spid="6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500"/>
                                        <p:tgtEl>
                                          <p:spTgt spid="6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fade">
                                      <p:cBhvr>
                                        <p:cTn id="70" dur="500"/>
                                        <p:tgtEl>
                                          <p:spTgt spid="6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500"/>
                                        <p:tgtEl>
                                          <p:spTgt spid="6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fade">
                                      <p:cBhvr>
                                        <p:cTn id="76" dur="500"/>
                                        <p:tgtEl>
                                          <p:spTgt spid="6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fade">
                                      <p:cBhvr>
                                        <p:cTn id="96" dur="500"/>
                                        <p:tgtEl>
                                          <p:spTgt spid="4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3EB7973A-13F4-4F23-9357-BFFFEB070F13}"/>
              </a:ext>
            </a:extLst>
          </p:cNvPr>
          <p:cNvSpPr>
            <a:spLocks noGrp="1"/>
          </p:cNvSpPr>
          <p:nvPr>
            <p:ph type="sldNum" sz="quarter" idx="17"/>
          </p:nvPr>
        </p:nvSpPr>
        <p:spPr/>
        <p:txBody>
          <a:bodyPr/>
          <a:lstStyle/>
          <a:p>
            <a:pPr defTabSz="457200"/>
            <a:r>
              <a:rPr lang="en-US">
                <a:solidFill>
                  <a:srgbClr val="023D6B"/>
                </a:solidFill>
              </a:rPr>
              <a:t>Page </a:t>
            </a:r>
            <a:fld id="{A52F4D17-1AD6-42D9-B93A-EB002C62F438}" type="slidenum">
              <a:rPr lang="en-US" smtClean="0">
                <a:solidFill>
                  <a:srgbClr val="023D6B"/>
                </a:solidFill>
              </a:rPr>
              <a:pPr defTabSz="457200"/>
              <a:t>20</a:t>
            </a:fld>
            <a:endParaRPr lang="en-US" dirty="0">
              <a:solidFill>
                <a:srgbClr val="023D6B"/>
              </a:solidFill>
            </a:endParaRPr>
          </a:p>
        </p:txBody>
      </p:sp>
      <p:sp>
        <p:nvSpPr>
          <p:cNvPr id="11" name="Freeform: Shape 10">
            <a:extLst>
              <a:ext uri="{FF2B5EF4-FFF2-40B4-BE49-F238E27FC236}">
                <a16:creationId xmlns:a16="http://schemas.microsoft.com/office/drawing/2014/main" id="{00223377-A638-4E8B-A8C7-20BBE8A31D8C}"/>
              </a:ext>
            </a:extLst>
          </p:cNvPr>
          <p:cNvSpPr/>
          <p:nvPr/>
        </p:nvSpPr>
        <p:spPr>
          <a:xfrm>
            <a:off x="1371600" y="1440180"/>
            <a:ext cx="6092190" cy="3691890"/>
          </a:xfrm>
          <a:custGeom>
            <a:avLst/>
            <a:gdLst>
              <a:gd name="connsiteX0" fmla="*/ 0 w 6092190"/>
              <a:gd name="connsiteY0" fmla="*/ 1508760 h 3691890"/>
              <a:gd name="connsiteX1" fmla="*/ 0 w 6092190"/>
              <a:gd name="connsiteY1" fmla="*/ 1508760 h 3691890"/>
              <a:gd name="connsiteX2" fmla="*/ 548640 w 6092190"/>
              <a:gd name="connsiteY2" fmla="*/ 1863090 h 3691890"/>
              <a:gd name="connsiteX3" fmla="*/ 582930 w 6092190"/>
              <a:gd name="connsiteY3" fmla="*/ 1840230 h 3691890"/>
              <a:gd name="connsiteX4" fmla="*/ 605790 w 6092190"/>
              <a:gd name="connsiteY4" fmla="*/ 1771650 h 3691890"/>
              <a:gd name="connsiteX5" fmla="*/ 617220 w 6092190"/>
              <a:gd name="connsiteY5" fmla="*/ 1737360 h 3691890"/>
              <a:gd name="connsiteX6" fmla="*/ 594360 w 6092190"/>
              <a:gd name="connsiteY6" fmla="*/ 1657350 h 3691890"/>
              <a:gd name="connsiteX7" fmla="*/ 560070 w 6092190"/>
              <a:gd name="connsiteY7" fmla="*/ 1634490 h 3691890"/>
              <a:gd name="connsiteX8" fmla="*/ 514350 w 6092190"/>
              <a:gd name="connsiteY8" fmla="*/ 1577340 h 3691890"/>
              <a:gd name="connsiteX9" fmla="*/ 480060 w 6092190"/>
              <a:gd name="connsiteY9" fmla="*/ 1531620 h 3691890"/>
              <a:gd name="connsiteX10" fmla="*/ 445770 w 6092190"/>
              <a:gd name="connsiteY10" fmla="*/ 1497330 h 3691890"/>
              <a:gd name="connsiteX11" fmla="*/ 422910 w 6092190"/>
              <a:gd name="connsiteY11" fmla="*/ 1463040 h 3691890"/>
              <a:gd name="connsiteX12" fmla="*/ 388620 w 6092190"/>
              <a:gd name="connsiteY12" fmla="*/ 1451610 h 3691890"/>
              <a:gd name="connsiteX13" fmla="*/ 308610 w 6092190"/>
              <a:gd name="connsiteY13" fmla="*/ 1417320 h 3691890"/>
              <a:gd name="connsiteX14" fmla="*/ 205740 w 6092190"/>
              <a:gd name="connsiteY14" fmla="*/ 1428750 h 3691890"/>
              <a:gd name="connsiteX15" fmla="*/ 125730 w 6092190"/>
              <a:gd name="connsiteY15" fmla="*/ 1451610 h 3691890"/>
              <a:gd name="connsiteX16" fmla="*/ 114300 w 6092190"/>
              <a:gd name="connsiteY16" fmla="*/ 1520190 h 3691890"/>
              <a:gd name="connsiteX17" fmla="*/ 3726180 w 6092190"/>
              <a:gd name="connsiteY17" fmla="*/ 2343150 h 3691890"/>
              <a:gd name="connsiteX18" fmla="*/ 982980 w 6092190"/>
              <a:gd name="connsiteY18" fmla="*/ 3691890 h 3691890"/>
              <a:gd name="connsiteX19" fmla="*/ 308610 w 6092190"/>
              <a:gd name="connsiteY19" fmla="*/ 1520190 h 3691890"/>
              <a:gd name="connsiteX20" fmla="*/ 6092190 w 6092190"/>
              <a:gd name="connsiteY20" fmla="*/ 0 h 369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2190" h="3691890">
                <a:moveTo>
                  <a:pt x="0" y="1508760"/>
                </a:moveTo>
                <a:lnTo>
                  <a:pt x="0" y="1508760"/>
                </a:lnTo>
                <a:cubicBezTo>
                  <a:pt x="182880" y="1626870"/>
                  <a:pt x="359392" y="1755478"/>
                  <a:pt x="548640" y="1863090"/>
                </a:cubicBezTo>
                <a:cubicBezTo>
                  <a:pt x="560582" y="1869880"/>
                  <a:pt x="575649" y="1851879"/>
                  <a:pt x="582930" y="1840230"/>
                </a:cubicBezTo>
                <a:cubicBezTo>
                  <a:pt x="595701" y="1819796"/>
                  <a:pt x="598170" y="1794510"/>
                  <a:pt x="605790" y="1771650"/>
                </a:cubicBezTo>
                <a:lnTo>
                  <a:pt x="617220" y="1737360"/>
                </a:lnTo>
                <a:cubicBezTo>
                  <a:pt x="616473" y="1734373"/>
                  <a:pt x="600323" y="1664803"/>
                  <a:pt x="594360" y="1657350"/>
                </a:cubicBezTo>
                <a:cubicBezTo>
                  <a:pt x="585778" y="1646623"/>
                  <a:pt x="571500" y="1642110"/>
                  <a:pt x="560070" y="1634490"/>
                </a:cubicBezTo>
                <a:cubicBezTo>
                  <a:pt x="537818" y="1567734"/>
                  <a:pt x="566051" y="1629041"/>
                  <a:pt x="514350" y="1577340"/>
                </a:cubicBezTo>
                <a:cubicBezTo>
                  <a:pt x="500880" y="1563870"/>
                  <a:pt x="492458" y="1546084"/>
                  <a:pt x="480060" y="1531620"/>
                </a:cubicBezTo>
                <a:cubicBezTo>
                  <a:pt x="469540" y="1519347"/>
                  <a:pt x="456118" y="1509748"/>
                  <a:pt x="445770" y="1497330"/>
                </a:cubicBezTo>
                <a:cubicBezTo>
                  <a:pt x="436976" y="1486777"/>
                  <a:pt x="433637" y="1471622"/>
                  <a:pt x="422910" y="1463040"/>
                </a:cubicBezTo>
                <a:cubicBezTo>
                  <a:pt x="413502" y="1455514"/>
                  <a:pt x="399694" y="1456356"/>
                  <a:pt x="388620" y="1451610"/>
                </a:cubicBezTo>
                <a:cubicBezTo>
                  <a:pt x="289751" y="1409238"/>
                  <a:pt x="389026" y="1444125"/>
                  <a:pt x="308610" y="1417320"/>
                </a:cubicBezTo>
                <a:cubicBezTo>
                  <a:pt x="274320" y="1421130"/>
                  <a:pt x="239840" y="1423504"/>
                  <a:pt x="205740" y="1428750"/>
                </a:cubicBezTo>
                <a:cubicBezTo>
                  <a:pt x="179086" y="1432851"/>
                  <a:pt x="151335" y="1443075"/>
                  <a:pt x="125730" y="1451610"/>
                </a:cubicBezTo>
                <a:cubicBezTo>
                  <a:pt x="110686" y="1496743"/>
                  <a:pt x="114300" y="1473852"/>
                  <a:pt x="114300" y="1520190"/>
                </a:cubicBezTo>
                <a:lnTo>
                  <a:pt x="3726180" y="2343150"/>
                </a:lnTo>
                <a:lnTo>
                  <a:pt x="982980" y="3691890"/>
                </a:lnTo>
                <a:lnTo>
                  <a:pt x="308610" y="1520190"/>
                </a:lnTo>
                <a:lnTo>
                  <a:pt x="6092190" y="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 Placeholder 8">
            <a:extLst>
              <a:ext uri="{FF2B5EF4-FFF2-40B4-BE49-F238E27FC236}">
                <a16:creationId xmlns:a16="http://schemas.microsoft.com/office/drawing/2014/main" id="{CB5C6F1A-5997-44EF-9754-65B7AE5B1424}"/>
              </a:ext>
            </a:extLst>
          </p:cNvPr>
          <p:cNvSpPr>
            <a:spLocks noGrp="1"/>
          </p:cNvSpPr>
          <p:nvPr>
            <p:ph type="body" sz="quarter" idx="12"/>
          </p:nvPr>
        </p:nvSpPr>
        <p:spPr/>
        <p:txBody>
          <a:bodyPr/>
          <a:lstStyle/>
          <a:p>
            <a:r>
              <a:rPr lang="en-IN" dirty="0"/>
              <a:t>Thermodynamics of non-isothermal systems</a:t>
            </a:r>
          </a:p>
        </p:txBody>
      </p:sp>
      <p:sp>
        <p:nvSpPr>
          <p:cNvPr id="14" name="Title 1">
            <a:extLst>
              <a:ext uri="{FF2B5EF4-FFF2-40B4-BE49-F238E27FC236}">
                <a16:creationId xmlns:a16="http://schemas.microsoft.com/office/drawing/2014/main" id="{0A4FFD39-9C9E-4009-8537-3FB9E9D8DF1A}"/>
              </a:ext>
            </a:extLst>
          </p:cNvPr>
          <p:cNvSpPr txBox="1">
            <a:spLocks/>
          </p:cNvSpPr>
          <p:nvPr/>
        </p:nvSpPr>
        <p:spPr>
          <a:xfrm>
            <a:off x="359663" y="322022"/>
            <a:ext cx="8425562" cy="1126758"/>
          </a:xfrm>
          <a:prstGeom prst="rect">
            <a:avLst/>
          </a:prstGeom>
        </p:spPr>
        <p:txBody>
          <a:bodyPr vert="horz" lIns="0" tIns="0" rIns="0" bIns="0" rtlCol="0" anchor="t" anchorCtr="0">
            <a:noAutofit/>
          </a:bodyPr>
          <a:lstStyle>
            <a:lvl1pPr algn="l" defTabSz="914400" rtl="0" eaLnBrk="1" latinLnBrk="0" hangingPunct="1">
              <a:lnSpc>
                <a:spcPct val="114000"/>
              </a:lnSpc>
              <a:spcBef>
                <a:spcPct val="0"/>
              </a:spcBef>
              <a:buNone/>
              <a:defRPr sz="3200" b="1" kern="1200" cap="all" spc="0" baseline="0">
                <a:solidFill>
                  <a:schemeClr val="accent1"/>
                </a:solidFill>
                <a:latin typeface="+mj-lt"/>
                <a:ea typeface="+mj-ea"/>
                <a:cs typeface="+mj-cs"/>
              </a:defRPr>
            </a:lvl1pPr>
          </a:lstStyle>
          <a:p>
            <a:r>
              <a:rPr lang="de-DE" dirty="0"/>
              <a:t>Eastman</a:t>
            </a:r>
            <a:endParaRPr lang="en-GB" dirty="0"/>
          </a:p>
        </p:txBody>
      </p:sp>
      <p:sp>
        <p:nvSpPr>
          <p:cNvPr id="16" name="Rectangle 15">
            <a:extLst>
              <a:ext uri="{FF2B5EF4-FFF2-40B4-BE49-F238E27FC236}">
                <a16:creationId xmlns:a16="http://schemas.microsoft.com/office/drawing/2014/main" id="{4B0C88ED-C6CB-4D33-828D-12F4343BF288}"/>
              </a:ext>
            </a:extLst>
          </p:cNvPr>
          <p:cNvSpPr/>
          <p:nvPr/>
        </p:nvSpPr>
        <p:spPr>
          <a:xfrm>
            <a:off x="1" y="-10153"/>
            <a:ext cx="12100956" cy="285261"/>
          </a:xfrm>
          <a:prstGeom prst="rect">
            <a:avLst/>
          </a:prstGeom>
          <a:gradFill flip="none" rotWithShape="1">
            <a:gsLst>
              <a:gs pos="6000">
                <a:schemeClr val="accent1"/>
              </a:gs>
              <a:gs pos="51000">
                <a:schemeClr val="accent1">
                  <a:lumMod val="40000"/>
                  <a:lumOff val="60000"/>
                </a:schemeClr>
              </a:gs>
              <a:gs pos="9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5000"/>
              </a:lnSpc>
            </a:pPr>
            <a:r>
              <a:rPr lang="de-DE" sz="1400" b="1" dirty="0">
                <a:solidFill>
                  <a:schemeClr val="bg1"/>
                </a:solidFill>
                <a:sym typeface="Wingdings 3"/>
              </a:rPr>
              <a:t></a:t>
            </a:r>
            <a:r>
              <a:rPr lang="de-DE" sz="1400" b="1" dirty="0" err="1">
                <a:solidFill>
                  <a:schemeClr val="accent3">
                    <a:lumMod val="20000"/>
                    <a:lumOff val="80000"/>
                  </a:schemeClr>
                </a:solidFill>
              </a:rPr>
              <a:t>results</a:t>
            </a:r>
            <a:r>
              <a:rPr lang="de-DE" sz="1400" dirty="0">
                <a:solidFill>
                  <a:schemeClr val="accent3">
                    <a:lumMod val="20000"/>
                    <a:lumOff val="80000"/>
                  </a:schemeClr>
                </a:solidFill>
              </a:rPr>
              <a:t>               </a:t>
            </a:r>
            <a:r>
              <a:rPr lang="de-DE" sz="1400" dirty="0" err="1">
                <a:solidFill>
                  <a:schemeClr val="accent3">
                    <a:lumMod val="20000"/>
                    <a:lumOff val="80000"/>
                  </a:schemeClr>
                </a:solidFill>
              </a:rPr>
              <a:t>summary</a:t>
            </a:r>
            <a:r>
              <a:rPr lang="de-DE" sz="1400" dirty="0">
                <a:solidFill>
                  <a:schemeClr val="accent3">
                    <a:lumMod val="20000"/>
                    <a:lumOff val="80000"/>
                  </a:schemeClr>
                </a:solidFill>
              </a:rPr>
              <a:t> &amp; </a:t>
            </a:r>
            <a:r>
              <a:rPr lang="de-DE" sz="1400" dirty="0" err="1">
                <a:solidFill>
                  <a:schemeClr val="accent3">
                    <a:lumMod val="20000"/>
                    <a:lumOff val="80000"/>
                  </a:schemeClr>
                </a:solidFill>
              </a:rPr>
              <a:t>outlook</a:t>
            </a:r>
            <a:r>
              <a:rPr lang="de-DE" sz="1400" dirty="0">
                <a:solidFill>
                  <a:schemeClr val="accent3">
                    <a:lumMod val="20000"/>
                    <a:lumOff val="80000"/>
                  </a:schemeClr>
                </a:solidFill>
              </a:rPr>
              <a:t>                  </a:t>
            </a:r>
            <a:r>
              <a:rPr lang="de-DE" sz="1400" dirty="0" err="1">
                <a:solidFill>
                  <a:schemeClr val="accent3">
                    <a:lumMod val="20000"/>
                    <a:lumOff val="80000"/>
                  </a:schemeClr>
                </a:solidFill>
              </a:rPr>
              <a:t>acknowledgement</a:t>
            </a:r>
            <a:endParaRPr lang="en-GB" sz="1600" dirty="0" err="1">
              <a:solidFill>
                <a:schemeClr val="accent3">
                  <a:lumMod val="20000"/>
                  <a:lumOff val="80000"/>
                </a:schemeClr>
              </a:solidFill>
            </a:endParaRPr>
          </a:p>
        </p:txBody>
      </p:sp>
      <p:sp>
        <p:nvSpPr>
          <p:cNvPr id="2" name="Textfeld 1">
            <a:extLst>
              <a:ext uri="{FF2B5EF4-FFF2-40B4-BE49-F238E27FC236}">
                <a16:creationId xmlns:a16="http://schemas.microsoft.com/office/drawing/2014/main" id="{7B739EA9-C739-4316-8B42-0B3B9C0F821F}"/>
              </a:ext>
            </a:extLst>
          </p:cNvPr>
          <p:cNvSpPr txBox="1"/>
          <p:nvPr/>
        </p:nvSpPr>
        <p:spPr>
          <a:xfrm>
            <a:off x="6837706" y="794241"/>
            <a:ext cx="5040161" cy="618631"/>
          </a:xfrm>
          <a:prstGeom prst="rect">
            <a:avLst/>
          </a:prstGeom>
          <a:noFill/>
        </p:spPr>
        <p:txBody>
          <a:bodyPr wrap="square" rtlCol="0">
            <a:spAutoFit/>
          </a:bodyPr>
          <a:lstStyle/>
          <a:p>
            <a:pPr algn="l">
              <a:lnSpc>
                <a:spcPct val="95000"/>
              </a:lnSpc>
            </a:pPr>
            <a:r>
              <a:rPr lang="en-GB" dirty="0"/>
              <a:t>Series of heat reservoirs differing infinitesimally in temperature</a:t>
            </a:r>
          </a:p>
        </p:txBody>
      </p:sp>
      <p:sp>
        <p:nvSpPr>
          <p:cNvPr id="4" name="Rechteck 3">
            <a:extLst>
              <a:ext uri="{FF2B5EF4-FFF2-40B4-BE49-F238E27FC236}">
                <a16:creationId xmlns:a16="http://schemas.microsoft.com/office/drawing/2014/main" id="{E1FA237A-B439-4A4F-B2D9-6B9B78B28CCA}"/>
              </a:ext>
            </a:extLst>
          </p:cNvPr>
          <p:cNvSpPr/>
          <p:nvPr/>
        </p:nvSpPr>
        <p:spPr>
          <a:xfrm>
            <a:off x="6397943" y="3041410"/>
            <a:ext cx="6096000" cy="1107996"/>
          </a:xfrm>
          <a:prstGeom prst="rect">
            <a:avLst/>
          </a:prstGeom>
        </p:spPr>
        <p:txBody>
          <a:bodyPr>
            <a:spAutoFit/>
          </a:bodyPr>
          <a:lstStyle/>
          <a:p>
            <a:pPr lvl="1"/>
            <a:r>
              <a:rPr lang="de-DE" sz="1600" dirty="0"/>
              <a:t>E. D. Eastman, J. Am. Chem. </a:t>
            </a:r>
            <a:r>
              <a:rPr lang="de-DE" sz="1600" dirty="0" err="1"/>
              <a:t>Soc</a:t>
            </a:r>
            <a:r>
              <a:rPr lang="de-DE" sz="1600" dirty="0"/>
              <a:t>. </a:t>
            </a:r>
            <a:r>
              <a:rPr lang="de-DE" sz="1600" b="1" dirty="0"/>
              <a:t>48</a:t>
            </a:r>
            <a:r>
              <a:rPr lang="de-DE" sz="1600" dirty="0"/>
              <a:t>, 1482 (1926).</a:t>
            </a:r>
          </a:p>
          <a:p>
            <a:pPr lvl="1"/>
            <a:r>
              <a:rPr lang="de-DE" sz="1600" dirty="0"/>
              <a:t>E. D. Eastman, J Am </a:t>
            </a:r>
            <a:r>
              <a:rPr lang="de-DE" sz="1600" dirty="0" err="1"/>
              <a:t>Chem</a:t>
            </a:r>
            <a:r>
              <a:rPr lang="de-DE" sz="1600" dirty="0"/>
              <a:t> </a:t>
            </a:r>
            <a:r>
              <a:rPr lang="de-DE" sz="1600" dirty="0" err="1"/>
              <a:t>Soc</a:t>
            </a:r>
            <a:r>
              <a:rPr lang="de-DE" sz="1600" dirty="0"/>
              <a:t> </a:t>
            </a:r>
            <a:r>
              <a:rPr lang="de-DE" sz="1600" b="1" dirty="0"/>
              <a:t>50</a:t>
            </a:r>
            <a:r>
              <a:rPr lang="de-DE" sz="1600" dirty="0"/>
              <a:t>, 292 (1928).</a:t>
            </a:r>
          </a:p>
          <a:p>
            <a:pPr lvl="1"/>
            <a:r>
              <a:rPr lang="de-DE" sz="1600" dirty="0"/>
              <a:t>E. D. Eastman, J Am </a:t>
            </a:r>
            <a:r>
              <a:rPr lang="de-DE" sz="1600" dirty="0" err="1"/>
              <a:t>Chem</a:t>
            </a:r>
            <a:r>
              <a:rPr lang="de-DE" sz="1600" dirty="0"/>
              <a:t> </a:t>
            </a:r>
            <a:r>
              <a:rPr lang="de-DE" sz="1600" dirty="0" err="1"/>
              <a:t>Soc</a:t>
            </a:r>
            <a:r>
              <a:rPr lang="de-DE" sz="1600" dirty="0"/>
              <a:t> </a:t>
            </a:r>
            <a:r>
              <a:rPr lang="de-DE" sz="1600" b="1" dirty="0"/>
              <a:t>50</a:t>
            </a:r>
            <a:r>
              <a:rPr lang="de-DE" sz="1600" dirty="0"/>
              <a:t>, 283 (1928).</a:t>
            </a:r>
          </a:p>
          <a:p>
            <a:pPr lvl="1"/>
            <a:r>
              <a:rPr lang="en-GB" sz="1600" dirty="0"/>
              <a:t>A. </a:t>
            </a:r>
            <a:r>
              <a:rPr lang="en-GB" sz="1600" dirty="0" err="1"/>
              <a:t>Würger</a:t>
            </a:r>
            <a:r>
              <a:rPr lang="en-GB" sz="1600" dirty="0"/>
              <a:t>, Cr </a:t>
            </a:r>
            <a:r>
              <a:rPr lang="en-GB" sz="1600" dirty="0" err="1"/>
              <a:t>Mecanique</a:t>
            </a:r>
            <a:r>
              <a:rPr lang="en-GB" sz="1600" dirty="0"/>
              <a:t> </a:t>
            </a:r>
            <a:r>
              <a:rPr lang="en-GB" sz="1600" b="1" dirty="0"/>
              <a:t>341</a:t>
            </a:r>
            <a:r>
              <a:rPr lang="en-GB" sz="1600" dirty="0"/>
              <a:t>, 438 (2013).</a:t>
            </a:r>
            <a:endParaRPr lang="de-DE" sz="1600" dirty="0"/>
          </a:p>
        </p:txBody>
      </p:sp>
      <p:pic>
        <p:nvPicPr>
          <p:cNvPr id="6" name="Grafik 5">
            <a:extLst>
              <a:ext uri="{FF2B5EF4-FFF2-40B4-BE49-F238E27FC236}">
                <a16:creationId xmlns:a16="http://schemas.microsoft.com/office/drawing/2014/main" id="{A56F631C-0440-4163-9673-E342F966D7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1776" y="1604387"/>
            <a:ext cx="4461432" cy="1093652"/>
          </a:xfrm>
          <a:prstGeom prst="rect">
            <a:avLst/>
          </a:prstGeom>
        </p:spPr>
      </p:pic>
      <p:sp>
        <p:nvSpPr>
          <p:cNvPr id="18" name="Textfeld 17">
            <a:extLst>
              <a:ext uri="{FF2B5EF4-FFF2-40B4-BE49-F238E27FC236}">
                <a16:creationId xmlns:a16="http://schemas.microsoft.com/office/drawing/2014/main" id="{FC0267B8-A444-42EE-A829-EA8856527F85}"/>
              </a:ext>
            </a:extLst>
          </p:cNvPr>
          <p:cNvSpPr txBox="1"/>
          <p:nvPr/>
        </p:nvSpPr>
        <p:spPr>
          <a:xfrm>
            <a:off x="677935" y="3912201"/>
            <a:ext cx="6124112" cy="1261884"/>
          </a:xfrm>
          <a:prstGeom prst="rect">
            <a:avLst/>
          </a:prstGeom>
          <a:noFill/>
        </p:spPr>
        <p:txBody>
          <a:bodyPr wrap="none" rtlCol="0">
            <a:spAutoFit/>
          </a:bodyPr>
          <a:lstStyle/>
          <a:p>
            <a:pPr>
              <a:lnSpc>
                <a:spcPct val="95000"/>
              </a:lnSpc>
            </a:pPr>
            <a:r>
              <a:rPr lang="en-GB" sz="2000" dirty="0"/>
              <a:t>Eastman …</a:t>
            </a:r>
          </a:p>
          <a:p>
            <a:pPr marL="342900" indent="-342900">
              <a:lnSpc>
                <a:spcPct val="95000"/>
              </a:lnSpc>
              <a:buFont typeface="Arial" panose="020B0604020202020204" pitchFamily="34" charset="0"/>
              <a:buChar char="•"/>
            </a:pPr>
            <a:r>
              <a:rPr lang="en-GB" sz="2000" dirty="0"/>
              <a:t>calculates the entropy of transfer </a:t>
            </a:r>
            <a:r>
              <a:rPr lang="en-GB" sz="2000" i="1" dirty="0"/>
              <a:t>S</a:t>
            </a:r>
            <a:r>
              <a:rPr lang="en-GB" sz="2000" dirty="0"/>
              <a:t>* (unknown)</a:t>
            </a:r>
          </a:p>
          <a:p>
            <a:pPr marL="342900" indent="-342900">
              <a:lnSpc>
                <a:spcPct val="95000"/>
              </a:lnSpc>
              <a:buFont typeface="Arial" panose="020B0604020202020204" pitchFamily="34" charset="0"/>
              <a:buChar char="•"/>
            </a:pPr>
            <a:r>
              <a:rPr lang="en-GB" sz="2000" dirty="0"/>
              <a:t>replaces </a:t>
            </a:r>
            <a:r>
              <a:rPr lang="en-GB" sz="2000" i="1" dirty="0"/>
              <a:t>S</a:t>
            </a:r>
            <a:r>
              <a:rPr lang="en-GB" sz="2000" dirty="0"/>
              <a:t>* by the </a:t>
            </a:r>
            <a:r>
              <a:rPr lang="en-GB" sz="2000" dirty="0" err="1"/>
              <a:t>Soret</a:t>
            </a:r>
            <a:r>
              <a:rPr lang="en-GB" sz="2000" dirty="0"/>
              <a:t> coefficient </a:t>
            </a:r>
            <a:r>
              <a:rPr lang="en-GB" sz="2000" i="1" dirty="0"/>
              <a:t>S</a:t>
            </a:r>
            <a:r>
              <a:rPr lang="en-GB" sz="2000" baseline="-25000" dirty="0"/>
              <a:t>T</a:t>
            </a:r>
            <a:r>
              <a:rPr lang="en-GB" sz="2000" dirty="0"/>
              <a:t> (unknown)</a:t>
            </a:r>
          </a:p>
          <a:p>
            <a:pPr marL="342900" indent="-342900">
              <a:lnSpc>
                <a:spcPct val="95000"/>
              </a:lnSpc>
              <a:buFont typeface="Arial" panose="020B0604020202020204" pitchFamily="34" charset="0"/>
              <a:buChar char="•"/>
            </a:pPr>
            <a:r>
              <a:rPr lang="en-GB" sz="2000" dirty="0"/>
              <a:t>Identifies it with the single-particle entropy </a:t>
            </a:r>
            <a:r>
              <a:rPr lang="en-GB" sz="2000" i="1" dirty="0"/>
              <a:t>S</a:t>
            </a:r>
          </a:p>
        </p:txBody>
      </p:sp>
      <p:graphicFrame>
        <p:nvGraphicFramePr>
          <p:cNvPr id="19" name="Objekt 18">
            <a:extLst>
              <a:ext uri="{FF2B5EF4-FFF2-40B4-BE49-F238E27FC236}">
                <a16:creationId xmlns:a16="http://schemas.microsoft.com/office/drawing/2014/main" id="{C7AD33F0-2630-48E8-983F-7F050C636DB4}"/>
              </a:ext>
            </a:extLst>
          </p:cNvPr>
          <p:cNvGraphicFramePr>
            <a:graphicFrameLocks noChangeAspect="1"/>
          </p:cNvGraphicFramePr>
          <p:nvPr>
            <p:extLst>
              <p:ext uri="{D42A27DB-BD31-4B8C-83A1-F6EECF244321}">
                <p14:modId xmlns:p14="http://schemas.microsoft.com/office/powerpoint/2010/main" val="4132995521"/>
              </p:ext>
            </p:extLst>
          </p:nvPr>
        </p:nvGraphicFramePr>
        <p:xfrm>
          <a:off x="1916642" y="5360440"/>
          <a:ext cx="1612900" cy="812800"/>
        </p:xfrm>
        <a:graphic>
          <a:graphicData uri="http://schemas.openxmlformats.org/presentationml/2006/ole">
            <mc:AlternateContent xmlns:mc="http://schemas.openxmlformats.org/markup-compatibility/2006">
              <mc:Choice xmlns:v="urn:schemas-microsoft-com:vml" Requires="v">
                <p:oleObj spid="_x0000_s60431" name="Equation" r:id="rId6" imgW="1612800" imgH="812520" progId="Equation.DSMT4">
                  <p:embed/>
                </p:oleObj>
              </mc:Choice>
              <mc:Fallback>
                <p:oleObj name="Equation" r:id="rId6" imgW="1612800" imgH="812520" progId="Equation.DSMT4">
                  <p:embed/>
                  <p:pic>
                    <p:nvPicPr>
                      <p:cNvPr id="0" name=""/>
                      <p:cNvPicPr/>
                      <p:nvPr/>
                    </p:nvPicPr>
                    <p:blipFill>
                      <a:blip r:embed="rId7"/>
                      <a:stretch>
                        <a:fillRect/>
                      </a:stretch>
                    </p:blipFill>
                    <p:spPr>
                      <a:xfrm>
                        <a:off x="1916642" y="5360440"/>
                        <a:ext cx="1612900" cy="812800"/>
                      </a:xfrm>
                      <a:prstGeom prst="rect">
                        <a:avLst/>
                      </a:prstGeom>
                    </p:spPr>
                  </p:pic>
                </p:oleObj>
              </mc:Fallback>
            </mc:AlternateContent>
          </a:graphicData>
        </a:graphic>
      </p:graphicFrame>
      <p:pic>
        <p:nvPicPr>
          <p:cNvPr id="21" name="Grafik 20">
            <a:extLst>
              <a:ext uri="{FF2B5EF4-FFF2-40B4-BE49-F238E27FC236}">
                <a16:creationId xmlns:a16="http://schemas.microsoft.com/office/drawing/2014/main" id="{E54E8479-C3E1-4914-9CA5-306DBECD79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966" y="1656868"/>
            <a:ext cx="5190055" cy="2074303"/>
          </a:xfrm>
          <a:prstGeom prst="rect">
            <a:avLst/>
          </a:prstGeom>
        </p:spPr>
      </p:pic>
    </p:spTree>
    <p:custDataLst>
      <p:tags r:id="rId2"/>
    </p:custDataLst>
    <p:extLst>
      <p:ext uri="{BB962C8B-B14F-4D97-AF65-F5344CB8AC3E}">
        <p14:creationId xmlns:p14="http://schemas.microsoft.com/office/powerpoint/2010/main" val="1118505595"/>
      </p:ext>
    </p:extLst>
  </p:cSld>
  <p:clrMapOvr>
    <a:masterClrMapping/>
  </p:clrMapOvr>
  <mc:AlternateContent xmlns:mc="http://schemas.openxmlformats.org/markup-compatibility/2006" xmlns:p14="http://schemas.microsoft.com/office/powerpoint/2010/main">
    <mc:Choice Requires="p14">
      <p:transition spd="slow" p14:dur="2000" advTm="104981"/>
    </mc:Choice>
    <mc:Fallback xmlns="">
      <p:transition spd="slow" advTm="10498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3EB7973A-13F4-4F23-9357-BFFFEB070F13}"/>
              </a:ext>
            </a:extLst>
          </p:cNvPr>
          <p:cNvSpPr>
            <a:spLocks noGrp="1"/>
          </p:cNvSpPr>
          <p:nvPr>
            <p:ph type="sldNum" sz="quarter" idx="17"/>
          </p:nvPr>
        </p:nvSpPr>
        <p:spPr/>
        <p:txBody>
          <a:bodyPr/>
          <a:lstStyle/>
          <a:p>
            <a:pPr defTabSz="457200"/>
            <a:r>
              <a:rPr lang="en-US">
                <a:solidFill>
                  <a:srgbClr val="023D6B"/>
                </a:solidFill>
              </a:rPr>
              <a:t>Page </a:t>
            </a:r>
            <a:fld id="{A52F4D17-1AD6-42D9-B93A-EB002C62F438}" type="slidenum">
              <a:rPr lang="en-US" smtClean="0">
                <a:solidFill>
                  <a:srgbClr val="023D6B"/>
                </a:solidFill>
              </a:rPr>
              <a:pPr defTabSz="457200"/>
              <a:t>21</a:t>
            </a:fld>
            <a:endParaRPr lang="en-US" dirty="0">
              <a:solidFill>
                <a:srgbClr val="023D6B"/>
              </a:solidFill>
            </a:endParaRPr>
          </a:p>
        </p:txBody>
      </p:sp>
      <p:sp>
        <p:nvSpPr>
          <p:cNvPr id="11" name="Freeform: Shape 10">
            <a:extLst>
              <a:ext uri="{FF2B5EF4-FFF2-40B4-BE49-F238E27FC236}">
                <a16:creationId xmlns:a16="http://schemas.microsoft.com/office/drawing/2014/main" id="{00223377-A638-4E8B-A8C7-20BBE8A31D8C}"/>
              </a:ext>
            </a:extLst>
          </p:cNvPr>
          <p:cNvSpPr/>
          <p:nvPr/>
        </p:nvSpPr>
        <p:spPr>
          <a:xfrm>
            <a:off x="1371600" y="1440180"/>
            <a:ext cx="6092190" cy="3691890"/>
          </a:xfrm>
          <a:custGeom>
            <a:avLst/>
            <a:gdLst>
              <a:gd name="connsiteX0" fmla="*/ 0 w 6092190"/>
              <a:gd name="connsiteY0" fmla="*/ 1508760 h 3691890"/>
              <a:gd name="connsiteX1" fmla="*/ 0 w 6092190"/>
              <a:gd name="connsiteY1" fmla="*/ 1508760 h 3691890"/>
              <a:gd name="connsiteX2" fmla="*/ 548640 w 6092190"/>
              <a:gd name="connsiteY2" fmla="*/ 1863090 h 3691890"/>
              <a:gd name="connsiteX3" fmla="*/ 582930 w 6092190"/>
              <a:gd name="connsiteY3" fmla="*/ 1840230 h 3691890"/>
              <a:gd name="connsiteX4" fmla="*/ 605790 w 6092190"/>
              <a:gd name="connsiteY4" fmla="*/ 1771650 h 3691890"/>
              <a:gd name="connsiteX5" fmla="*/ 617220 w 6092190"/>
              <a:gd name="connsiteY5" fmla="*/ 1737360 h 3691890"/>
              <a:gd name="connsiteX6" fmla="*/ 594360 w 6092190"/>
              <a:gd name="connsiteY6" fmla="*/ 1657350 h 3691890"/>
              <a:gd name="connsiteX7" fmla="*/ 560070 w 6092190"/>
              <a:gd name="connsiteY7" fmla="*/ 1634490 h 3691890"/>
              <a:gd name="connsiteX8" fmla="*/ 514350 w 6092190"/>
              <a:gd name="connsiteY8" fmla="*/ 1577340 h 3691890"/>
              <a:gd name="connsiteX9" fmla="*/ 480060 w 6092190"/>
              <a:gd name="connsiteY9" fmla="*/ 1531620 h 3691890"/>
              <a:gd name="connsiteX10" fmla="*/ 445770 w 6092190"/>
              <a:gd name="connsiteY10" fmla="*/ 1497330 h 3691890"/>
              <a:gd name="connsiteX11" fmla="*/ 422910 w 6092190"/>
              <a:gd name="connsiteY11" fmla="*/ 1463040 h 3691890"/>
              <a:gd name="connsiteX12" fmla="*/ 388620 w 6092190"/>
              <a:gd name="connsiteY12" fmla="*/ 1451610 h 3691890"/>
              <a:gd name="connsiteX13" fmla="*/ 308610 w 6092190"/>
              <a:gd name="connsiteY13" fmla="*/ 1417320 h 3691890"/>
              <a:gd name="connsiteX14" fmla="*/ 205740 w 6092190"/>
              <a:gd name="connsiteY14" fmla="*/ 1428750 h 3691890"/>
              <a:gd name="connsiteX15" fmla="*/ 125730 w 6092190"/>
              <a:gd name="connsiteY15" fmla="*/ 1451610 h 3691890"/>
              <a:gd name="connsiteX16" fmla="*/ 114300 w 6092190"/>
              <a:gd name="connsiteY16" fmla="*/ 1520190 h 3691890"/>
              <a:gd name="connsiteX17" fmla="*/ 3726180 w 6092190"/>
              <a:gd name="connsiteY17" fmla="*/ 2343150 h 3691890"/>
              <a:gd name="connsiteX18" fmla="*/ 982980 w 6092190"/>
              <a:gd name="connsiteY18" fmla="*/ 3691890 h 3691890"/>
              <a:gd name="connsiteX19" fmla="*/ 308610 w 6092190"/>
              <a:gd name="connsiteY19" fmla="*/ 1520190 h 3691890"/>
              <a:gd name="connsiteX20" fmla="*/ 6092190 w 6092190"/>
              <a:gd name="connsiteY20" fmla="*/ 0 h 369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2190" h="3691890">
                <a:moveTo>
                  <a:pt x="0" y="1508760"/>
                </a:moveTo>
                <a:lnTo>
                  <a:pt x="0" y="1508760"/>
                </a:lnTo>
                <a:cubicBezTo>
                  <a:pt x="182880" y="1626870"/>
                  <a:pt x="359392" y="1755478"/>
                  <a:pt x="548640" y="1863090"/>
                </a:cubicBezTo>
                <a:cubicBezTo>
                  <a:pt x="560582" y="1869880"/>
                  <a:pt x="575649" y="1851879"/>
                  <a:pt x="582930" y="1840230"/>
                </a:cubicBezTo>
                <a:cubicBezTo>
                  <a:pt x="595701" y="1819796"/>
                  <a:pt x="598170" y="1794510"/>
                  <a:pt x="605790" y="1771650"/>
                </a:cubicBezTo>
                <a:lnTo>
                  <a:pt x="617220" y="1737360"/>
                </a:lnTo>
                <a:cubicBezTo>
                  <a:pt x="616473" y="1734373"/>
                  <a:pt x="600323" y="1664803"/>
                  <a:pt x="594360" y="1657350"/>
                </a:cubicBezTo>
                <a:cubicBezTo>
                  <a:pt x="585778" y="1646623"/>
                  <a:pt x="571500" y="1642110"/>
                  <a:pt x="560070" y="1634490"/>
                </a:cubicBezTo>
                <a:cubicBezTo>
                  <a:pt x="537818" y="1567734"/>
                  <a:pt x="566051" y="1629041"/>
                  <a:pt x="514350" y="1577340"/>
                </a:cubicBezTo>
                <a:cubicBezTo>
                  <a:pt x="500880" y="1563870"/>
                  <a:pt x="492458" y="1546084"/>
                  <a:pt x="480060" y="1531620"/>
                </a:cubicBezTo>
                <a:cubicBezTo>
                  <a:pt x="469540" y="1519347"/>
                  <a:pt x="456118" y="1509748"/>
                  <a:pt x="445770" y="1497330"/>
                </a:cubicBezTo>
                <a:cubicBezTo>
                  <a:pt x="436976" y="1486777"/>
                  <a:pt x="433637" y="1471622"/>
                  <a:pt x="422910" y="1463040"/>
                </a:cubicBezTo>
                <a:cubicBezTo>
                  <a:pt x="413502" y="1455514"/>
                  <a:pt x="399694" y="1456356"/>
                  <a:pt x="388620" y="1451610"/>
                </a:cubicBezTo>
                <a:cubicBezTo>
                  <a:pt x="289751" y="1409238"/>
                  <a:pt x="389026" y="1444125"/>
                  <a:pt x="308610" y="1417320"/>
                </a:cubicBezTo>
                <a:cubicBezTo>
                  <a:pt x="274320" y="1421130"/>
                  <a:pt x="239840" y="1423504"/>
                  <a:pt x="205740" y="1428750"/>
                </a:cubicBezTo>
                <a:cubicBezTo>
                  <a:pt x="179086" y="1432851"/>
                  <a:pt x="151335" y="1443075"/>
                  <a:pt x="125730" y="1451610"/>
                </a:cubicBezTo>
                <a:cubicBezTo>
                  <a:pt x="110686" y="1496743"/>
                  <a:pt x="114300" y="1473852"/>
                  <a:pt x="114300" y="1520190"/>
                </a:cubicBezTo>
                <a:lnTo>
                  <a:pt x="3726180" y="2343150"/>
                </a:lnTo>
                <a:lnTo>
                  <a:pt x="982980" y="3691890"/>
                </a:lnTo>
                <a:lnTo>
                  <a:pt x="308610" y="1520190"/>
                </a:lnTo>
                <a:lnTo>
                  <a:pt x="6092190" y="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 Placeholder 8">
            <a:extLst>
              <a:ext uri="{FF2B5EF4-FFF2-40B4-BE49-F238E27FC236}">
                <a16:creationId xmlns:a16="http://schemas.microsoft.com/office/drawing/2014/main" id="{CB5C6F1A-5997-44EF-9754-65B7AE5B1424}"/>
              </a:ext>
            </a:extLst>
          </p:cNvPr>
          <p:cNvSpPr>
            <a:spLocks noGrp="1"/>
          </p:cNvSpPr>
          <p:nvPr>
            <p:ph type="body" sz="quarter" idx="12"/>
          </p:nvPr>
        </p:nvSpPr>
        <p:spPr/>
        <p:txBody>
          <a:bodyPr/>
          <a:lstStyle/>
          <a:p>
            <a:r>
              <a:rPr lang="en-IN" dirty="0"/>
              <a:t>Bovine Carbonic </a:t>
            </a:r>
            <a:r>
              <a:rPr lang="en-IN" dirty="0" err="1"/>
              <a:t>Anhydarse</a:t>
            </a:r>
            <a:r>
              <a:rPr lang="en-IN" dirty="0"/>
              <a:t> II + 4-FBS</a:t>
            </a:r>
          </a:p>
        </p:txBody>
      </p:sp>
      <p:sp>
        <p:nvSpPr>
          <p:cNvPr id="14" name="Title 1">
            <a:extLst>
              <a:ext uri="{FF2B5EF4-FFF2-40B4-BE49-F238E27FC236}">
                <a16:creationId xmlns:a16="http://schemas.microsoft.com/office/drawing/2014/main" id="{0A4FFD39-9C9E-4009-8537-3FB9E9D8DF1A}"/>
              </a:ext>
            </a:extLst>
          </p:cNvPr>
          <p:cNvSpPr txBox="1">
            <a:spLocks/>
          </p:cNvSpPr>
          <p:nvPr/>
        </p:nvSpPr>
        <p:spPr>
          <a:xfrm>
            <a:off x="359663" y="322022"/>
            <a:ext cx="8425562" cy="1126758"/>
          </a:xfrm>
          <a:prstGeom prst="rect">
            <a:avLst/>
          </a:prstGeom>
        </p:spPr>
        <p:txBody>
          <a:bodyPr vert="horz" lIns="0" tIns="0" rIns="0" bIns="0" rtlCol="0" anchor="t" anchorCtr="0">
            <a:noAutofit/>
          </a:bodyPr>
          <a:lstStyle>
            <a:lvl1pPr algn="l" defTabSz="914400" rtl="0" eaLnBrk="1" latinLnBrk="0" hangingPunct="1">
              <a:lnSpc>
                <a:spcPct val="114000"/>
              </a:lnSpc>
              <a:spcBef>
                <a:spcPct val="0"/>
              </a:spcBef>
              <a:buNone/>
              <a:defRPr sz="3200" b="1" kern="1200" cap="all" spc="0" baseline="0">
                <a:solidFill>
                  <a:schemeClr val="accent1"/>
                </a:solidFill>
                <a:latin typeface="+mj-lt"/>
                <a:ea typeface="+mj-ea"/>
                <a:cs typeface="+mj-cs"/>
              </a:defRPr>
            </a:lvl1pPr>
          </a:lstStyle>
          <a:p>
            <a:r>
              <a:rPr lang="de-DE" dirty="0"/>
              <a:t>Protein-ligand systems</a:t>
            </a:r>
            <a:endParaRPr lang="en-GB" dirty="0"/>
          </a:p>
        </p:txBody>
      </p:sp>
      <p:graphicFrame>
        <p:nvGraphicFramePr>
          <p:cNvPr id="2" name="Object 1">
            <a:extLst>
              <a:ext uri="{FF2B5EF4-FFF2-40B4-BE49-F238E27FC236}">
                <a16:creationId xmlns:a16="http://schemas.microsoft.com/office/drawing/2014/main" id="{83D6592E-819A-4780-8FB7-B23C468D2F4F}"/>
              </a:ext>
            </a:extLst>
          </p:cNvPr>
          <p:cNvGraphicFramePr>
            <a:graphicFrameLocks noChangeAspect="1"/>
          </p:cNvGraphicFramePr>
          <p:nvPr>
            <p:extLst>
              <p:ext uri="{D42A27DB-BD31-4B8C-83A1-F6EECF244321}">
                <p14:modId xmlns:p14="http://schemas.microsoft.com/office/powerpoint/2010/main" val="383127685"/>
              </p:ext>
            </p:extLst>
          </p:nvPr>
        </p:nvGraphicFramePr>
        <p:xfrm>
          <a:off x="1158670" y="885401"/>
          <a:ext cx="4112584" cy="5885674"/>
        </p:xfrm>
        <a:graphic>
          <a:graphicData uri="http://schemas.openxmlformats.org/presentationml/2006/ole">
            <mc:AlternateContent xmlns:mc="http://schemas.openxmlformats.org/markup-compatibility/2006">
              <mc:Choice xmlns:v="urn:schemas-microsoft-com:vml" Requires="v">
                <p:oleObj spid="_x0000_s57379" name="Graph" r:id="rId5" imgW="2916000" imgH="4173120" progId="Origin95.Graph">
                  <p:embed/>
                </p:oleObj>
              </mc:Choice>
              <mc:Fallback>
                <p:oleObj name="Graph" r:id="rId5" imgW="2916000" imgH="4173120" progId="Origin95.Graph">
                  <p:embed/>
                  <p:pic>
                    <p:nvPicPr>
                      <p:cNvPr id="2" name="Object 1">
                        <a:extLst>
                          <a:ext uri="{FF2B5EF4-FFF2-40B4-BE49-F238E27FC236}">
                            <a16:creationId xmlns:a16="http://schemas.microsoft.com/office/drawing/2014/main" id="{83D6592E-819A-4780-8FB7-B23C468D2F4F}"/>
                          </a:ext>
                        </a:extLst>
                      </p:cNvPr>
                      <p:cNvPicPr/>
                      <p:nvPr/>
                    </p:nvPicPr>
                    <p:blipFill>
                      <a:blip r:embed="rId6"/>
                      <a:stretch>
                        <a:fillRect/>
                      </a:stretch>
                    </p:blipFill>
                    <p:spPr>
                      <a:xfrm>
                        <a:off x="1158670" y="885401"/>
                        <a:ext cx="4112584" cy="5885674"/>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0" name="Content Placeholder 5">
                <a:extLst>
                  <a:ext uri="{FF2B5EF4-FFF2-40B4-BE49-F238E27FC236}">
                    <a16:creationId xmlns:a16="http://schemas.microsoft.com/office/drawing/2014/main" id="{D654AA6F-AC5F-4FD0-A61B-A849D6C4DF3B}"/>
                  </a:ext>
                </a:extLst>
              </p:cNvPr>
              <p:cNvSpPr txBox="1">
                <a:spLocks/>
              </p:cNvSpPr>
              <p:nvPr/>
            </p:nvSpPr>
            <p:spPr>
              <a:xfrm>
                <a:off x="5711793" y="1950174"/>
                <a:ext cx="5885170" cy="2750506"/>
              </a:xfrm>
              <a:prstGeom prst="rect">
                <a:avLst/>
              </a:prstGeom>
            </p:spPr>
            <p:txBody>
              <a:bodyPr/>
              <a:lstStyle>
                <a:lvl1pPr marL="228600" indent="-2286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dirty="0"/>
                  <a:t>Diffusion(</a:t>
                </a:r>
                <a:r>
                  <a:rPr lang="de-DE" sz="1800" i="1" dirty="0"/>
                  <a:t>D</a:t>
                </a:r>
                <a:r>
                  <a:rPr lang="de-DE" sz="1800" dirty="0"/>
                  <a:t>) of BCA II </a:t>
                </a:r>
                <a:r>
                  <a:rPr lang="de-DE" sz="1800" dirty="0" err="1"/>
                  <a:t>increases</a:t>
                </a:r>
                <a:r>
                  <a:rPr lang="de-DE" sz="1800" dirty="0"/>
                  <a:t> </a:t>
                </a:r>
                <a:r>
                  <a:rPr lang="de-DE" sz="1800" dirty="0" err="1"/>
                  <a:t>with</a:t>
                </a:r>
                <a:r>
                  <a:rPr lang="de-DE" sz="1800" dirty="0"/>
                  <a:t> </a:t>
                </a:r>
                <a:r>
                  <a:rPr lang="de-DE" sz="1800" dirty="0" err="1"/>
                  <a:t>ligand</a:t>
                </a:r>
                <a:r>
                  <a:rPr lang="de-DE" sz="1800" dirty="0"/>
                  <a:t> </a:t>
                </a:r>
                <a:r>
                  <a:rPr lang="de-DE" sz="1800" dirty="0" err="1"/>
                  <a:t>binding</a:t>
                </a:r>
                <a:endParaRPr lang="de-DE" sz="1800" dirty="0"/>
              </a:p>
              <a:p>
                <a:r>
                  <a:rPr lang="de-DE" sz="1800" dirty="0"/>
                  <a:t>Thermal </a:t>
                </a:r>
                <a:r>
                  <a:rPr lang="de-DE" sz="1800" dirty="0" err="1"/>
                  <a:t>diffusion</a:t>
                </a:r>
                <a:r>
                  <a:rPr lang="de-DE" sz="1800" dirty="0"/>
                  <a:t> </a:t>
                </a:r>
                <a:r>
                  <a:rPr lang="de-DE" sz="1800" dirty="0" err="1"/>
                  <a:t>coefficient</a:t>
                </a:r>
                <a:r>
                  <a:rPr lang="de-DE" sz="1800" dirty="0"/>
                  <a:t>(</a:t>
                </a:r>
                <a:r>
                  <a:rPr lang="de-DE" sz="1800" i="1" dirty="0"/>
                  <a:t>D</a:t>
                </a:r>
                <a:r>
                  <a:rPr lang="de-DE" sz="1800" baseline="-25000" dirty="0"/>
                  <a:t>T</a:t>
                </a:r>
                <a:r>
                  <a:rPr lang="de-DE" sz="1800" dirty="0"/>
                  <a:t>) of </a:t>
                </a:r>
                <a:r>
                  <a:rPr lang="de-DE" sz="1800" dirty="0" err="1"/>
                  <a:t>complex</a:t>
                </a:r>
                <a:r>
                  <a:rPr lang="de-DE" sz="1800" dirty="0"/>
                  <a:t> </a:t>
                </a:r>
                <a:r>
                  <a:rPr lang="de-DE" sz="1800" dirty="0" err="1"/>
                  <a:t>is</a:t>
                </a:r>
                <a:r>
                  <a:rPr lang="de-DE" sz="1800" dirty="0"/>
                  <a:t> </a:t>
                </a:r>
                <a:r>
                  <a:rPr lang="de-DE" sz="1800" dirty="0" err="1"/>
                  <a:t>reduced</a:t>
                </a:r>
                <a:r>
                  <a:rPr lang="de-DE" sz="1800" dirty="0"/>
                  <a:t> </a:t>
                </a:r>
                <a:r>
                  <a:rPr lang="de-DE" sz="1800" dirty="0" err="1"/>
                  <a:t>compared</a:t>
                </a:r>
                <a:r>
                  <a:rPr lang="de-DE" sz="1800" dirty="0"/>
                  <a:t> to </a:t>
                </a:r>
                <a:r>
                  <a:rPr lang="de-DE" sz="1800" dirty="0" err="1"/>
                  <a:t>the</a:t>
                </a:r>
                <a:r>
                  <a:rPr lang="de-DE" sz="1800" dirty="0"/>
                  <a:t> </a:t>
                </a:r>
                <a:r>
                  <a:rPr lang="de-DE" sz="1800" dirty="0" err="1"/>
                  <a:t>protein</a:t>
                </a:r>
                <a:endParaRPr lang="de-DE" sz="1800" dirty="0"/>
              </a:p>
              <a:p>
                <a:r>
                  <a:rPr lang="de-DE" sz="1800" dirty="0"/>
                  <a:t>Difference </a:t>
                </a:r>
                <a:r>
                  <a:rPr lang="de-DE" sz="1800" dirty="0" err="1"/>
                  <a:t>between</a:t>
                </a:r>
                <a:r>
                  <a:rPr lang="de-DE" sz="1800" dirty="0"/>
                  <a:t> </a:t>
                </a:r>
                <a14:m>
                  <m:oMath xmlns:m="http://schemas.openxmlformats.org/officeDocument/2006/math">
                    <m:sSub>
                      <m:sSubPr>
                        <m:ctrlPr>
                          <a:rPr lang="de-DE" sz="1800" i="1" dirty="0">
                            <a:latin typeface="Cambria Math" panose="02040503050406030204" pitchFamily="18" charset="0"/>
                            <a:ea typeface="Cambria Math"/>
                          </a:rPr>
                        </m:ctrlPr>
                      </m:sSubPr>
                      <m:e>
                        <m:r>
                          <a:rPr lang="en-US" sz="1800" b="0" i="1" dirty="0" smtClean="0">
                            <a:latin typeface="Cambria Math" panose="02040503050406030204" pitchFamily="18" charset="0"/>
                            <a:ea typeface="Cambria Math"/>
                          </a:rPr>
                          <m:t>𝐷</m:t>
                        </m:r>
                      </m:e>
                      <m:sub>
                        <m:r>
                          <a:rPr lang="de-DE" sz="1800" i="1" dirty="0">
                            <a:latin typeface="Cambria Math"/>
                            <a:ea typeface="Cambria Math"/>
                          </a:rPr>
                          <m:t>𝑇</m:t>
                        </m:r>
                      </m:sub>
                    </m:sSub>
                    <m:r>
                      <a:rPr lang="en-US" sz="1800" i="1" dirty="0">
                        <a:latin typeface="Cambria Math" panose="02040503050406030204" pitchFamily="18" charset="0"/>
                        <a:ea typeface="Cambria Math"/>
                      </a:rPr>
                      <m:t> </m:t>
                    </m:r>
                  </m:oMath>
                </a14:m>
                <a:r>
                  <a:rPr lang="de-DE" sz="1800" dirty="0">
                    <a:latin typeface="Arial (Headings)"/>
                  </a:rPr>
                  <a:t>of </a:t>
                </a:r>
                <a:r>
                  <a:rPr lang="de-DE" sz="1800" dirty="0" err="1">
                    <a:latin typeface="Arial (Headings)"/>
                  </a:rPr>
                  <a:t>free</a:t>
                </a:r>
                <a:r>
                  <a:rPr lang="de-DE" sz="1800" dirty="0">
                    <a:latin typeface="Arial (Headings)"/>
                  </a:rPr>
                  <a:t> </a:t>
                </a:r>
                <a:r>
                  <a:rPr lang="de-DE" sz="1800" dirty="0" err="1">
                    <a:latin typeface="Arial (Headings)"/>
                  </a:rPr>
                  <a:t>protein</a:t>
                </a:r>
                <a:r>
                  <a:rPr lang="de-DE" sz="1800" dirty="0">
                    <a:latin typeface="Arial (Headings)"/>
                  </a:rPr>
                  <a:t> and </a:t>
                </a:r>
                <a:r>
                  <a:rPr lang="de-DE" sz="1800" dirty="0" err="1">
                    <a:latin typeface="Arial (Headings)"/>
                  </a:rPr>
                  <a:t>complex</a:t>
                </a:r>
                <a:r>
                  <a:rPr lang="de-DE" sz="1800" dirty="0">
                    <a:latin typeface="Arial (Headings)"/>
                  </a:rPr>
                  <a:t> </a:t>
                </a:r>
                <a:r>
                  <a:rPr lang="de-DE" sz="1800" dirty="0" err="1">
                    <a:latin typeface="Arial (Headings)"/>
                  </a:rPr>
                  <a:t>increases</a:t>
                </a:r>
                <a:r>
                  <a:rPr lang="de-DE" sz="1800" dirty="0">
                    <a:latin typeface="Arial (Headings)"/>
                  </a:rPr>
                  <a:t> </a:t>
                </a:r>
                <a:r>
                  <a:rPr lang="de-DE" sz="1800" dirty="0" err="1">
                    <a:latin typeface="Arial (Headings)"/>
                  </a:rPr>
                  <a:t>with</a:t>
                </a:r>
                <a:r>
                  <a:rPr lang="de-DE" sz="1800" dirty="0">
                    <a:latin typeface="Arial (Headings)"/>
                  </a:rPr>
                  <a:t> </a:t>
                </a:r>
                <a:r>
                  <a:rPr lang="de-DE" sz="1800" dirty="0" err="1">
                    <a:latin typeface="Arial (Headings)"/>
                  </a:rPr>
                  <a:t>increasing</a:t>
                </a:r>
                <a:r>
                  <a:rPr lang="de-DE" sz="1800" dirty="0">
                    <a:latin typeface="Arial (Headings)"/>
                  </a:rPr>
                  <a:t> </a:t>
                </a:r>
                <a:r>
                  <a:rPr lang="de-DE" sz="1800" dirty="0" err="1">
                    <a:latin typeface="Arial (Headings)"/>
                  </a:rPr>
                  <a:t>temperature</a:t>
                </a:r>
                <a:endParaRPr lang="de-DE" sz="1800" dirty="0">
                  <a:latin typeface="Arial (Headings)"/>
                </a:endParaRPr>
              </a:p>
              <a:p>
                <a:endParaRPr lang="de-DE" sz="1800" dirty="0"/>
              </a:p>
              <a:p>
                <a:endParaRPr lang="de-DE" sz="1800" dirty="0"/>
              </a:p>
            </p:txBody>
          </p:sp>
        </mc:Choice>
        <mc:Fallback xmlns="">
          <p:sp>
            <p:nvSpPr>
              <p:cNvPr id="10" name="Content Placeholder 5">
                <a:extLst>
                  <a:ext uri="{FF2B5EF4-FFF2-40B4-BE49-F238E27FC236}">
                    <a16:creationId xmlns:a16="http://schemas.microsoft.com/office/drawing/2014/main" id="{D654AA6F-AC5F-4FD0-A61B-A849D6C4DF3B}"/>
                  </a:ext>
                </a:extLst>
              </p:cNvPr>
              <p:cNvSpPr txBox="1">
                <a:spLocks noRot="1" noChangeAspect="1" noMove="1" noResize="1" noEditPoints="1" noAdjustHandles="1" noChangeArrowheads="1" noChangeShapeType="1" noTextEdit="1"/>
              </p:cNvSpPr>
              <p:nvPr/>
            </p:nvSpPr>
            <p:spPr>
              <a:xfrm>
                <a:off x="5711793" y="1950174"/>
                <a:ext cx="5885170" cy="2750506"/>
              </a:xfrm>
              <a:prstGeom prst="rect">
                <a:avLst/>
              </a:prstGeom>
              <a:blipFill>
                <a:blip r:embed="rId7"/>
                <a:stretch>
                  <a:fillRect l="-933" t="-887"/>
                </a:stretch>
              </a:blipFill>
            </p:spPr>
            <p:txBody>
              <a:bodyPr/>
              <a:lstStyle/>
              <a:p>
                <a:r>
                  <a:rPr lang="en-IN">
                    <a:noFill/>
                  </a:rPr>
                  <a:t> </a:t>
                </a:r>
              </a:p>
            </p:txBody>
          </p:sp>
        </mc:Fallback>
      </mc:AlternateContent>
      <p:sp>
        <p:nvSpPr>
          <p:cNvPr id="13" name="Rectangle 12">
            <a:extLst>
              <a:ext uri="{FF2B5EF4-FFF2-40B4-BE49-F238E27FC236}">
                <a16:creationId xmlns:a16="http://schemas.microsoft.com/office/drawing/2014/main" id="{9229812C-95DE-45F9-BCC2-4FA08438A727}"/>
              </a:ext>
            </a:extLst>
          </p:cNvPr>
          <p:cNvSpPr/>
          <p:nvPr/>
        </p:nvSpPr>
        <p:spPr>
          <a:xfrm>
            <a:off x="1" y="-10153"/>
            <a:ext cx="12100956" cy="285261"/>
          </a:xfrm>
          <a:prstGeom prst="rect">
            <a:avLst/>
          </a:prstGeom>
          <a:gradFill flip="none" rotWithShape="1">
            <a:gsLst>
              <a:gs pos="6000">
                <a:schemeClr val="accent1"/>
              </a:gs>
              <a:gs pos="51000">
                <a:schemeClr val="accent1">
                  <a:lumMod val="40000"/>
                  <a:lumOff val="60000"/>
                </a:schemeClr>
              </a:gs>
              <a:gs pos="9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5000"/>
              </a:lnSpc>
            </a:pPr>
            <a:r>
              <a:rPr lang="de-DE" sz="1400" b="1" dirty="0">
                <a:solidFill>
                  <a:schemeClr val="bg1"/>
                </a:solidFill>
                <a:sym typeface="Wingdings 3"/>
              </a:rPr>
              <a:t></a:t>
            </a:r>
            <a:r>
              <a:rPr lang="de-DE" sz="1400" b="1" dirty="0" err="1">
                <a:solidFill>
                  <a:schemeClr val="accent3">
                    <a:lumMod val="20000"/>
                    <a:lumOff val="80000"/>
                  </a:schemeClr>
                </a:solidFill>
              </a:rPr>
              <a:t>results</a:t>
            </a:r>
            <a:r>
              <a:rPr lang="de-DE" sz="1400" dirty="0">
                <a:solidFill>
                  <a:schemeClr val="accent3">
                    <a:lumMod val="20000"/>
                    <a:lumOff val="80000"/>
                  </a:schemeClr>
                </a:solidFill>
              </a:rPr>
              <a:t>               </a:t>
            </a:r>
            <a:r>
              <a:rPr lang="de-DE" sz="1400" dirty="0" err="1">
                <a:solidFill>
                  <a:schemeClr val="accent3">
                    <a:lumMod val="20000"/>
                    <a:lumOff val="80000"/>
                  </a:schemeClr>
                </a:solidFill>
              </a:rPr>
              <a:t>summary</a:t>
            </a:r>
            <a:r>
              <a:rPr lang="de-DE" sz="1400" dirty="0">
                <a:solidFill>
                  <a:schemeClr val="accent3">
                    <a:lumMod val="20000"/>
                    <a:lumOff val="80000"/>
                  </a:schemeClr>
                </a:solidFill>
              </a:rPr>
              <a:t> &amp; </a:t>
            </a:r>
            <a:r>
              <a:rPr lang="de-DE" sz="1400" dirty="0" err="1">
                <a:solidFill>
                  <a:schemeClr val="accent3">
                    <a:lumMod val="20000"/>
                    <a:lumOff val="80000"/>
                  </a:schemeClr>
                </a:solidFill>
              </a:rPr>
              <a:t>outlook</a:t>
            </a:r>
            <a:r>
              <a:rPr lang="de-DE" sz="1400" dirty="0">
                <a:solidFill>
                  <a:schemeClr val="accent3">
                    <a:lumMod val="20000"/>
                    <a:lumOff val="80000"/>
                  </a:schemeClr>
                </a:solidFill>
              </a:rPr>
              <a:t>                  </a:t>
            </a:r>
            <a:r>
              <a:rPr lang="de-DE" sz="1400" dirty="0" err="1">
                <a:solidFill>
                  <a:schemeClr val="accent3">
                    <a:lumMod val="20000"/>
                    <a:lumOff val="80000"/>
                  </a:schemeClr>
                </a:solidFill>
              </a:rPr>
              <a:t>acknowledgement</a:t>
            </a:r>
            <a:endParaRPr lang="en-GB" sz="1600" dirty="0" err="1">
              <a:solidFill>
                <a:schemeClr val="accent3">
                  <a:lumMod val="20000"/>
                  <a:lumOff val="80000"/>
                </a:schemeClr>
              </a:solidFill>
            </a:endParaRPr>
          </a:p>
        </p:txBody>
      </p:sp>
    </p:spTree>
    <p:custDataLst>
      <p:tags r:id="rId2"/>
    </p:custDataLst>
    <p:extLst>
      <p:ext uri="{BB962C8B-B14F-4D97-AF65-F5344CB8AC3E}">
        <p14:creationId xmlns:p14="http://schemas.microsoft.com/office/powerpoint/2010/main" val="868000174"/>
      </p:ext>
    </p:extLst>
  </p:cSld>
  <p:clrMapOvr>
    <a:masterClrMapping/>
  </p:clrMapOvr>
  <mc:AlternateContent xmlns:mc="http://schemas.openxmlformats.org/markup-compatibility/2006" xmlns:p14="http://schemas.microsoft.com/office/powerpoint/2010/main">
    <mc:Choice Requires="p14">
      <p:transition spd="slow" p14:dur="2000" advTm="104981"/>
    </mc:Choice>
    <mc:Fallback xmlns="">
      <p:transition spd="slow" advTm="1049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3EB7973A-13F4-4F23-9357-BFFFEB070F13}"/>
              </a:ext>
            </a:extLst>
          </p:cNvPr>
          <p:cNvSpPr>
            <a:spLocks noGrp="1"/>
          </p:cNvSpPr>
          <p:nvPr>
            <p:ph type="sldNum" sz="quarter" idx="17"/>
          </p:nvPr>
        </p:nvSpPr>
        <p:spPr/>
        <p:txBody>
          <a:bodyPr/>
          <a:lstStyle/>
          <a:p>
            <a:pPr defTabSz="457200"/>
            <a:r>
              <a:rPr lang="en-US">
                <a:solidFill>
                  <a:srgbClr val="023D6B"/>
                </a:solidFill>
              </a:rPr>
              <a:t>Page </a:t>
            </a:r>
            <a:fld id="{A52F4D17-1AD6-42D9-B93A-EB002C62F438}" type="slidenum">
              <a:rPr lang="en-US" smtClean="0">
                <a:solidFill>
                  <a:srgbClr val="023D6B"/>
                </a:solidFill>
              </a:rPr>
              <a:pPr defTabSz="457200"/>
              <a:t>22</a:t>
            </a:fld>
            <a:endParaRPr lang="en-US" dirty="0">
              <a:solidFill>
                <a:srgbClr val="023D6B"/>
              </a:solidFill>
            </a:endParaRPr>
          </a:p>
        </p:txBody>
      </p:sp>
      <p:sp>
        <p:nvSpPr>
          <p:cNvPr id="11" name="Freeform: Shape 10">
            <a:extLst>
              <a:ext uri="{FF2B5EF4-FFF2-40B4-BE49-F238E27FC236}">
                <a16:creationId xmlns:a16="http://schemas.microsoft.com/office/drawing/2014/main" id="{00223377-A638-4E8B-A8C7-20BBE8A31D8C}"/>
              </a:ext>
            </a:extLst>
          </p:cNvPr>
          <p:cNvSpPr/>
          <p:nvPr/>
        </p:nvSpPr>
        <p:spPr>
          <a:xfrm>
            <a:off x="1371600" y="1440180"/>
            <a:ext cx="6092190" cy="3691890"/>
          </a:xfrm>
          <a:custGeom>
            <a:avLst/>
            <a:gdLst>
              <a:gd name="connsiteX0" fmla="*/ 0 w 6092190"/>
              <a:gd name="connsiteY0" fmla="*/ 1508760 h 3691890"/>
              <a:gd name="connsiteX1" fmla="*/ 0 w 6092190"/>
              <a:gd name="connsiteY1" fmla="*/ 1508760 h 3691890"/>
              <a:gd name="connsiteX2" fmla="*/ 548640 w 6092190"/>
              <a:gd name="connsiteY2" fmla="*/ 1863090 h 3691890"/>
              <a:gd name="connsiteX3" fmla="*/ 582930 w 6092190"/>
              <a:gd name="connsiteY3" fmla="*/ 1840230 h 3691890"/>
              <a:gd name="connsiteX4" fmla="*/ 605790 w 6092190"/>
              <a:gd name="connsiteY4" fmla="*/ 1771650 h 3691890"/>
              <a:gd name="connsiteX5" fmla="*/ 617220 w 6092190"/>
              <a:gd name="connsiteY5" fmla="*/ 1737360 h 3691890"/>
              <a:gd name="connsiteX6" fmla="*/ 594360 w 6092190"/>
              <a:gd name="connsiteY6" fmla="*/ 1657350 h 3691890"/>
              <a:gd name="connsiteX7" fmla="*/ 560070 w 6092190"/>
              <a:gd name="connsiteY7" fmla="*/ 1634490 h 3691890"/>
              <a:gd name="connsiteX8" fmla="*/ 514350 w 6092190"/>
              <a:gd name="connsiteY8" fmla="*/ 1577340 h 3691890"/>
              <a:gd name="connsiteX9" fmla="*/ 480060 w 6092190"/>
              <a:gd name="connsiteY9" fmla="*/ 1531620 h 3691890"/>
              <a:gd name="connsiteX10" fmla="*/ 445770 w 6092190"/>
              <a:gd name="connsiteY10" fmla="*/ 1497330 h 3691890"/>
              <a:gd name="connsiteX11" fmla="*/ 422910 w 6092190"/>
              <a:gd name="connsiteY11" fmla="*/ 1463040 h 3691890"/>
              <a:gd name="connsiteX12" fmla="*/ 388620 w 6092190"/>
              <a:gd name="connsiteY12" fmla="*/ 1451610 h 3691890"/>
              <a:gd name="connsiteX13" fmla="*/ 308610 w 6092190"/>
              <a:gd name="connsiteY13" fmla="*/ 1417320 h 3691890"/>
              <a:gd name="connsiteX14" fmla="*/ 205740 w 6092190"/>
              <a:gd name="connsiteY14" fmla="*/ 1428750 h 3691890"/>
              <a:gd name="connsiteX15" fmla="*/ 125730 w 6092190"/>
              <a:gd name="connsiteY15" fmla="*/ 1451610 h 3691890"/>
              <a:gd name="connsiteX16" fmla="*/ 114300 w 6092190"/>
              <a:gd name="connsiteY16" fmla="*/ 1520190 h 3691890"/>
              <a:gd name="connsiteX17" fmla="*/ 3726180 w 6092190"/>
              <a:gd name="connsiteY17" fmla="*/ 2343150 h 3691890"/>
              <a:gd name="connsiteX18" fmla="*/ 982980 w 6092190"/>
              <a:gd name="connsiteY18" fmla="*/ 3691890 h 3691890"/>
              <a:gd name="connsiteX19" fmla="*/ 308610 w 6092190"/>
              <a:gd name="connsiteY19" fmla="*/ 1520190 h 3691890"/>
              <a:gd name="connsiteX20" fmla="*/ 6092190 w 6092190"/>
              <a:gd name="connsiteY20" fmla="*/ 0 h 369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2190" h="3691890">
                <a:moveTo>
                  <a:pt x="0" y="1508760"/>
                </a:moveTo>
                <a:lnTo>
                  <a:pt x="0" y="1508760"/>
                </a:lnTo>
                <a:cubicBezTo>
                  <a:pt x="182880" y="1626870"/>
                  <a:pt x="359392" y="1755478"/>
                  <a:pt x="548640" y="1863090"/>
                </a:cubicBezTo>
                <a:cubicBezTo>
                  <a:pt x="560582" y="1869880"/>
                  <a:pt x="575649" y="1851879"/>
                  <a:pt x="582930" y="1840230"/>
                </a:cubicBezTo>
                <a:cubicBezTo>
                  <a:pt x="595701" y="1819796"/>
                  <a:pt x="598170" y="1794510"/>
                  <a:pt x="605790" y="1771650"/>
                </a:cubicBezTo>
                <a:lnTo>
                  <a:pt x="617220" y="1737360"/>
                </a:lnTo>
                <a:cubicBezTo>
                  <a:pt x="616473" y="1734373"/>
                  <a:pt x="600323" y="1664803"/>
                  <a:pt x="594360" y="1657350"/>
                </a:cubicBezTo>
                <a:cubicBezTo>
                  <a:pt x="585778" y="1646623"/>
                  <a:pt x="571500" y="1642110"/>
                  <a:pt x="560070" y="1634490"/>
                </a:cubicBezTo>
                <a:cubicBezTo>
                  <a:pt x="537818" y="1567734"/>
                  <a:pt x="566051" y="1629041"/>
                  <a:pt x="514350" y="1577340"/>
                </a:cubicBezTo>
                <a:cubicBezTo>
                  <a:pt x="500880" y="1563870"/>
                  <a:pt x="492458" y="1546084"/>
                  <a:pt x="480060" y="1531620"/>
                </a:cubicBezTo>
                <a:cubicBezTo>
                  <a:pt x="469540" y="1519347"/>
                  <a:pt x="456118" y="1509748"/>
                  <a:pt x="445770" y="1497330"/>
                </a:cubicBezTo>
                <a:cubicBezTo>
                  <a:pt x="436976" y="1486777"/>
                  <a:pt x="433637" y="1471622"/>
                  <a:pt x="422910" y="1463040"/>
                </a:cubicBezTo>
                <a:cubicBezTo>
                  <a:pt x="413502" y="1455514"/>
                  <a:pt x="399694" y="1456356"/>
                  <a:pt x="388620" y="1451610"/>
                </a:cubicBezTo>
                <a:cubicBezTo>
                  <a:pt x="289751" y="1409238"/>
                  <a:pt x="389026" y="1444125"/>
                  <a:pt x="308610" y="1417320"/>
                </a:cubicBezTo>
                <a:cubicBezTo>
                  <a:pt x="274320" y="1421130"/>
                  <a:pt x="239840" y="1423504"/>
                  <a:pt x="205740" y="1428750"/>
                </a:cubicBezTo>
                <a:cubicBezTo>
                  <a:pt x="179086" y="1432851"/>
                  <a:pt x="151335" y="1443075"/>
                  <a:pt x="125730" y="1451610"/>
                </a:cubicBezTo>
                <a:cubicBezTo>
                  <a:pt x="110686" y="1496743"/>
                  <a:pt x="114300" y="1473852"/>
                  <a:pt x="114300" y="1520190"/>
                </a:cubicBezTo>
                <a:lnTo>
                  <a:pt x="3726180" y="2343150"/>
                </a:lnTo>
                <a:lnTo>
                  <a:pt x="982980" y="3691890"/>
                </a:lnTo>
                <a:lnTo>
                  <a:pt x="308610" y="1520190"/>
                </a:lnTo>
                <a:lnTo>
                  <a:pt x="6092190" y="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 Placeholder 8">
            <a:extLst>
              <a:ext uri="{FF2B5EF4-FFF2-40B4-BE49-F238E27FC236}">
                <a16:creationId xmlns:a16="http://schemas.microsoft.com/office/drawing/2014/main" id="{CB5C6F1A-5997-44EF-9754-65B7AE5B1424}"/>
              </a:ext>
            </a:extLst>
          </p:cNvPr>
          <p:cNvSpPr>
            <a:spLocks noGrp="1"/>
          </p:cNvSpPr>
          <p:nvPr>
            <p:ph type="body" sz="quarter" idx="12"/>
          </p:nvPr>
        </p:nvSpPr>
        <p:spPr/>
        <p:txBody>
          <a:bodyPr/>
          <a:lstStyle/>
          <a:p>
            <a:r>
              <a:rPr lang="en-IN" dirty="0"/>
              <a:t>Bovine Carbonic </a:t>
            </a:r>
            <a:r>
              <a:rPr lang="en-IN" dirty="0" err="1"/>
              <a:t>Anhydarse</a:t>
            </a:r>
            <a:r>
              <a:rPr lang="en-IN" dirty="0"/>
              <a:t> II + PFBS</a:t>
            </a:r>
          </a:p>
        </p:txBody>
      </p:sp>
      <p:sp>
        <p:nvSpPr>
          <p:cNvPr id="14" name="Title 1">
            <a:extLst>
              <a:ext uri="{FF2B5EF4-FFF2-40B4-BE49-F238E27FC236}">
                <a16:creationId xmlns:a16="http://schemas.microsoft.com/office/drawing/2014/main" id="{0A4FFD39-9C9E-4009-8537-3FB9E9D8DF1A}"/>
              </a:ext>
            </a:extLst>
          </p:cNvPr>
          <p:cNvSpPr txBox="1">
            <a:spLocks/>
          </p:cNvSpPr>
          <p:nvPr/>
        </p:nvSpPr>
        <p:spPr>
          <a:xfrm>
            <a:off x="359663" y="322022"/>
            <a:ext cx="8425562" cy="1126758"/>
          </a:xfrm>
          <a:prstGeom prst="rect">
            <a:avLst/>
          </a:prstGeom>
        </p:spPr>
        <p:txBody>
          <a:bodyPr vert="horz" lIns="0" tIns="0" rIns="0" bIns="0" rtlCol="0" anchor="t" anchorCtr="0">
            <a:noAutofit/>
          </a:bodyPr>
          <a:lstStyle>
            <a:lvl1pPr algn="l" defTabSz="914400" rtl="0" eaLnBrk="1" latinLnBrk="0" hangingPunct="1">
              <a:lnSpc>
                <a:spcPct val="114000"/>
              </a:lnSpc>
              <a:spcBef>
                <a:spcPct val="0"/>
              </a:spcBef>
              <a:buNone/>
              <a:defRPr sz="3200" b="1" kern="1200" cap="all" spc="0" baseline="0">
                <a:solidFill>
                  <a:schemeClr val="accent1"/>
                </a:solidFill>
                <a:latin typeface="+mj-lt"/>
                <a:ea typeface="+mj-ea"/>
                <a:cs typeface="+mj-cs"/>
              </a:defRPr>
            </a:lvl1pPr>
          </a:lstStyle>
          <a:p>
            <a:r>
              <a:rPr lang="de-DE" dirty="0"/>
              <a:t>Protein-ligand systems</a:t>
            </a:r>
            <a:endParaRPr lang="en-GB" dirty="0"/>
          </a:p>
        </p:txBody>
      </p:sp>
      <p:graphicFrame>
        <p:nvGraphicFramePr>
          <p:cNvPr id="10" name="Object 9">
            <a:extLst>
              <a:ext uri="{FF2B5EF4-FFF2-40B4-BE49-F238E27FC236}">
                <a16:creationId xmlns:a16="http://schemas.microsoft.com/office/drawing/2014/main" id="{B488F367-D47E-4501-B67F-516C183E766C}"/>
              </a:ext>
            </a:extLst>
          </p:cNvPr>
          <p:cNvGraphicFramePr>
            <a:graphicFrameLocks noChangeAspect="1"/>
          </p:cNvGraphicFramePr>
          <p:nvPr>
            <p:extLst>
              <p:ext uri="{D42A27DB-BD31-4B8C-83A1-F6EECF244321}">
                <p14:modId xmlns:p14="http://schemas.microsoft.com/office/powerpoint/2010/main" val="3821896732"/>
              </p:ext>
            </p:extLst>
          </p:nvPr>
        </p:nvGraphicFramePr>
        <p:xfrm>
          <a:off x="-37656" y="1159722"/>
          <a:ext cx="7067106" cy="5407623"/>
        </p:xfrm>
        <a:graphic>
          <a:graphicData uri="http://schemas.openxmlformats.org/presentationml/2006/ole">
            <mc:AlternateContent xmlns:mc="http://schemas.openxmlformats.org/markup-compatibility/2006">
              <mc:Choice xmlns:v="urn:schemas-microsoft-com:vml" Requires="v">
                <p:oleObj spid="_x0000_s50278" name="Graph" r:id="rId5" imgW="3920760" imgH="3000960" progId="Origin95.Graph">
                  <p:embed/>
                </p:oleObj>
              </mc:Choice>
              <mc:Fallback>
                <p:oleObj name="Graph" r:id="rId5" imgW="3920760" imgH="3000960" progId="Origin95.Graph">
                  <p:embed/>
                  <p:pic>
                    <p:nvPicPr>
                      <p:cNvPr id="2" name="Object 1">
                        <a:extLst>
                          <a:ext uri="{FF2B5EF4-FFF2-40B4-BE49-F238E27FC236}">
                            <a16:creationId xmlns:a16="http://schemas.microsoft.com/office/drawing/2014/main" id="{669373C4-45C5-455F-8601-631BB3C60666}"/>
                          </a:ext>
                        </a:extLst>
                      </p:cNvPr>
                      <p:cNvPicPr/>
                      <p:nvPr/>
                    </p:nvPicPr>
                    <p:blipFill>
                      <a:blip r:embed="rId6"/>
                      <a:stretch>
                        <a:fillRect/>
                      </a:stretch>
                    </p:blipFill>
                    <p:spPr>
                      <a:xfrm>
                        <a:off x="-37656" y="1159722"/>
                        <a:ext cx="7067106" cy="5407623"/>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8AD4D187-6F17-4A43-ACAD-934123251384}"/>
              </a:ext>
            </a:extLst>
          </p:cNvPr>
          <p:cNvGraphicFramePr>
            <a:graphicFrameLocks noChangeAspect="1"/>
          </p:cNvGraphicFramePr>
          <p:nvPr>
            <p:extLst>
              <p:ext uri="{D42A27DB-BD31-4B8C-83A1-F6EECF244321}">
                <p14:modId xmlns:p14="http://schemas.microsoft.com/office/powerpoint/2010/main" val="1285836156"/>
              </p:ext>
            </p:extLst>
          </p:nvPr>
        </p:nvGraphicFramePr>
        <p:xfrm>
          <a:off x="7146972" y="-211118"/>
          <a:ext cx="4363037" cy="6244107"/>
        </p:xfrm>
        <a:graphic>
          <a:graphicData uri="http://schemas.openxmlformats.org/presentationml/2006/ole">
            <mc:AlternateContent xmlns:mc="http://schemas.openxmlformats.org/markup-compatibility/2006">
              <mc:Choice xmlns:v="urn:schemas-microsoft-com:vml" Requires="v">
                <p:oleObj spid="_x0000_s50279" name="Graph" r:id="rId7" imgW="2916000" imgH="4173120" progId="Origin95.Graph">
                  <p:embed/>
                </p:oleObj>
              </mc:Choice>
              <mc:Fallback>
                <p:oleObj name="Graph" r:id="rId7" imgW="2916000" imgH="4173120" progId="Origin95.Graph">
                  <p:embed/>
                  <p:pic>
                    <p:nvPicPr>
                      <p:cNvPr id="13" name="Object 12">
                        <a:extLst>
                          <a:ext uri="{FF2B5EF4-FFF2-40B4-BE49-F238E27FC236}">
                            <a16:creationId xmlns:a16="http://schemas.microsoft.com/office/drawing/2014/main" id="{6744FD96-90D1-4B7C-9821-D2D8D19A3B15}"/>
                          </a:ext>
                        </a:extLst>
                      </p:cNvPr>
                      <p:cNvPicPr/>
                      <p:nvPr/>
                    </p:nvPicPr>
                    <p:blipFill>
                      <a:blip r:embed="rId8"/>
                      <a:stretch>
                        <a:fillRect/>
                      </a:stretch>
                    </p:blipFill>
                    <p:spPr>
                      <a:xfrm>
                        <a:off x="7146972" y="-211118"/>
                        <a:ext cx="4363037" cy="6244107"/>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BB166936-A3DE-4190-9079-C6C115002F66}"/>
              </a:ext>
            </a:extLst>
          </p:cNvPr>
          <p:cNvSpPr/>
          <p:nvPr/>
        </p:nvSpPr>
        <p:spPr>
          <a:xfrm>
            <a:off x="1" y="-10153"/>
            <a:ext cx="12100956" cy="285261"/>
          </a:xfrm>
          <a:prstGeom prst="rect">
            <a:avLst/>
          </a:prstGeom>
          <a:gradFill flip="none" rotWithShape="1">
            <a:gsLst>
              <a:gs pos="6000">
                <a:schemeClr val="accent1"/>
              </a:gs>
              <a:gs pos="51000">
                <a:schemeClr val="accent1">
                  <a:lumMod val="40000"/>
                  <a:lumOff val="60000"/>
                </a:schemeClr>
              </a:gs>
              <a:gs pos="9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5000"/>
              </a:lnSpc>
            </a:pPr>
            <a:r>
              <a:rPr lang="de-DE" sz="1400" b="1" dirty="0">
                <a:solidFill>
                  <a:schemeClr val="bg1"/>
                </a:solidFill>
                <a:sym typeface="Wingdings 3"/>
              </a:rPr>
              <a:t></a:t>
            </a:r>
            <a:r>
              <a:rPr lang="de-DE" sz="1400" b="1" dirty="0" err="1">
                <a:solidFill>
                  <a:schemeClr val="accent3">
                    <a:lumMod val="20000"/>
                    <a:lumOff val="80000"/>
                  </a:schemeClr>
                </a:solidFill>
              </a:rPr>
              <a:t>results</a:t>
            </a:r>
            <a:r>
              <a:rPr lang="de-DE" sz="1400" dirty="0">
                <a:solidFill>
                  <a:schemeClr val="accent3">
                    <a:lumMod val="20000"/>
                    <a:lumOff val="80000"/>
                  </a:schemeClr>
                </a:solidFill>
              </a:rPr>
              <a:t>               </a:t>
            </a:r>
            <a:r>
              <a:rPr lang="de-DE" sz="1400" dirty="0" err="1">
                <a:solidFill>
                  <a:schemeClr val="accent3">
                    <a:lumMod val="20000"/>
                    <a:lumOff val="80000"/>
                  </a:schemeClr>
                </a:solidFill>
              </a:rPr>
              <a:t>summary</a:t>
            </a:r>
            <a:r>
              <a:rPr lang="de-DE" sz="1400" dirty="0">
                <a:solidFill>
                  <a:schemeClr val="accent3">
                    <a:lumMod val="20000"/>
                    <a:lumOff val="80000"/>
                  </a:schemeClr>
                </a:solidFill>
              </a:rPr>
              <a:t> &amp; </a:t>
            </a:r>
            <a:r>
              <a:rPr lang="de-DE" sz="1400" dirty="0" err="1">
                <a:solidFill>
                  <a:schemeClr val="accent3">
                    <a:lumMod val="20000"/>
                    <a:lumOff val="80000"/>
                  </a:schemeClr>
                </a:solidFill>
              </a:rPr>
              <a:t>outlook</a:t>
            </a:r>
            <a:r>
              <a:rPr lang="de-DE" sz="1400" dirty="0">
                <a:solidFill>
                  <a:schemeClr val="accent3">
                    <a:lumMod val="20000"/>
                    <a:lumOff val="80000"/>
                  </a:schemeClr>
                </a:solidFill>
              </a:rPr>
              <a:t>                  </a:t>
            </a:r>
            <a:r>
              <a:rPr lang="de-DE" sz="1400" dirty="0" err="1">
                <a:solidFill>
                  <a:schemeClr val="accent3">
                    <a:lumMod val="20000"/>
                    <a:lumOff val="80000"/>
                  </a:schemeClr>
                </a:solidFill>
              </a:rPr>
              <a:t>acknowledgement</a:t>
            </a:r>
            <a:endParaRPr lang="en-GB" sz="1600" dirty="0" err="1">
              <a:solidFill>
                <a:schemeClr val="accent3">
                  <a:lumMod val="20000"/>
                  <a:lumOff val="80000"/>
                </a:schemeClr>
              </a:solidFill>
            </a:endParaRPr>
          </a:p>
        </p:txBody>
      </p:sp>
    </p:spTree>
    <p:custDataLst>
      <p:tags r:id="rId2"/>
    </p:custDataLst>
    <p:extLst>
      <p:ext uri="{BB962C8B-B14F-4D97-AF65-F5344CB8AC3E}">
        <p14:creationId xmlns:p14="http://schemas.microsoft.com/office/powerpoint/2010/main" val="40011759"/>
      </p:ext>
    </p:extLst>
  </p:cSld>
  <p:clrMapOvr>
    <a:masterClrMapping/>
  </p:clrMapOvr>
  <mc:AlternateContent xmlns:mc="http://schemas.openxmlformats.org/markup-compatibility/2006" xmlns:p14="http://schemas.microsoft.com/office/powerpoint/2010/main">
    <mc:Choice Requires="p14">
      <p:transition spd="slow" p14:dur="2000" advTm="104981"/>
    </mc:Choice>
    <mc:Fallback xmlns="">
      <p:transition spd="slow" advTm="1049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3EB7973A-13F4-4F23-9357-BFFFEB070F13}"/>
              </a:ext>
            </a:extLst>
          </p:cNvPr>
          <p:cNvSpPr>
            <a:spLocks noGrp="1"/>
          </p:cNvSpPr>
          <p:nvPr>
            <p:ph type="sldNum" sz="quarter" idx="17"/>
          </p:nvPr>
        </p:nvSpPr>
        <p:spPr/>
        <p:txBody>
          <a:bodyPr/>
          <a:lstStyle/>
          <a:p>
            <a:pPr defTabSz="457200"/>
            <a:r>
              <a:rPr lang="en-US">
                <a:solidFill>
                  <a:srgbClr val="023D6B"/>
                </a:solidFill>
              </a:rPr>
              <a:t>Page </a:t>
            </a:r>
            <a:fld id="{A52F4D17-1AD6-42D9-B93A-EB002C62F438}" type="slidenum">
              <a:rPr lang="en-US" smtClean="0">
                <a:solidFill>
                  <a:srgbClr val="023D6B"/>
                </a:solidFill>
              </a:rPr>
              <a:pPr defTabSz="457200"/>
              <a:t>23</a:t>
            </a:fld>
            <a:endParaRPr lang="en-US" dirty="0">
              <a:solidFill>
                <a:srgbClr val="023D6B"/>
              </a:solidFill>
            </a:endParaRPr>
          </a:p>
        </p:txBody>
      </p:sp>
      <p:sp>
        <p:nvSpPr>
          <p:cNvPr id="11" name="Freeform: Shape 10">
            <a:extLst>
              <a:ext uri="{FF2B5EF4-FFF2-40B4-BE49-F238E27FC236}">
                <a16:creationId xmlns:a16="http://schemas.microsoft.com/office/drawing/2014/main" id="{00223377-A638-4E8B-A8C7-20BBE8A31D8C}"/>
              </a:ext>
            </a:extLst>
          </p:cNvPr>
          <p:cNvSpPr/>
          <p:nvPr/>
        </p:nvSpPr>
        <p:spPr>
          <a:xfrm>
            <a:off x="1371600" y="1440180"/>
            <a:ext cx="6092190" cy="3691890"/>
          </a:xfrm>
          <a:custGeom>
            <a:avLst/>
            <a:gdLst>
              <a:gd name="connsiteX0" fmla="*/ 0 w 6092190"/>
              <a:gd name="connsiteY0" fmla="*/ 1508760 h 3691890"/>
              <a:gd name="connsiteX1" fmla="*/ 0 w 6092190"/>
              <a:gd name="connsiteY1" fmla="*/ 1508760 h 3691890"/>
              <a:gd name="connsiteX2" fmla="*/ 548640 w 6092190"/>
              <a:gd name="connsiteY2" fmla="*/ 1863090 h 3691890"/>
              <a:gd name="connsiteX3" fmla="*/ 582930 w 6092190"/>
              <a:gd name="connsiteY3" fmla="*/ 1840230 h 3691890"/>
              <a:gd name="connsiteX4" fmla="*/ 605790 w 6092190"/>
              <a:gd name="connsiteY4" fmla="*/ 1771650 h 3691890"/>
              <a:gd name="connsiteX5" fmla="*/ 617220 w 6092190"/>
              <a:gd name="connsiteY5" fmla="*/ 1737360 h 3691890"/>
              <a:gd name="connsiteX6" fmla="*/ 594360 w 6092190"/>
              <a:gd name="connsiteY6" fmla="*/ 1657350 h 3691890"/>
              <a:gd name="connsiteX7" fmla="*/ 560070 w 6092190"/>
              <a:gd name="connsiteY7" fmla="*/ 1634490 h 3691890"/>
              <a:gd name="connsiteX8" fmla="*/ 514350 w 6092190"/>
              <a:gd name="connsiteY8" fmla="*/ 1577340 h 3691890"/>
              <a:gd name="connsiteX9" fmla="*/ 480060 w 6092190"/>
              <a:gd name="connsiteY9" fmla="*/ 1531620 h 3691890"/>
              <a:gd name="connsiteX10" fmla="*/ 445770 w 6092190"/>
              <a:gd name="connsiteY10" fmla="*/ 1497330 h 3691890"/>
              <a:gd name="connsiteX11" fmla="*/ 422910 w 6092190"/>
              <a:gd name="connsiteY11" fmla="*/ 1463040 h 3691890"/>
              <a:gd name="connsiteX12" fmla="*/ 388620 w 6092190"/>
              <a:gd name="connsiteY12" fmla="*/ 1451610 h 3691890"/>
              <a:gd name="connsiteX13" fmla="*/ 308610 w 6092190"/>
              <a:gd name="connsiteY13" fmla="*/ 1417320 h 3691890"/>
              <a:gd name="connsiteX14" fmla="*/ 205740 w 6092190"/>
              <a:gd name="connsiteY14" fmla="*/ 1428750 h 3691890"/>
              <a:gd name="connsiteX15" fmla="*/ 125730 w 6092190"/>
              <a:gd name="connsiteY15" fmla="*/ 1451610 h 3691890"/>
              <a:gd name="connsiteX16" fmla="*/ 114300 w 6092190"/>
              <a:gd name="connsiteY16" fmla="*/ 1520190 h 3691890"/>
              <a:gd name="connsiteX17" fmla="*/ 3726180 w 6092190"/>
              <a:gd name="connsiteY17" fmla="*/ 2343150 h 3691890"/>
              <a:gd name="connsiteX18" fmla="*/ 982980 w 6092190"/>
              <a:gd name="connsiteY18" fmla="*/ 3691890 h 3691890"/>
              <a:gd name="connsiteX19" fmla="*/ 308610 w 6092190"/>
              <a:gd name="connsiteY19" fmla="*/ 1520190 h 3691890"/>
              <a:gd name="connsiteX20" fmla="*/ 6092190 w 6092190"/>
              <a:gd name="connsiteY20" fmla="*/ 0 h 369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2190" h="3691890">
                <a:moveTo>
                  <a:pt x="0" y="1508760"/>
                </a:moveTo>
                <a:lnTo>
                  <a:pt x="0" y="1508760"/>
                </a:lnTo>
                <a:cubicBezTo>
                  <a:pt x="182880" y="1626870"/>
                  <a:pt x="359392" y="1755478"/>
                  <a:pt x="548640" y="1863090"/>
                </a:cubicBezTo>
                <a:cubicBezTo>
                  <a:pt x="560582" y="1869880"/>
                  <a:pt x="575649" y="1851879"/>
                  <a:pt x="582930" y="1840230"/>
                </a:cubicBezTo>
                <a:cubicBezTo>
                  <a:pt x="595701" y="1819796"/>
                  <a:pt x="598170" y="1794510"/>
                  <a:pt x="605790" y="1771650"/>
                </a:cubicBezTo>
                <a:lnTo>
                  <a:pt x="617220" y="1737360"/>
                </a:lnTo>
                <a:cubicBezTo>
                  <a:pt x="616473" y="1734373"/>
                  <a:pt x="600323" y="1664803"/>
                  <a:pt x="594360" y="1657350"/>
                </a:cubicBezTo>
                <a:cubicBezTo>
                  <a:pt x="585778" y="1646623"/>
                  <a:pt x="571500" y="1642110"/>
                  <a:pt x="560070" y="1634490"/>
                </a:cubicBezTo>
                <a:cubicBezTo>
                  <a:pt x="537818" y="1567734"/>
                  <a:pt x="566051" y="1629041"/>
                  <a:pt x="514350" y="1577340"/>
                </a:cubicBezTo>
                <a:cubicBezTo>
                  <a:pt x="500880" y="1563870"/>
                  <a:pt x="492458" y="1546084"/>
                  <a:pt x="480060" y="1531620"/>
                </a:cubicBezTo>
                <a:cubicBezTo>
                  <a:pt x="469540" y="1519347"/>
                  <a:pt x="456118" y="1509748"/>
                  <a:pt x="445770" y="1497330"/>
                </a:cubicBezTo>
                <a:cubicBezTo>
                  <a:pt x="436976" y="1486777"/>
                  <a:pt x="433637" y="1471622"/>
                  <a:pt x="422910" y="1463040"/>
                </a:cubicBezTo>
                <a:cubicBezTo>
                  <a:pt x="413502" y="1455514"/>
                  <a:pt x="399694" y="1456356"/>
                  <a:pt x="388620" y="1451610"/>
                </a:cubicBezTo>
                <a:cubicBezTo>
                  <a:pt x="289751" y="1409238"/>
                  <a:pt x="389026" y="1444125"/>
                  <a:pt x="308610" y="1417320"/>
                </a:cubicBezTo>
                <a:cubicBezTo>
                  <a:pt x="274320" y="1421130"/>
                  <a:pt x="239840" y="1423504"/>
                  <a:pt x="205740" y="1428750"/>
                </a:cubicBezTo>
                <a:cubicBezTo>
                  <a:pt x="179086" y="1432851"/>
                  <a:pt x="151335" y="1443075"/>
                  <a:pt x="125730" y="1451610"/>
                </a:cubicBezTo>
                <a:cubicBezTo>
                  <a:pt x="110686" y="1496743"/>
                  <a:pt x="114300" y="1473852"/>
                  <a:pt x="114300" y="1520190"/>
                </a:cubicBezTo>
                <a:lnTo>
                  <a:pt x="3726180" y="2343150"/>
                </a:lnTo>
                <a:lnTo>
                  <a:pt x="982980" y="3691890"/>
                </a:lnTo>
                <a:lnTo>
                  <a:pt x="308610" y="1520190"/>
                </a:lnTo>
                <a:lnTo>
                  <a:pt x="6092190" y="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 Placeholder 8">
            <a:extLst>
              <a:ext uri="{FF2B5EF4-FFF2-40B4-BE49-F238E27FC236}">
                <a16:creationId xmlns:a16="http://schemas.microsoft.com/office/drawing/2014/main" id="{CB5C6F1A-5997-44EF-9754-65B7AE5B1424}"/>
              </a:ext>
            </a:extLst>
          </p:cNvPr>
          <p:cNvSpPr>
            <a:spLocks noGrp="1"/>
          </p:cNvSpPr>
          <p:nvPr>
            <p:ph type="body" sz="quarter" idx="12"/>
          </p:nvPr>
        </p:nvSpPr>
        <p:spPr/>
        <p:txBody>
          <a:bodyPr/>
          <a:lstStyle/>
          <a:p>
            <a:r>
              <a:rPr lang="en-IN" dirty="0"/>
              <a:t>Diffusion coefficient</a:t>
            </a:r>
          </a:p>
        </p:txBody>
      </p:sp>
      <p:sp>
        <p:nvSpPr>
          <p:cNvPr id="14" name="Title 1">
            <a:extLst>
              <a:ext uri="{FF2B5EF4-FFF2-40B4-BE49-F238E27FC236}">
                <a16:creationId xmlns:a16="http://schemas.microsoft.com/office/drawing/2014/main" id="{0A4FFD39-9C9E-4009-8537-3FB9E9D8DF1A}"/>
              </a:ext>
            </a:extLst>
          </p:cNvPr>
          <p:cNvSpPr txBox="1">
            <a:spLocks/>
          </p:cNvSpPr>
          <p:nvPr/>
        </p:nvSpPr>
        <p:spPr>
          <a:xfrm>
            <a:off x="359663" y="322022"/>
            <a:ext cx="8425562" cy="1126758"/>
          </a:xfrm>
          <a:prstGeom prst="rect">
            <a:avLst/>
          </a:prstGeom>
        </p:spPr>
        <p:txBody>
          <a:bodyPr vert="horz" lIns="0" tIns="0" rIns="0" bIns="0" rtlCol="0" anchor="t" anchorCtr="0">
            <a:noAutofit/>
          </a:bodyPr>
          <a:lstStyle>
            <a:lvl1pPr algn="l" defTabSz="914400" rtl="0" eaLnBrk="1" latinLnBrk="0" hangingPunct="1">
              <a:lnSpc>
                <a:spcPct val="114000"/>
              </a:lnSpc>
              <a:spcBef>
                <a:spcPct val="0"/>
              </a:spcBef>
              <a:buNone/>
              <a:defRPr sz="3200" b="1" kern="1200" cap="all" spc="0" baseline="0">
                <a:solidFill>
                  <a:schemeClr val="accent1"/>
                </a:solidFill>
                <a:latin typeface="+mj-lt"/>
                <a:ea typeface="+mj-ea"/>
                <a:cs typeface="+mj-cs"/>
              </a:defRPr>
            </a:lvl1pPr>
          </a:lstStyle>
          <a:p>
            <a:r>
              <a:rPr lang="de-DE" dirty="0"/>
              <a:t>Protein-ligand systems</a:t>
            </a:r>
            <a:endParaRPr lang="en-GB" dirty="0"/>
          </a:p>
        </p:txBody>
      </p:sp>
      <p:graphicFrame>
        <p:nvGraphicFramePr>
          <p:cNvPr id="3" name="Object 2">
            <a:extLst>
              <a:ext uri="{FF2B5EF4-FFF2-40B4-BE49-F238E27FC236}">
                <a16:creationId xmlns:a16="http://schemas.microsoft.com/office/drawing/2014/main" id="{DCC92E68-C0F2-465D-B4B0-254150D6282B}"/>
              </a:ext>
            </a:extLst>
          </p:cNvPr>
          <p:cNvGraphicFramePr>
            <a:graphicFrameLocks noChangeAspect="1"/>
          </p:cNvGraphicFramePr>
          <p:nvPr>
            <p:extLst>
              <p:ext uri="{D42A27DB-BD31-4B8C-83A1-F6EECF244321}">
                <p14:modId xmlns:p14="http://schemas.microsoft.com/office/powerpoint/2010/main" val="2283759487"/>
              </p:ext>
            </p:extLst>
          </p:nvPr>
        </p:nvGraphicFramePr>
        <p:xfrm>
          <a:off x="57960" y="1026827"/>
          <a:ext cx="7142163" cy="5465056"/>
        </p:xfrm>
        <a:graphic>
          <a:graphicData uri="http://schemas.openxmlformats.org/presentationml/2006/ole">
            <mc:AlternateContent xmlns:mc="http://schemas.openxmlformats.org/markup-compatibility/2006">
              <mc:Choice xmlns:v="urn:schemas-microsoft-com:vml" Requires="v">
                <p:oleObj spid="_x0000_s54310" name="Graph" r:id="rId5" imgW="3920760" imgH="3000960" progId="Origin95.Graph">
                  <p:embed/>
                </p:oleObj>
              </mc:Choice>
              <mc:Fallback>
                <p:oleObj name="Graph" r:id="rId5" imgW="3920760" imgH="3000960" progId="Origin95.Graph">
                  <p:embed/>
                  <p:pic>
                    <p:nvPicPr>
                      <p:cNvPr id="0" name=""/>
                      <p:cNvPicPr/>
                      <p:nvPr/>
                    </p:nvPicPr>
                    <p:blipFill>
                      <a:blip r:embed="rId6"/>
                      <a:stretch>
                        <a:fillRect/>
                      </a:stretch>
                    </p:blipFill>
                    <p:spPr>
                      <a:xfrm>
                        <a:off x="57960" y="1026827"/>
                        <a:ext cx="7142163" cy="5465056"/>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5" name="Content Placeholder 5">
                <a:extLst>
                  <a:ext uri="{FF2B5EF4-FFF2-40B4-BE49-F238E27FC236}">
                    <a16:creationId xmlns:a16="http://schemas.microsoft.com/office/drawing/2014/main" id="{CA8B8BF4-98FF-4DA3-AE10-0FACE44402EC}"/>
                  </a:ext>
                </a:extLst>
              </p:cNvPr>
              <p:cNvSpPr txBox="1">
                <a:spLocks/>
              </p:cNvSpPr>
              <p:nvPr/>
            </p:nvSpPr>
            <p:spPr>
              <a:xfrm>
                <a:off x="6381275" y="1869945"/>
                <a:ext cx="5885170" cy="2750506"/>
              </a:xfrm>
              <a:prstGeom prst="rect">
                <a:avLst/>
              </a:prstGeom>
            </p:spPr>
            <p:txBody>
              <a:bodyPr/>
              <a:lstStyle>
                <a:lvl1pPr marL="228600" indent="-2286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dirty="0"/>
                  <a:t>Estimated the diffusion coefficient using Stokes-Einstein relation</a:t>
                </a:r>
              </a:p>
              <a:p>
                <a:pPr marL="0" indent="0">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𝐷</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𝑘</m:t>
                              </m:r>
                            </m:e>
                            <m:sub>
                              <m:r>
                                <a:rPr lang="en-US" sz="1800" b="0" i="1" smtClean="0">
                                  <a:latin typeface="Cambria Math" panose="02040503050406030204" pitchFamily="18" charset="0"/>
                                </a:rPr>
                                <m:t>𝐵</m:t>
                              </m:r>
                            </m:sub>
                          </m:sSub>
                          <m:r>
                            <a:rPr lang="en-US" sz="1800" b="0" i="1" smtClean="0">
                              <a:latin typeface="Cambria Math" panose="02040503050406030204" pitchFamily="18" charset="0"/>
                            </a:rPr>
                            <m:t>𝑇</m:t>
                          </m:r>
                        </m:num>
                        <m:den>
                          <m:r>
                            <a:rPr lang="en-US" sz="1800" b="0" i="1" smtClean="0">
                              <a:latin typeface="Cambria Math" panose="02040503050406030204" pitchFamily="18" charset="0"/>
                            </a:rPr>
                            <m:t>6</m:t>
                          </m:r>
                          <m:r>
                            <a:rPr lang="en-US" sz="1800" b="0" i="1" smtClean="0">
                              <a:latin typeface="Cambria Math" panose="02040503050406030204" pitchFamily="18" charset="0"/>
                              <a:ea typeface="Cambria Math" panose="02040503050406030204" pitchFamily="18" charset="0"/>
                            </a:rPr>
                            <m:t>𝜋</m:t>
                          </m:r>
                          <m:r>
                            <m:rPr>
                              <m:sty m:val="p"/>
                            </m:rPr>
                            <a:rPr lang="el-GR" sz="1800" b="0" i="1" smtClean="0">
                              <a:latin typeface="Cambria Math" panose="02040503050406030204" pitchFamily="18" charset="0"/>
                              <a:ea typeface="Cambria Math" panose="02040503050406030204" pitchFamily="18" charset="0"/>
                            </a:rPr>
                            <m:t>η</m:t>
                          </m:r>
                          <m:r>
                            <a:rPr lang="en-US" sz="1800" b="0" i="1" smtClean="0">
                              <a:latin typeface="Cambria Math" panose="02040503050406030204" pitchFamily="18" charset="0"/>
                              <a:ea typeface="Cambria Math" panose="02040503050406030204" pitchFamily="18" charset="0"/>
                            </a:rPr>
                            <m:t>𝑅</m:t>
                          </m:r>
                        </m:den>
                      </m:f>
                    </m:oMath>
                  </m:oMathPara>
                </a14:m>
                <a:endParaRPr lang="de-DE" sz="1800" dirty="0"/>
              </a:p>
              <a:p>
                <a:pPr algn="just"/>
                <a:r>
                  <a:rPr lang="de-DE" sz="1800" dirty="0" err="1"/>
                  <a:t>Calculated</a:t>
                </a:r>
                <a:r>
                  <a:rPr lang="de-DE" sz="1800" dirty="0"/>
                  <a:t> </a:t>
                </a:r>
                <a:r>
                  <a:rPr lang="de-DE" sz="1800" dirty="0" err="1"/>
                  <a:t>diffusion</a:t>
                </a:r>
                <a:r>
                  <a:rPr lang="de-DE" sz="1800" dirty="0"/>
                  <a:t> </a:t>
                </a:r>
                <a:r>
                  <a:rPr lang="de-DE" sz="1800" dirty="0" err="1"/>
                  <a:t>coefficients</a:t>
                </a:r>
                <a:r>
                  <a:rPr lang="de-DE" sz="1800" dirty="0"/>
                  <a:t> </a:t>
                </a:r>
                <a:r>
                  <a:rPr lang="de-DE" sz="1800" dirty="0" err="1"/>
                  <a:t>are</a:t>
                </a:r>
                <a:r>
                  <a:rPr lang="de-DE" sz="1800" dirty="0"/>
                  <a:t> </a:t>
                </a:r>
                <a:r>
                  <a:rPr lang="de-DE" sz="1800" dirty="0" err="1"/>
                  <a:t>below</a:t>
                </a:r>
                <a:r>
                  <a:rPr lang="de-DE" sz="1800" dirty="0"/>
                  <a:t> </a:t>
                </a:r>
                <a:r>
                  <a:rPr lang="de-DE" sz="1800" dirty="0" err="1"/>
                  <a:t>experimentally</a:t>
                </a:r>
                <a:r>
                  <a:rPr lang="de-DE" sz="1800" dirty="0"/>
                  <a:t> </a:t>
                </a:r>
                <a:r>
                  <a:rPr lang="de-DE" sz="1800" dirty="0" err="1"/>
                  <a:t>obatined</a:t>
                </a:r>
                <a:r>
                  <a:rPr lang="de-DE" sz="1800" dirty="0"/>
                  <a:t> </a:t>
                </a:r>
                <a:r>
                  <a:rPr lang="de-DE" sz="1800" dirty="0" err="1"/>
                  <a:t>values</a:t>
                </a:r>
                <a:r>
                  <a:rPr lang="de-DE" sz="1800" dirty="0"/>
                  <a:t>.</a:t>
                </a:r>
              </a:p>
              <a:p>
                <a:endParaRPr lang="de-DE" sz="1800" dirty="0"/>
              </a:p>
            </p:txBody>
          </p:sp>
        </mc:Choice>
        <mc:Fallback xmlns="">
          <p:sp>
            <p:nvSpPr>
              <p:cNvPr id="15" name="Content Placeholder 5">
                <a:extLst>
                  <a:ext uri="{FF2B5EF4-FFF2-40B4-BE49-F238E27FC236}">
                    <a16:creationId xmlns:a16="http://schemas.microsoft.com/office/drawing/2014/main" id="{CA8B8BF4-98FF-4DA3-AE10-0FACE44402EC}"/>
                  </a:ext>
                </a:extLst>
              </p:cNvPr>
              <p:cNvSpPr txBox="1">
                <a:spLocks noRot="1" noChangeAspect="1" noMove="1" noResize="1" noEditPoints="1" noAdjustHandles="1" noChangeArrowheads="1" noChangeShapeType="1" noTextEdit="1"/>
              </p:cNvSpPr>
              <p:nvPr/>
            </p:nvSpPr>
            <p:spPr>
              <a:xfrm>
                <a:off x="6381275" y="1869945"/>
                <a:ext cx="5885170" cy="2750506"/>
              </a:xfrm>
              <a:prstGeom prst="rect">
                <a:avLst/>
              </a:prstGeom>
              <a:blipFill>
                <a:blip r:embed="rId7"/>
                <a:stretch>
                  <a:fillRect l="-933" t="-887" r="-829"/>
                </a:stretch>
              </a:blipFill>
            </p:spPr>
            <p:txBody>
              <a:bodyPr/>
              <a:lstStyle/>
              <a:p>
                <a:r>
                  <a:rPr lang="en-IN">
                    <a:noFill/>
                  </a:rPr>
                  <a:t> </a:t>
                </a:r>
              </a:p>
            </p:txBody>
          </p:sp>
        </mc:Fallback>
      </mc:AlternateContent>
      <p:sp>
        <p:nvSpPr>
          <p:cNvPr id="16" name="Rectangle 15">
            <a:extLst>
              <a:ext uri="{FF2B5EF4-FFF2-40B4-BE49-F238E27FC236}">
                <a16:creationId xmlns:a16="http://schemas.microsoft.com/office/drawing/2014/main" id="{4B0C88ED-C6CB-4D33-828D-12F4343BF288}"/>
              </a:ext>
            </a:extLst>
          </p:cNvPr>
          <p:cNvSpPr/>
          <p:nvPr/>
        </p:nvSpPr>
        <p:spPr>
          <a:xfrm>
            <a:off x="1" y="-10153"/>
            <a:ext cx="12100956" cy="285261"/>
          </a:xfrm>
          <a:prstGeom prst="rect">
            <a:avLst/>
          </a:prstGeom>
          <a:gradFill flip="none" rotWithShape="1">
            <a:gsLst>
              <a:gs pos="6000">
                <a:schemeClr val="accent1"/>
              </a:gs>
              <a:gs pos="51000">
                <a:schemeClr val="accent1">
                  <a:lumMod val="40000"/>
                  <a:lumOff val="60000"/>
                </a:schemeClr>
              </a:gs>
              <a:gs pos="9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5000"/>
              </a:lnSpc>
            </a:pPr>
            <a:r>
              <a:rPr lang="de-DE" sz="1400" b="1" dirty="0">
                <a:solidFill>
                  <a:schemeClr val="bg1"/>
                </a:solidFill>
                <a:sym typeface="Wingdings 3"/>
              </a:rPr>
              <a:t></a:t>
            </a:r>
            <a:r>
              <a:rPr lang="de-DE" sz="1400" b="1" dirty="0" err="1">
                <a:solidFill>
                  <a:schemeClr val="accent3">
                    <a:lumMod val="20000"/>
                    <a:lumOff val="80000"/>
                  </a:schemeClr>
                </a:solidFill>
              </a:rPr>
              <a:t>results</a:t>
            </a:r>
            <a:r>
              <a:rPr lang="de-DE" sz="1400" dirty="0">
                <a:solidFill>
                  <a:schemeClr val="accent3">
                    <a:lumMod val="20000"/>
                    <a:lumOff val="80000"/>
                  </a:schemeClr>
                </a:solidFill>
              </a:rPr>
              <a:t>               </a:t>
            </a:r>
            <a:r>
              <a:rPr lang="de-DE" sz="1400" dirty="0" err="1">
                <a:solidFill>
                  <a:schemeClr val="accent3">
                    <a:lumMod val="20000"/>
                    <a:lumOff val="80000"/>
                  </a:schemeClr>
                </a:solidFill>
              </a:rPr>
              <a:t>summary</a:t>
            </a:r>
            <a:r>
              <a:rPr lang="de-DE" sz="1400" dirty="0">
                <a:solidFill>
                  <a:schemeClr val="accent3">
                    <a:lumMod val="20000"/>
                    <a:lumOff val="80000"/>
                  </a:schemeClr>
                </a:solidFill>
              </a:rPr>
              <a:t> &amp; </a:t>
            </a:r>
            <a:r>
              <a:rPr lang="de-DE" sz="1400" dirty="0" err="1">
                <a:solidFill>
                  <a:schemeClr val="accent3">
                    <a:lumMod val="20000"/>
                    <a:lumOff val="80000"/>
                  </a:schemeClr>
                </a:solidFill>
              </a:rPr>
              <a:t>outlook</a:t>
            </a:r>
            <a:r>
              <a:rPr lang="de-DE" sz="1400" dirty="0">
                <a:solidFill>
                  <a:schemeClr val="accent3">
                    <a:lumMod val="20000"/>
                    <a:lumOff val="80000"/>
                  </a:schemeClr>
                </a:solidFill>
              </a:rPr>
              <a:t>                  </a:t>
            </a:r>
            <a:r>
              <a:rPr lang="de-DE" sz="1400" dirty="0" err="1">
                <a:solidFill>
                  <a:schemeClr val="accent3">
                    <a:lumMod val="20000"/>
                    <a:lumOff val="80000"/>
                  </a:schemeClr>
                </a:solidFill>
              </a:rPr>
              <a:t>acknowledgement</a:t>
            </a:r>
            <a:endParaRPr lang="en-GB" sz="1600" dirty="0" err="1">
              <a:solidFill>
                <a:schemeClr val="accent3">
                  <a:lumMod val="20000"/>
                  <a:lumOff val="80000"/>
                </a:schemeClr>
              </a:solidFill>
            </a:endParaRPr>
          </a:p>
        </p:txBody>
      </p:sp>
      <p:sp>
        <p:nvSpPr>
          <p:cNvPr id="17" name="Rectangle 16">
            <a:extLst>
              <a:ext uri="{FF2B5EF4-FFF2-40B4-BE49-F238E27FC236}">
                <a16:creationId xmlns:a16="http://schemas.microsoft.com/office/drawing/2014/main" id="{CB6D22F6-7533-4DA9-B7EE-D9E6C4618D93}"/>
              </a:ext>
            </a:extLst>
          </p:cNvPr>
          <p:cNvSpPr/>
          <p:nvPr/>
        </p:nvSpPr>
        <p:spPr>
          <a:xfrm>
            <a:off x="6536404" y="5460938"/>
            <a:ext cx="5730041" cy="461665"/>
          </a:xfrm>
          <a:prstGeom prst="rect">
            <a:avLst/>
          </a:prstGeom>
        </p:spPr>
        <p:txBody>
          <a:bodyPr wrap="square">
            <a:spAutoFit/>
          </a:bodyPr>
          <a:lstStyle/>
          <a:p>
            <a:r>
              <a:rPr lang="fi-FI" sz="1200" dirty="0">
                <a:latin typeface="+mj-lt"/>
              </a:rPr>
              <a:t>D. Niether et al., Polymers. 2020, 12, 376</a:t>
            </a:r>
          </a:p>
          <a:p>
            <a:r>
              <a:rPr lang="en-IN" sz="1200" dirty="0"/>
              <a:t>.</a:t>
            </a:r>
            <a:endParaRPr lang="en-IN" sz="1200" dirty="0">
              <a:latin typeface="+mj-lt"/>
            </a:endParaRPr>
          </a:p>
        </p:txBody>
      </p:sp>
    </p:spTree>
    <p:custDataLst>
      <p:tags r:id="rId2"/>
    </p:custDataLst>
    <p:extLst>
      <p:ext uri="{BB962C8B-B14F-4D97-AF65-F5344CB8AC3E}">
        <p14:creationId xmlns:p14="http://schemas.microsoft.com/office/powerpoint/2010/main" val="1151374863"/>
      </p:ext>
    </p:extLst>
  </p:cSld>
  <p:clrMapOvr>
    <a:masterClrMapping/>
  </p:clrMapOvr>
  <mc:AlternateContent xmlns:mc="http://schemas.openxmlformats.org/markup-compatibility/2006" xmlns:p14="http://schemas.microsoft.com/office/powerpoint/2010/main">
    <mc:Choice Requires="p14">
      <p:transition spd="slow" p14:dur="2000" advTm="104981"/>
    </mc:Choice>
    <mc:Fallback xmlns="">
      <p:transition spd="slow" advTm="1049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3EB7973A-13F4-4F23-9357-BFFFEB070F13}"/>
              </a:ext>
            </a:extLst>
          </p:cNvPr>
          <p:cNvSpPr>
            <a:spLocks noGrp="1"/>
          </p:cNvSpPr>
          <p:nvPr>
            <p:ph type="sldNum" sz="quarter" idx="17"/>
          </p:nvPr>
        </p:nvSpPr>
        <p:spPr/>
        <p:txBody>
          <a:bodyPr/>
          <a:lstStyle/>
          <a:p>
            <a:pPr defTabSz="457200"/>
            <a:r>
              <a:rPr lang="en-US">
                <a:solidFill>
                  <a:srgbClr val="023D6B"/>
                </a:solidFill>
              </a:rPr>
              <a:t>Page </a:t>
            </a:r>
            <a:fld id="{A52F4D17-1AD6-42D9-B93A-EB002C62F438}" type="slidenum">
              <a:rPr lang="en-US" smtClean="0">
                <a:solidFill>
                  <a:srgbClr val="023D6B"/>
                </a:solidFill>
              </a:rPr>
              <a:pPr defTabSz="457200"/>
              <a:t>24</a:t>
            </a:fld>
            <a:endParaRPr lang="en-US" dirty="0">
              <a:solidFill>
                <a:srgbClr val="023D6B"/>
              </a:solidFill>
            </a:endParaRPr>
          </a:p>
        </p:txBody>
      </p:sp>
      <p:sp>
        <p:nvSpPr>
          <p:cNvPr id="6" name="Rectangle 5">
            <a:extLst>
              <a:ext uri="{FF2B5EF4-FFF2-40B4-BE49-F238E27FC236}">
                <a16:creationId xmlns:a16="http://schemas.microsoft.com/office/drawing/2014/main" id="{6D48B6C1-6A80-47D6-9953-EDE007D862BB}"/>
              </a:ext>
            </a:extLst>
          </p:cNvPr>
          <p:cNvSpPr/>
          <p:nvPr/>
        </p:nvSpPr>
        <p:spPr>
          <a:xfrm>
            <a:off x="1" y="-10153"/>
            <a:ext cx="12100956" cy="285261"/>
          </a:xfrm>
          <a:prstGeom prst="rect">
            <a:avLst/>
          </a:prstGeom>
          <a:gradFill flip="none" rotWithShape="1">
            <a:gsLst>
              <a:gs pos="6000">
                <a:schemeClr val="accent1"/>
              </a:gs>
              <a:gs pos="51000">
                <a:schemeClr val="accent1">
                  <a:lumMod val="40000"/>
                  <a:lumOff val="60000"/>
                </a:schemeClr>
              </a:gs>
              <a:gs pos="9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5000"/>
              </a:lnSpc>
            </a:pPr>
            <a:r>
              <a:rPr lang="de-DE" sz="1400" b="1" dirty="0">
                <a:solidFill>
                  <a:schemeClr val="bg1"/>
                </a:solidFill>
                <a:sym typeface="Wingdings 3"/>
              </a:rPr>
              <a:t></a:t>
            </a:r>
            <a:r>
              <a:rPr lang="de-DE" sz="1400" b="1" dirty="0" err="1">
                <a:solidFill>
                  <a:schemeClr val="accent3">
                    <a:lumMod val="20000"/>
                    <a:lumOff val="80000"/>
                  </a:schemeClr>
                </a:solidFill>
              </a:rPr>
              <a:t>results</a:t>
            </a:r>
            <a:r>
              <a:rPr lang="de-DE" sz="1400" dirty="0">
                <a:solidFill>
                  <a:schemeClr val="accent3">
                    <a:lumMod val="20000"/>
                    <a:lumOff val="80000"/>
                  </a:schemeClr>
                </a:solidFill>
              </a:rPr>
              <a:t>               </a:t>
            </a:r>
            <a:r>
              <a:rPr lang="de-DE" sz="1400" dirty="0" err="1">
                <a:solidFill>
                  <a:schemeClr val="accent3">
                    <a:lumMod val="20000"/>
                    <a:lumOff val="80000"/>
                  </a:schemeClr>
                </a:solidFill>
              </a:rPr>
              <a:t>summary</a:t>
            </a:r>
            <a:r>
              <a:rPr lang="de-DE" sz="1400" dirty="0">
                <a:solidFill>
                  <a:schemeClr val="accent3">
                    <a:lumMod val="20000"/>
                    <a:lumOff val="80000"/>
                  </a:schemeClr>
                </a:solidFill>
              </a:rPr>
              <a:t> &amp; </a:t>
            </a:r>
            <a:r>
              <a:rPr lang="de-DE" sz="1400" dirty="0" err="1">
                <a:solidFill>
                  <a:schemeClr val="accent3">
                    <a:lumMod val="20000"/>
                    <a:lumOff val="80000"/>
                  </a:schemeClr>
                </a:solidFill>
              </a:rPr>
              <a:t>outlook</a:t>
            </a:r>
            <a:r>
              <a:rPr lang="de-DE" sz="1400" dirty="0">
                <a:solidFill>
                  <a:schemeClr val="accent3">
                    <a:lumMod val="20000"/>
                    <a:lumOff val="80000"/>
                  </a:schemeClr>
                </a:solidFill>
              </a:rPr>
              <a:t>                  </a:t>
            </a:r>
            <a:r>
              <a:rPr lang="de-DE" sz="1400" dirty="0" err="1">
                <a:solidFill>
                  <a:schemeClr val="accent3">
                    <a:lumMod val="20000"/>
                    <a:lumOff val="80000"/>
                  </a:schemeClr>
                </a:solidFill>
              </a:rPr>
              <a:t>acknowledgement</a:t>
            </a:r>
            <a:endParaRPr lang="en-GB" sz="1600" dirty="0" err="1">
              <a:solidFill>
                <a:schemeClr val="accent3">
                  <a:lumMod val="20000"/>
                  <a:lumOff val="80000"/>
                </a:schemeClr>
              </a:solidFill>
            </a:endParaRPr>
          </a:p>
        </p:txBody>
      </p:sp>
      <p:sp>
        <p:nvSpPr>
          <p:cNvPr id="9" name="Text Placeholder 8">
            <a:extLst>
              <a:ext uri="{FF2B5EF4-FFF2-40B4-BE49-F238E27FC236}">
                <a16:creationId xmlns:a16="http://schemas.microsoft.com/office/drawing/2014/main" id="{CB5C6F1A-5997-44EF-9754-65B7AE5B1424}"/>
              </a:ext>
            </a:extLst>
          </p:cNvPr>
          <p:cNvSpPr>
            <a:spLocks noGrp="1"/>
          </p:cNvSpPr>
          <p:nvPr>
            <p:ph type="body" sz="quarter" idx="12"/>
          </p:nvPr>
        </p:nvSpPr>
        <p:spPr>
          <a:xfrm>
            <a:off x="359663" y="965348"/>
            <a:ext cx="11232896" cy="509994"/>
          </a:xfrm>
        </p:spPr>
        <p:txBody>
          <a:bodyPr/>
          <a:lstStyle/>
          <a:p>
            <a:r>
              <a:rPr lang="en-IN" dirty="0"/>
              <a:t>Effect of fluorination</a:t>
            </a:r>
          </a:p>
        </p:txBody>
      </p:sp>
      <p:sp>
        <p:nvSpPr>
          <p:cNvPr id="14" name="Title 1">
            <a:extLst>
              <a:ext uri="{FF2B5EF4-FFF2-40B4-BE49-F238E27FC236}">
                <a16:creationId xmlns:a16="http://schemas.microsoft.com/office/drawing/2014/main" id="{0A4FFD39-9C9E-4009-8537-3FB9E9D8DF1A}"/>
              </a:ext>
            </a:extLst>
          </p:cNvPr>
          <p:cNvSpPr txBox="1">
            <a:spLocks/>
          </p:cNvSpPr>
          <p:nvPr/>
        </p:nvSpPr>
        <p:spPr>
          <a:xfrm>
            <a:off x="359663" y="322022"/>
            <a:ext cx="8425562" cy="1126758"/>
          </a:xfrm>
          <a:prstGeom prst="rect">
            <a:avLst/>
          </a:prstGeom>
        </p:spPr>
        <p:txBody>
          <a:bodyPr vert="horz" lIns="0" tIns="0" rIns="0" bIns="0" rtlCol="0" anchor="t" anchorCtr="0">
            <a:noAutofit/>
          </a:bodyPr>
          <a:lstStyle>
            <a:lvl1pPr algn="l" defTabSz="914400" rtl="0" eaLnBrk="1" latinLnBrk="0" hangingPunct="1">
              <a:lnSpc>
                <a:spcPct val="114000"/>
              </a:lnSpc>
              <a:spcBef>
                <a:spcPct val="0"/>
              </a:spcBef>
              <a:buNone/>
              <a:defRPr sz="3200" b="1" kern="1200" cap="all" spc="0" baseline="0">
                <a:solidFill>
                  <a:schemeClr val="accent1"/>
                </a:solidFill>
                <a:latin typeface="+mj-lt"/>
                <a:ea typeface="+mj-ea"/>
                <a:cs typeface="+mj-cs"/>
              </a:defRPr>
            </a:lvl1pPr>
          </a:lstStyle>
          <a:p>
            <a:r>
              <a:rPr lang="de-DE" dirty="0"/>
              <a:t>BCA II + Sulfonamides</a:t>
            </a:r>
            <a:endParaRPr lang="en-GB" dirty="0"/>
          </a:p>
        </p:txBody>
      </p:sp>
      <p:sp>
        <p:nvSpPr>
          <p:cNvPr id="4" name="Rectangle 3">
            <a:extLst>
              <a:ext uri="{FF2B5EF4-FFF2-40B4-BE49-F238E27FC236}">
                <a16:creationId xmlns:a16="http://schemas.microsoft.com/office/drawing/2014/main" id="{661F970D-E60F-4CB9-A939-B83F3E75758A}"/>
              </a:ext>
            </a:extLst>
          </p:cNvPr>
          <p:cNvSpPr/>
          <p:nvPr/>
        </p:nvSpPr>
        <p:spPr>
          <a:xfrm>
            <a:off x="359663" y="6024073"/>
            <a:ext cx="4297843" cy="276999"/>
          </a:xfrm>
          <a:prstGeom prst="rect">
            <a:avLst/>
          </a:prstGeom>
        </p:spPr>
        <p:txBody>
          <a:bodyPr wrap="none">
            <a:spAutoFit/>
          </a:bodyPr>
          <a:lstStyle/>
          <a:p>
            <a:r>
              <a:rPr lang="fi-FI" sz="1200" dirty="0">
                <a:latin typeface="+mj-lt"/>
              </a:rPr>
              <a:t>V. M. Krishnamurthy et al., Chem. Asian J. 2007, 2, 94 – 105</a:t>
            </a:r>
            <a:endParaRPr lang="en-IN" sz="1200" dirty="0">
              <a:latin typeface="+mj-lt"/>
            </a:endParaRPr>
          </a:p>
        </p:txBody>
      </p:sp>
      <p:grpSp>
        <p:nvGrpSpPr>
          <p:cNvPr id="13" name="Group 12">
            <a:extLst>
              <a:ext uri="{FF2B5EF4-FFF2-40B4-BE49-F238E27FC236}">
                <a16:creationId xmlns:a16="http://schemas.microsoft.com/office/drawing/2014/main" id="{AF375A9A-8B89-4FEA-A710-C163F4D25965}"/>
              </a:ext>
            </a:extLst>
          </p:cNvPr>
          <p:cNvGrpSpPr/>
          <p:nvPr/>
        </p:nvGrpSpPr>
        <p:grpSpPr>
          <a:xfrm>
            <a:off x="-225733" y="1124273"/>
            <a:ext cx="8345278" cy="4435843"/>
            <a:chOff x="-225733" y="1124273"/>
            <a:chExt cx="8345278" cy="4435843"/>
          </a:xfrm>
        </p:grpSpPr>
        <p:graphicFrame>
          <p:nvGraphicFramePr>
            <p:cNvPr id="12" name="Object 11">
              <a:extLst>
                <a:ext uri="{FF2B5EF4-FFF2-40B4-BE49-F238E27FC236}">
                  <a16:creationId xmlns:a16="http://schemas.microsoft.com/office/drawing/2014/main" id="{9D3A3998-48CC-416F-9AEA-D810DE6E6AC8}"/>
                </a:ext>
              </a:extLst>
            </p:cNvPr>
            <p:cNvGraphicFramePr>
              <a:graphicFrameLocks noChangeAspect="1"/>
            </p:cNvGraphicFramePr>
            <p:nvPr>
              <p:extLst>
                <p:ext uri="{D42A27DB-BD31-4B8C-83A1-F6EECF244321}">
                  <p14:modId xmlns:p14="http://schemas.microsoft.com/office/powerpoint/2010/main" val="2647007473"/>
                </p:ext>
              </p:extLst>
            </p:nvPr>
          </p:nvGraphicFramePr>
          <p:xfrm>
            <a:off x="-225733" y="1124273"/>
            <a:ext cx="8345278" cy="4435843"/>
          </p:xfrm>
          <a:graphic>
            <a:graphicData uri="http://schemas.openxmlformats.org/presentationml/2006/ole">
              <mc:AlternateContent xmlns:mc="http://schemas.openxmlformats.org/markup-compatibility/2006">
                <mc:Choice xmlns:v="urn:schemas-microsoft-com:vml" Requires="v">
                  <p:oleObj spid="_x0000_s56366" name="Graph" r:id="rId5" imgW="5486400" imgH="2916000" progId="Origin95.Graph">
                    <p:embed/>
                  </p:oleObj>
                </mc:Choice>
                <mc:Fallback>
                  <p:oleObj name="Graph" r:id="rId5" imgW="5486400" imgH="2916000" progId="Origin95.Graph">
                    <p:embed/>
                    <p:pic>
                      <p:nvPicPr>
                        <p:cNvPr id="0" name=""/>
                        <p:cNvPicPr/>
                        <p:nvPr/>
                      </p:nvPicPr>
                      <p:blipFill>
                        <a:blip r:embed="rId6"/>
                        <a:stretch>
                          <a:fillRect/>
                        </a:stretch>
                      </p:blipFill>
                      <p:spPr>
                        <a:xfrm>
                          <a:off x="-225733" y="1124273"/>
                          <a:ext cx="8345278" cy="4435843"/>
                        </a:xfrm>
                        <a:prstGeom prst="rect">
                          <a:avLst/>
                        </a:prstGeom>
                      </p:spPr>
                    </p:pic>
                  </p:oleObj>
                </mc:Fallback>
              </mc:AlternateContent>
            </a:graphicData>
          </a:graphic>
        </p:graphicFrame>
        <p:sp>
          <p:nvSpPr>
            <p:cNvPr id="26" name="Curved Left Arrow 9">
              <a:extLst>
                <a:ext uri="{FF2B5EF4-FFF2-40B4-BE49-F238E27FC236}">
                  <a16:creationId xmlns:a16="http://schemas.microsoft.com/office/drawing/2014/main" id="{B7CA12B6-2A17-4E92-B1D8-B868971288DE}"/>
                </a:ext>
              </a:extLst>
            </p:cNvPr>
            <p:cNvSpPr/>
            <p:nvPr/>
          </p:nvSpPr>
          <p:spPr>
            <a:xfrm rot="21034146" flipV="1">
              <a:off x="2853834" y="2818226"/>
              <a:ext cx="384746" cy="851433"/>
            </a:xfrm>
            <a:prstGeom prst="curvedLeftArrow">
              <a:avLst>
                <a:gd name="adj1" fmla="val 22912"/>
                <a:gd name="adj2" fmla="val 48640"/>
                <a:gd name="adj3" fmla="val 30230"/>
              </a:avLst>
            </a:prstGeom>
            <a:solidFill>
              <a:srgbClr val="B9D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GB" sz="2400" dirty="0">
                <a:solidFill>
                  <a:schemeClr val="tx1"/>
                </a:solidFill>
              </a:endParaRPr>
            </a:p>
          </p:txBody>
        </p:sp>
        <p:sp>
          <p:nvSpPr>
            <p:cNvPr id="32" name="Curved Left Arrow 9">
              <a:extLst>
                <a:ext uri="{FF2B5EF4-FFF2-40B4-BE49-F238E27FC236}">
                  <a16:creationId xmlns:a16="http://schemas.microsoft.com/office/drawing/2014/main" id="{A6A162B1-11AB-4F93-915E-487204391B75}"/>
                </a:ext>
              </a:extLst>
            </p:cNvPr>
            <p:cNvSpPr/>
            <p:nvPr/>
          </p:nvSpPr>
          <p:spPr>
            <a:xfrm rot="5965854" flipH="1" flipV="1">
              <a:off x="4161625" y="3755084"/>
              <a:ext cx="436202" cy="1011929"/>
            </a:xfrm>
            <a:prstGeom prst="curvedLeftArrow">
              <a:avLst>
                <a:gd name="adj1" fmla="val 22912"/>
                <a:gd name="adj2" fmla="val 48640"/>
                <a:gd name="adj3" fmla="val 3023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GB" sz="2400" dirty="0">
                <a:solidFill>
                  <a:schemeClr val="tx1"/>
                </a:solidFill>
              </a:endParaRPr>
            </a:p>
          </p:txBody>
        </p:sp>
      </p:grpSp>
      <p:grpSp>
        <p:nvGrpSpPr>
          <p:cNvPr id="21" name="Group 20">
            <a:extLst>
              <a:ext uri="{FF2B5EF4-FFF2-40B4-BE49-F238E27FC236}">
                <a16:creationId xmlns:a16="http://schemas.microsoft.com/office/drawing/2014/main" id="{9B8A2512-1150-4B12-8BF7-49710A95CEF9}"/>
              </a:ext>
            </a:extLst>
          </p:cNvPr>
          <p:cNvGrpSpPr/>
          <p:nvPr/>
        </p:nvGrpSpPr>
        <p:grpSpPr>
          <a:xfrm rot="16200000">
            <a:off x="6362846" y="3009403"/>
            <a:ext cx="3674040" cy="529943"/>
            <a:chOff x="7665345" y="1787938"/>
            <a:chExt cx="4382239" cy="559463"/>
          </a:xfrm>
        </p:grpSpPr>
        <p:sp>
          <p:nvSpPr>
            <p:cNvPr id="19" name="Arrow: Up 18">
              <a:extLst>
                <a:ext uri="{FF2B5EF4-FFF2-40B4-BE49-F238E27FC236}">
                  <a16:creationId xmlns:a16="http://schemas.microsoft.com/office/drawing/2014/main" id="{3A4B9568-8B73-4C23-BD21-7CDF9667580F}"/>
                </a:ext>
              </a:extLst>
            </p:cNvPr>
            <p:cNvSpPr/>
            <p:nvPr/>
          </p:nvSpPr>
          <p:spPr>
            <a:xfrm rot="5400000">
              <a:off x="9576733" y="-123450"/>
              <a:ext cx="559463" cy="4382239"/>
            </a:xfrm>
            <a:prstGeom prst="upArrow">
              <a:avLst/>
            </a:prstGeom>
            <a:gradFill flip="none" rotWithShape="1">
              <a:gsLst>
                <a:gs pos="0">
                  <a:schemeClr val="accent3">
                    <a:lumMod val="60000"/>
                    <a:lumOff val="40000"/>
                  </a:schemeClr>
                </a:gs>
                <a:gs pos="100000">
                  <a:schemeClr val="accent5">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IN" sz="2400" dirty="0"/>
            </a:p>
          </p:txBody>
        </p:sp>
        <p:sp>
          <p:nvSpPr>
            <p:cNvPr id="20" name="TextBox 19">
              <a:extLst>
                <a:ext uri="{FF2B5EF4-FFF2-40B4-BE49-F238E27FC236}">
                  <a16:creationId xmlns:a16="http://schemas.microsoft.com/office/drawing/2014/main" id="{653395F8-59E5-438F-BF05-A3540675EFBE}"/>
                </a:ext>
              </a:extLst>
            </p:cNvPr>
            <p:cNvSpPr txBox="1"/>
            <p:nvPr/>
          </p:nvSpPr>
          <p:spPr>
            <a:xfrm>
              <a:off x="9316423" y="1889928"/>
              <a:ext cx="1454244" cy="355482"/>
            </a:xfrm>
            <a:prstGeom prst="rect">
              <a:avLst/>
            </a:prstGeom>
            <a:noFill/>
          </p:spPr>
          <p:txBody>
            <a:bodyPr wrap="none" rtlCol="0">
              <a:spAutoFit/>
            </a:bodyPr>
            <a:lstStyle/>
            <a:p>
              <a:pPr algn="l">
                <a:lnSpc>
                  <a:spcPct val="95000"/>
                </a:lnSpc>
              </a:pPr>
              <a:r>
                <a:rPr lang="en-IN" b="1" dirty="0"/>
                <a:t>fluorination</a:t>
              </a:r>
            </a:p>
          </p:txBody>
        </p:sp>
      </p:grpSp>
      <p:grpSp>
        <p:nvGrpSpPr>
          <p:cNvPr id="33" name="Group 32">
            <a:extLst>
              <a:ext uri="{FF2B5EF4-FFF2-40B4-BE49-F238E27FC236}">
                <a16:creationId xmlns:a16="http://schemas.microsoft.com/office/drawing/2014/main" id="{8F56A635-C145-4660-8817-33B78E471E5E}"/>
              </a:ext>
            </a:extLst>
          </p:cNvPr>
          <p:cNvGrpSpPr/>
          <p:nvPr/>
        </p:nvGrpSpPr>
        <p:grpSpPr>
          <a:xfrm rot="16200000">
            <a:off x="7490124" y="3009402"/>
            <a:ext cx="3674040" cy="529943"/>
            <a:chOff x="7665345" y="1787938"/>
            <a:chExt cx="4382239" cy="559463"/>
          </a:xfrm>
        </p:grpSpPr>
        <p:sp>
          <p:nvSpPr>
            <p:cNvPr id="34" name="Arrow: Up 33">
              <a:extLst>
                <a:ext uri="{FF2B5EF4-FFF2-40B4-BE49-F238E27FC236}">
                  <a16:creationId xmlns:a16="http://schemas.microsoft.com/office/drawing/2014/main" id="{BBC3C11D-2400-48CB-A57D-4DCA21C972EF}"/>
                </a:ext>
              </a:extLst>
            </p:cNvPr>
            <p:cNvSpPr/>
            <p:nvPr/>
          </p:nvSpPr>
          <p:spPr>
            <a:xfrm rot="5400000">
              <a:off x="9576733" y="-123450"/>
              <a:ext cx="559463" cy="4382239"/>
            </a:xfrm>
            <a:prstGeom prst="upArrow">
              <a:avLst/>
            </a:prstGeom>
            <a:gradFill flip="none" rotWithShape="1">
              <a:gsLst>
                <a:gs pos="0">
                  <a:schemeClr val="accent3">
                    <a:lumMod val="60000"/>
                    <a:lumOff val="40000"/>
                  </a:schemeClr>
                </a:gs>
                <a:gs pos="100000">
                  <a:schemeClr val="accent5">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IN" sz="2400" dirty="0"/>
            </a:p>
          </p:txBody>
        </p:sp>
        <p:sp>
          <p:nvSpPr>
            <p:cNvPr id="35" name="TextBox 34">
              <a:extLst>
                <a:ext uri="{FF2B5EF4-FFF2-40B4-BE49-F238E27FC236}">
                  <a16:creationId xmlns:a16="http://schemas.microsoft.com/office/drawing/2014/main" id="{678A0FB4-B179-4206-A040-92EE4CBFBCD9}"/>
                </a:ext>
              </a:extLst>
            </p:cNvPr>
            <p:cNvSpPr txBox="1"/>
            <p:nvPr/>
          </p:nvSpPr>
          <p:spPr>
            <a:xfrm>
              <a:off x="9316423" y="1889928"/>
              <a:ext cx="825867" cy="355482"/>
            </a:xfrm>
            <a:prstGeom prst="rect">
              <a:avLst/>
            </a:prstGeom>
            <a:noFill/>
          </p:spPr>
          <p:txBody>
            <a:bodyPr wrap="none" rtlCol="0">
              <a:spAutoFit/>
            </a:bodyPr>
            <a:lstStyle/>
            <a:p>
              <a:pPr algn="l">
                <a:lnSpc>
                  <a:spcPct val="95000"/>
                </a:lnSpc>
              </a:pPr>
              <a:r>
                <a:rPr lang="en-IN" b="1" dirty="0"/>
                <a:t>Log P</a:t>
              </a:r>
            </a:p>
          </p:txBody>
        </p:sp>
      </p:grpSp>
      <p:grpSp>
        <p:nvGrpSpPr>
          <p:cNvPr id="39" name="Group 38">
            <a:extLst>
              <a:ext uri="{FF2B5EF4-FFF2-40B4-BE49-F238E27FC236}">
                <a16:creationId xmlns:a16="http://schemas.microsoft.com/office/drawing/2014/main" id="{6F0A5F3E-D384-4D63-985A-AFE4F09E29E0}"/>
              </a:ext>
            </a:extLst>
          </p:cNvPr>
          <p:cNvGrpSpPr/>
          <p:nvPr/>
        </p:nvGrpSpPr>
        <p:grpSpPr>
          <a:xfrm>
            <a:off x="10193125" y="1488473"/>
            <a:ext cx="529943" cy="3674040"/>
            <a:chOff x="9616903" y="1514063"/>
            <a:chExt cx="559463" cy="4382239"/>
          </a:xfrm>
        </p:grpSpPr>
        <p:sp>
          <p:nvSpPr>
            <p:cNvPr id="37" name="Arrow: Up 36">
              <a:extLst>
                <a:ext uri="{FF2B5EF4-FFF2-40B4-BE49-F238E27FC236}">
                  <a16:creationId xmlns:a16="http://schemas.microsoft.com/office/drawing/2014/main" id="{D1E4CE63-4237-47CC-99FE-29E732AEC99E}"/>
                </a:ext>
              </a:extLst>
            </p:cNvPr>
            <p:cNvSpPr/>
            <p:nvPr/>
          </p:nvSpPr>
          <p:spPr>
            <a:xfrm rot="10800000" flipH="1">
              <a:off x="9616903" y="1514063"/>
              <a:ext cx="559463" cy="4382239"/>
            </a:xfrm>
            <a:prstGeom prst="upArrow">
              <a:avLst/>
            </a:prstGeom>
            <a:gradFill flip="none" rotWithShape="1">
              <a:gsLst>
                <a:gs pos="0">
                  <a:schemeClr val="accent3">
                    <a:lumMod val="60000"/>
                    <a:lumOff val="40000"/>
                  </a:schemeClr>
                </a:gs>
                <a:gs pos="100000">
                  <a:schemeClr val="accent5">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IN" sz="2400" dirty="0"/>
            </a:p>
          </p:txBody>
        </p:sp>
        <p:sp>
          <p:nvSpPr>
            <p:cNvPr id="38" name="TextBox 37">
              <a:extLst>
                <a:ext uri="{FF2B5EF4-FFF2-40B4-BE49-F238E27FC236}">
                  <a16:creationId xmlns:a16="http://schemas.microsoft.com/office/drawing/2014/main" id="{A6EC8CDB-2B8B-453E-8835-198D338C48D1}"/>
                </a:ext>
              </a:extLst>
            </p:cNvPr>
            <p:cNvSpPr txBox="1"/>
            <p:nvPr/>
          </p:nvSpPr>
          <p:spPr>
            <a:xfrm rot="16200000">
              <a:off x="8498291" y="3527440"/>
              <a:ext cx="2762295" cy="355482"/>
            </a:xfrm>
            <a:prstGeom prst="rect">
              <a:avLst/>
            </a:prstGeom>
            <a:noFill/>
          </p:spPr>
          <p:txBody>
            <a:bodyPr wrap="none" rtlCol="0">
              <a:spAutoFit/>
            </a:bodyPr>
            <a:lstStyle/>
            <a:p>
              <a:pPr algn="l">
                <a:lnSpc>
                  <a:spcPct val="95000"/>
                </a:lnSpc>
              </a:pPr>
              <a:r>
                <a:rPr lang="en-IN" b="1" dirty="0"/>
                <a:t>Strength of HB network</a:t>
              </a:r>
            </a:p>
          </p:txBody>
        </p:sp>
      </p:grpSp>
      <p:grpSp>
        <p:nvGrpSpPr>
          <p:cNvPr id="40" name="Group 39">
            <a:extLst>
              <a:ext uri="{FF2B5EF4-FFF2-40B4-BE49-F238E27FC236}">
                <a16:creationId xmlns:a16="http://schemas.microsoft.com/office/drawing/2014/main" id="{3E82CD00-0E13-4A5D-9ED2-F133C7A5B86B}"/>
              </a:ext>
            </a:extLst>
          </p:cNvPr>
          <p:cNvGrpSpPr/>
          <p:nvPr/>
        </p:nvGrpSpPr>
        <p:grpSpPr>
          <a:xfrm rot="5400000" flipV="1">
            <a:off x="9590899" y="3020828"/>
            <a:ext cx="3674040" cy="529943"/>
            <a:chOff x="7665345" y="1787938"/>
            <a:chExt cx="4382239" cy="559463"/>
          </a:xfrm>
        </p:grpSpPr>
        <p:sp>
          <p:nvSpPr>
            <p:cNvPr id="41" name="Arrow: Up 40">
              <a:extLst>
                <a:ext uri="{FF2B5EF4-FFF2-40B4-BE49-F238E27FC236}">
                  <a16:creationId xmlns:a16="http://schemas.microsoft.com/office/drawing/2014/main" id="{3C15B00B-A6ED-49D1-971A-AA0F6D3E182F}"/>
                </a:ext>
              </a:extLst>
            </p:cNvPr>
            <p:cNvSpPr/>
            <p:nvPr/>
          </p:nvSpPr>
          <p:spPr>
            <a:xfrm rot="5400000">
              <a:off x="9576733" y="-123450"/>
              <a:ext cx="559463" cy="4382239"/>
            </a:xfrm>
            <a:prstGeom prst="upArrow">
              <a:avLst/>
            </a:prstGeom>
            <a:gradFill flip="none" rotWithShape="1">
              <a:gsLst>
                <a:gs pos="0">
                  <a:schemeClr val="accent3">
                    <a:lumMod val="60000"/>
                    <a:lumOff val="40000"/>
                  </a:schemeClr>
                </a:gs>
                <a:gs pos="100000">
                  <a:schemeClr val="accent5">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IN" sz="2400" dirty="0"/>
            </a:p>
          </p:txBody>
        </p:sp>
        <p:sp>
          <p:nvSpPr>
            <p:cNvPr id="42" name="TextBox 41">
              <a:extLst>
                <a:ext uri="{FF2B5EF4-FFF2-40B4-BE49-F238E27FC236}">
                  <a16:creationId xmlns:a16="http://schemas.microsoft.com/office/drawing/2014/main" id="{BE447998-520C-4265-87CE-EB5CBF1EF30E}"/>
                </a:ext>
              </a:extLst>
            </p:cNvPr>
            <p:cNvSpPr txBox="1"/>
            <p:nvPr/>
          </p:nvSpPr>
          <p:spPr>
            <a:xfrm>
              <a:off x="9096301" y="1880033"/>
              <a:ext cx="1266123" cy="375284"/>
            </a:xfrm>
            <a:prstGeom prst="rect">
              <a:avLst/>
            </a:prstGeom>
            <a:noFill/>
          </p:spPr>
          <p:txBody>
            <a:bodyPr wrap="none" rtlCol="0">
              <a:spAutoFit/>
            </a:bodyPr>
            <a:lstStyle/>
            <a:p>
              <a:pPr algn="l">
                <a:lnSpc>
                  <a:spcPct val="95000"/>
                </a:lnSpc>
              </a:pPr>
              <a:r>
                <a:rPr lang="en-IN" b="1" dirty="0"/>
                <a:t>Δ</a:t>
              </a:r>
              <a:r>
                <a:rPr lang="en-IN" b="1" i="1" dirty="0"/>
                <a:t>S</a:t>
              </a:r>
              <a:r>
                <a:rPr lang="en-IN" b="1" baseline="-25000" dirty="0"/>
                <a:t>T</a:t>
              </a:r>
              <a:r>
                <a:rPr lang="en-IN" b="1" dirty="0"/>
                <a:t>(</a:t>
              </a:r>
              <a:r>
                <a:rPr lang="el-GR" b="1" dirty="0"/>
                <a:t>Δ</a:t>
              </a:r>
              <a:r>
                <a:rPr lang="en-US" b="1" dirty="0"/>
                <a:t>T)</a:t>
              </a:r>
              <a:endParaRPr lang="en-IN" b="1" dirty="0"/>
            </a:p>
          </p:txBody>
        </p:sp>
      </p:grpSp>
      <p:sp>
        <p:nvSpPr>
          <p:cNvPr id="43" name="TextBox 42">
            <a:extLst>
              <a:ext uri="{FF2B5EF4-FFF2-40B4-BE49-F238E27FC236}">
                <a16:creationId xmlns:a16="http://schemas.microsoft.com/office/drawing/2014/main" id="{712A93E7-7B63-45E8-9FEF-18A7814C4253}"/>
              </a:ext>
            </a:extLst>
          </p:cNvPr>
          <p:cNvSpPr txBox="1"/>
          <p:nvPr/>
        </p:nvSpPr>
        <p:spPr>
          <a:xfrm>
            <a:off x="5196715" y="5616560"/>
            <a:ext cx="6690934" cy="355482"/>
          </a:xfrm>
          <a:prstGeom prst="rect">
            <a:avLst/>
          </a:prstGeom>
          <a:noFill/>
        </p:spPr>
        <p:txBody>
          <a:bodyPr wrap="none" rtlCol="0">
            <a:spAutoFit/>
          </a:bodyPr>
          <a:lstStyle/>
          <a:p>
            <a:pPr algn="l">
              <a:lnSpc>
                <a:spcPct val="95000"/>
              </a:lnSpc>
            </a:pPr>
            <a:r>
              <a:rPr lang="en-IN" dirty="0">
                <a:solidFill>
                  <a:srgbClr val="FF0000"/>
                </a:solidFill>
              </a:rPr>
              <a:t>Effect of fluorination was validated from TDFRS measurements!</a:t>
            </a:r>
          </a:p>
        </p:txBody>
      </p:sp>
    </p:spTree>
    <p:custDataLst>
      <p:tags r:id="rId2"/>
    </p:custDataLst>
    <p:extLst>
      <p:ext uri="{BB962C8B-B14F-4D97-AF65-F5344CB8AC3E}">
        <p14:creationId xmlns:p14="http://schemas.microsoft.com/office/powerpoint/2010/main" val="3650261151"/>
      </p:ext>
    </p:extLst>
  </p:cSld>
  <p:clrMapOvr>
    <a:masterClrMapping/>
  </p:clrMapOvr>
  <mc:AlternateContent xmlns:mc="http://schemas.openxmlformats.org/markup-compatibility/2006" xmlns:p14="http://schemas.microsoft.com/office/powerpoint/2010/main">
    <mc:Choice Requires="p14">
      <p:transition spd="slow" p14:dur="2000" advTm="104981"/>
    </mc:Choice>
    <mc:Fallback xmlns="">
      <p:transition spd="slow" advTm="1049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up)">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up)">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Applications</a:t>
            </a:r>
            <a:endParaRPr lang="en-GB" dirty="0"/>
          </a:p>
        </p:txBody>
      </p:sp>
      <p:sp>
        <p:nvSpPr>
          <p:cNvPr id="5" name="Slide Number Placeholder 4"/>
          <p:cNvSpPr>
            <a:spLocks noGrp="1"/>
          </p:cNvSpPr>
          <p:nvPr>
            <p:ph type="sldNum" sz="quarter" idx="14"/>
          </p:nvPr>
        </p:nvSpPr>
        <p:spPr/>
        <p:txBody>
          <a:bodyPr/>
          <a:lstStyle/>
          <a:p>
            <a:fld id="{A52F4D17-1AD6-42D9-B93A-EB002C62F438}" type="slidenum">
              <a:rPr lang="de-DE" smtClean="0"/>
              <a:pPr/>
              <a:t>3</a:t>
            </a:fld>
            <a:endParaRPr lang="de-DE" dirty="0"/>
          </a:p>
        </p:txBody>
      </p:sp>
      <p:sp>
        <p:nvSpPr>
          <p:cNvPr id="17" name="Rectangle 16">
            <a:extLst>
              <a:ext uri="{FF2B5EF4-FFF2-40B4-BE49-F238E27FC236}">
                <a16:creationId xmlns:a16="http://schemas.microsoft.com/office/drawing/2014/main" id="{B7EED87B-36D0-4D72-8231-54DC090E59CD}"/>
              </a:ext>
            </a:extLst>
          </p:cNvPr>
          <p:cNvSpPr/>
          <p:nvPr/>
        </p:nvSpPr>
        <p:spPr>
          <a:xfrm>
            <a:off x="10245" y="13905"/>
            <a:ext cx="12192000" cy="258019"/>
          </a:xfrm>
          <a:prstGeom prst="rect">
            <a:avLst/>
          </a:prstGeom>
          <a:gradFill flip="none" rotWithShape="1">
            <a:gsLst>
              <a:gs pos="6000">
                <a:schemeClr val="accent1"/>
              </a:gs>
              <a:gs pos="51000">
                <a:schemeClr val="accent1">
                  <a:lumMod val="40000"/>
                  <a:lumOff val="60000"/>
                </a:schemeClr>
              </a:gs>
              <a:gs pos="9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5000"/>
              </a:lnSpc>
            </a:pPr>
            <a:r>
              <a:rPr lang="de-DE" sz="1400" b="1" dirty="0">
                <a:solidFill>
                  <a:schemeClr val="bg1"/>
                </a:solidFill>
                <a:sym typeface="Wingdings 3"/>
              </a:rPr>
              <a:t></a:t>
            </a:r>
            <a:r>
              <a:rPr lang="de-DE" sz="1400" b="1" dirty="0">
                <a:sym typeface="Wingdings 3"/>
              </a:rPr>
              <a:t> </a:t>
            </a:r>
            <a:r>
              <a:rPr lang="de-DE" sz="1400" b="1" dirty="0" err="1">
                <a:solidFill>
                  <a:schemeClr val="bg1"/>
                </a:solidFill>
              </a:rPr>
              <a:t>introduction</a:t>
            </a:r>
            <a:r>
              <a:rPr lang="de-DE" sz="1400" b="1" dirty="0">
                <a:solidFill>
                  <a:schemeClr val="bg1"/>
                </a:solidFill>
              </a:rPr>
              <a:t> </a:t>
            </a:r>
            <a:r>
              <a:rPr lang="de-DE" sz="1400" dirty="0">
                <a:solidFill>
                  <a:schemeClr val="accent3">
                    <a:lumMod val="20000"/>
                    <a:lumOff val="80000"/>
                  </a:schemeClr>
                </a:solidFill>
              </a:rPr>
              <a:t>            </a:t>
            </a:r>
            <a:r>
              <a:rPr lang="de-DE" sz="1400" dirty="0" err="1">
                <a:solidFill>
                  <a:schemeClr val="accent3">
                    <a:lumMod val="20000"/>
                    <a:lumOff val="80000"/>
                  </a:schemeClr>
                </a:solidFill>
              </a:rPr>
              <a:t>studied</a:t>
            </a:r>
            <a:r>
              <a:rPr lang="de-DE" sz="1400" dirty="0">
                <a:solidFill>
                  <a:schemeClr val="accent3">
                    <a:lumMod val="20000"/>
                    <a:lumOff val="80000"/>
                  </a:schemeClr>
                </a:solidFill>
              </a:rPr>
              <a:t> systems                </a:t>
            </a:r>
            <a:r>
              <a:rPr lang="de-DE" sz="1400" dirty="0" err="1">
                <a:solidFill>
                  <a:schemeClr val="accent3">
                    <a:lumMod val="20000"/>
                    <a:lumOff val="80000"/>
                  </a:schemeClr>
                </a:solidFill>
              </a:rPr>
              <a:t>results</a:t>
            </a:r>
            <a:r>
              <a:rPr lang="de-DE" sz="1400" dirty="0">
                <a:solidFill>
                  <a:schemeClr val="accent3">
                    <a:lumMod val="20000"/>
                    <a:lumOff val="80000"/>
                  </a:schemeClr>
                </a:solidFill>
              </a:rPr>
              <a:t>               </a:t>
            </a:r>
            <a:r>
              <a:rPr lang="de-DE" sz="1400" dirty="0" err="1">
                <a:solidFill>
                  <a:schemeClr val="accent3">
                    <a:lumMod val="20000"/>
                    <a:lumOff val="80000"/>
                  </a:schemeClr>
                </a:solidFill>
              </a:rPr>
              <a:t>summary</a:t>
            </a:r>
            <a:r>
              <a:rPr lang="de-DE" sz="1400" dirty="0">
                <a:solidFill>
                  <a:schemeClr val="accent3">
                    <a:lumMod val="20000"/>
                    <a:lumOff val="80000"/>
                  </a:schemeClr>
                </a:solidFill>
              </a:rPr>
              <a:t> &amp; </a:t>
            </a:r>
            <a:r>
              <a:rPr lang="de-DE" sz="1400" dirty="0" err="1">
                <a:solidFill>
                  <a:schemeClr val="accent3">
                    <a:lumMod val="20000"/>
                    <a:lumOff val="80000"/>
                  </a:schemeClr>
                </a:solidFill>
              </a:rPr>
              <a:t>outlook</a:t>
            </a:r>
            <a:r>
              <a:rPr lang="de-DE" sz="1400" dirty="0">
                <a:solidFill>
                  <a:schemeClr val="accent3">
                    <a:lumMod val="20000"/>
                    <a:lumOff val="80000"/>
                  </a:schemeClr>
                </a:solidFill>
              </a:rPr>
              <a:t>                  </a:t>
            </a:r>
            <a:r>
              <a:rPr lang="de-DE" sz="1400" dirty="0" err="1">
                <a:solidFill>
                  <a:schemeClr val="accent3">
                    <a:lumMod val="20000"/>
                    <a:lumOff val="80000"/>
                  </a:schemeClr>
                </a:solidFill>
              </a:rPr>
              <a:t>acknowledgement</a:t>
            </a:r>
            <a:endParaRPr lang="en-GB" sz="1600" dirty="0" err="1">
              <a:solidFill>
                <a:schemeClr val="accent3">
                  <a:lumMod val="20000"/>
                  <a:lumOff val="80000"/>
                </a:schemeClr>
              </a:solidFill>
            </a:endParaRPr>
          </a:p>
        </p:txBody>
      </p:sp>
      <p:sp>
        <p:nvSpPr>
          <p:cNvPr id="23" name="Text Placeholder 7">
            <a:extLst>
              <a:ext uri="{FF2B5EF4-FFF2-40B4-BE49-F238E27FC236}">
                <a16:creationId xmlns:a16="http://schemas.microsoft.com/office/drawing/2014/main" id="{8E0A5CE8-4D93-4AE2-97EB-09381EDFE714}"/>
              </a:ext>
            </a:extLst>
          </p:cNvPr>
          <p:cNvSpPr txBox="1">
            <a:spLocks/>
          </p:cNvSpPr>
          <p:nvPr/>
        </p:nvSpPr>
        <p:spPr>
          <a:xfrm>
            <a:off x="478367" y="938786"/>
            <a:ext cx="11232896" cy="509994"/>
          </a:xfrm>
          <a:prstGeom prst="rect">
            <a:avLst/>
          </a:prstGeom>
        </p:spPr>
        <p:txBody>
          <a:bodyPr vert="horz" lIns="0" tIns="0" rIns="0" bIns="0" rtlCol="0" anchor="t" anchorCtr="0">
            <a:noAutofit/>
          </a:bodyPr>
          <a:lstStyle>
            <a:lvl1pPr marL="0" indent="0" algn="l" defTabSz="914400" rtl="0" eaLnBrk="1" latinLnBrk="0" hangingPunct="1">
              <a:lnSpc>
                <a:spcPct val="114000"/>
              </a:lnSpc>
              <a:spcBef>
                <a:spcPts val="0"/>
              </a:spcBef>
              <a:spcAft>
                <a:spcPts val="0"/>
              </a:spcAft>
              <a:buFont typeface="Calibri" panose="020F0502020204030204" pitchFamily="34" charset="0"/>
              <a:buNone/>
              <a:defRPr sz="1800" b="1" kern="1200">
                <a:solidFill>
                  <a:schemeClr val="accent1"/>
                </a:solidFill>
                <a:latin typeface="+mn-lt"/>
                <a:ea typeface="+mn-ea"/>
                <a:cs typeface="+mn-cs"/>
              </a:defRPr>
            </a:lvl1pPr>
            <a:lvl2pPr marL="450850" indent="-23495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2060"/>
                </a:solidFill>
              </a:rPr>
              <a:t>Microscale Thermophoresis(MST)</a:t>
            </a:r>
          </a:p>
        </p:txBody>
      </p:sp>
      <p:pic>
        <p:nvPicPr>
          <p:cNvPr id="25" name="Picture 2" descr="D:\Doreen\manuscripts\thesis-template\thesis\figures\MST.PNG">
            <a:extLst>
              <a:ext uri="{FF2B5EF4-FFF2-40B4-BE49-F238E27FC236}">
                <a16:creationId xmlns:a16="http://schemas.microsoft.com/office/drawing/2014/main" id="{1F788C13-2A41-4066-BE54-5DD00DF981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564" t="17247"/>
          <a:stretch/>
        </p:blipFill>
        <p:spPr bwMode="auto">
          <a:xfrm>
            <a:off x="7416996" y="3042155"/>
            <a:ext cx="3510084" cy="2877059"/>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7CF6AE71-0B98-4087-81AF-EA0D3AAACF21}"/>
              </a:ext>
            </a:extLst>
          </p:cNvPr>
          <p:cNvGrpSpPr/>
          <p:nvPr/>
        </p:nvGrpSpPr>
        <p:grpSpPr>
          <a:xfrm>
            <a:off x="6848593" y="518226"/>
            <a:ext cx="4701108" cy="2323224"/>
            <a:chOff x="735420" y="4509120"/>
            <a:chExt cx="3620556" cy="1714500"/>
          </a:xfrm>
        </p:grpSpPr>
        <p:pic>
          <p:nvPicPr>
            <p:cNvPr id="27" name="Picture 2" descr="D:\Doreen\manuscripts\thesis-template\thesis\figures\MST.PNG">
              <a:extLst>
                <a:ext uri="{FF2B5EF4-FFF2-40B4-BE49-F238E27FC236}">
                  <a16:creationId xmlns:a16="http://schemas.microsoft.com/office/drawing/2014/main" id="{EEB0F97E-396E-425B-B8A6-6F5C5190E7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4436" b="40484"/>
            <a:stretch/>
          </p:blipFill>
          <p:spPr bwMode="auto">
            <a:xfrm>
              <a:off x="735420" y="4509120"/>
              <a:ext cx="3620556" cy="170686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11CA9AB3-CDF3-4D64-BA3B-9DC219E2F2C8}"/>
                </a:ext>
              </a:extLst>
            </p:cNvPr>
            <p:cNvSpPr/>
            <p:nvPr/>
          </p:nvSpPr>
          <p:spPr>
            <a:xfrm>
              <a:off x="1783492" y="6021288"/>
              <a:ext cx="2250271" cy="202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GB" sz="2400" dirty="0"/>
            </a:p>
          </p:txBody>
        </p:sp>
      </p:grpSp>
      <p:grpSp>
        <p:nvGrpSpPr>
          <p:cNvPr id="38" name="Group 37">
            <a:extLst>
              <a:ext uri="{FF2B5EF4-FFF2-40B4-BE49-F238E27FC236}">
                <a16:creationId xmlns:a16="http://schemas.microsoft.com/office/drawing/2014/main" id="{8D7BDF6C-72F7-4CF5-82F2-D65CE655F6FB}"/>
              </a:ext>
            </a:extLst>
          </p:cNvPr>
          <p:cNvGrpSpPr/>
          <p:nvPr/>
        </p:nvGrpSpPr>
        <p:grpSpPr>
          <a:xfrm>
            <a:off x="0" y="1869340"/>
            <a:ext cx="6351677" cy="4120349"/>
            <a:chOff x="294961" y="1674660"/>
            <a:chExt cx="6351677" cy="4120349"/>
          </a:xfrm>
        </p:grpSpPr>
        <p:pic>
          <p:nvPicPr>
            <p:cNvPr id="11" name="Picture 10">
              <a:extLst>
                <a:ext uri="{FF2B5EF4-FFF2-40B4-BE49-F238E27FC236}">
                  <a16:creationId xmlns:a16="http://schemas.microsoft.com/office/drawing/2014/main" id="{0177907A-5F6B-471F-B9F2-10C5107881AF}"/>
                </a:ext>
              </a:extLst>
            </p:cNvPr>
            <p:cNvPicPr>
              <a:picLocks noChangeAspect="1"/>
            </p:cNvPicPr>
            <p:nvPr/>
          </p:nvPicPr>
          <p:blipFill>
            <a:blip r:embed="rId4"/>
            <a:stretch>
              <a:fillRect/>
            </a:stretch>
          </p:blipFill>
          <p:spPr>
            <a:xfrm>
              <a:off x="294961" y="1674660"/>
              <a:ext cx="6351677" cy="4120349"/>
            </a:xfrm>
            <a:prstGeom prst="rect">
              <a:avLst/>
            </a:prstGeom>
          </p:spPr>
        </p:pic>
        <p:cxnSp>
          <p:nvCxnSpPr>
            <p:cNvPr id="16" name="Straight Arrow Connector 15">
              <a:extLst>
                <a:ext uri="{FF2B5EF4-FFF2-40B4-BE49-F238E27FC236}">
                  <a16:creationId xmlns:a16="http://schemas.microsoft.com/office/drawing/2014/main" id="{1A8622EF-F069-4036-B1EE-D3E68DC29BF5}"/>
                </a:ext>
              </a:extLst>
            </p:cNvPr>
            <p:cNvCxnSpPr>
              <a:cxnSpLocks/>
            </p:cNvCxnSpPr>
            <p:nvPr/>
          </p:nvCxnSpPr>
          <p:spPr>
            <a:xfrm>
              <a:off x="937260" y="2567281"/>
              <a:ext cx="160020" cy="987449"/>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F7B6D60-2E5B-49B4-AFC9-07A3CC30D2FF}"/>
                </a:ext>
              </a:extLst>
            </p:cNvPr>
            <p:cNvCxnSpPr>
              <a:cxnSpLocks/>
            </p:cNvCxnSpPr>
            <p:nvPr/>
          </p:nvCxnSpPr>
          <p:spPr>
            <a:xfrm>
              <a:off x="2304182" y="2567281"/>
              <a:ext cx="0" cy="1741829"/>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0A54350-EC26-4019-84FF-44E99D92C014}"/>
                </a:ext>
              </a:extLst>
            </p:cNvPr>
            <p:cNvCxnSpPr>
              <a:cxnSpLocks/>
            </p:cNvCxnSpPr>
            <p:nvPr/>
          </p:nvCxnSpPr>
          <p:spPr>
            <a:xfrm flipH="1">
              <a:off x="2797144" y="2548430"/>
              <a:ext cx="887342" cy="1186404"/>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8E044D03-04A9-4161-A165-83A08492F1BF}"/>
              </a:ext>
            </a:extLst>
          </p:cNvPr>
          <p:cNvSpPr/>
          <p:nvPr/>
        </p:nvSpPr>
        <p:spPr>
          <a:xfrm>
            <a:off x="323522" y="6001488"/>
            <a:ext cx="6028155" cy="276999"/>
          </a:xfrm>
          <a:prstGeom prst="rect">
            <a:avLst/>
          </a:prstGeom>
        </p:spPr>
        <p:txBody>
          <a:bodyPr wrap="square">
            <a:spAutoFit/>
          </a:bodyPr>
          <a:lstStyle/>
          <a:p>
            <a:r>
              <a:rPr lang="en-US" sz="1200" dirty="0"/>
              <a:t>M. Jerabek-Willemsen et al, et al., </a:t>
            </a:r>
            <a:r>
              <a:rPr lang="en-US" sz="1200" i="1" dirty="0"/>
              <a:t>J. Mol. Struct.</a:t>
            </a:r>
            <a:r>
              <a:rPr lang="en-US" sz="1200" dirty="0"/>
              <a:t>, </a:t>
            </a:r>
            <a:r>
              <a:rPr lang="en-US" sz="1200" b="1" dirty="0"/>
              <a:t>1077</a:t>
            </a:r>
            <a:r>
              <a:rPr lang="en-US" sz="1200" dirty="0"/>
              <a:t>(2014), 101</a:t>
            </a:r>
          </a:p>
        </p:txBody>
      </p:sp>
    </p:spTree>
    <p:extLst>
      <p:ext uri="{BB962C8B-B14F-4D97-AF65-F5344CB8AC3E}">
        <p14:creationId xmlns:p14="http://schemas.microsoft.com/office/powerpoint/2010/main" val="60872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E87BC9-69B2-4F93-A7A2-69FE6B211965}"/>
              </a:ext>
            </a:extLst>
          </p:cNvPr>
          <p:cNvSpPr>
            <a:spLocks noGrp="1"/>
          </p:cNvSpPr>
          <p:nvPr>
            <p:ph type="title"/>
          </p:nvPr>
        </p:nvSpPr>
        <p:spPr>
          <a:xfrm>
            <a:off x="101596" y="321541"/>
            <a:ext cx="11234083" cy="1126758"/>
          </a:xfrm>
        </p:spPr>
        <p:txBody>
          <a:bodyPr/>
          <a:lstStyle/>
          <a:p>
            <a:r>
              <a:rPr lang="de-DE" dirty="0"/>
              <a:t>Goal: Protein-ligand systems</a:t>
            </a:r>
          </a:p>
        </p:txBody>
      </p:sp>
      <p:sp>
        <p:nvSpPr>
          <p:cNvPr id="8" name="Foliennummernplatzhalter 7">
            <a:extLst>
              <a:ext uri="{FF2B5EF4-FFF2-40B4-BE49-F238E27FC236}">
                <a16:creationId xmlns:a16="http://schemas.microsoft.com/office/drawing/2014/main" id="{3EB7973A-13F4-4F23-9357-BFFFEB070F13}"/>
              </a:ext>
            </a:extLst>
          </p:cNvPr>
          <p:cNvSpPr>
            <a:spLocks noGrp="1"/>
          </p:cNvSpPr>
          <p:nvPr>
            <p:ph type="sldNum" sz="quarter" idx="17"/>
          </p:nvPr>
        </p:nvSpPr>
        <p:spPr/>
        <p:txBody>
          <a:bodyPr/>
          <a:lstStyle/>
          <a:p>
            <a:pPr defTabSz="457200"/>
            <a:r>
              <a:rPr lang="en-US">
                <a:solidFill>
                  <a:srgbClr val="023D6B"/>
                </a:solidFill>
              </a:rPr>
              <a:t>Page </a:t>
            </a:r>
            <a:fld id="{A52F4D17-1AD6-42D9-B93A-EB002C62F438}" type="slidenum">
              <a:rPr lang="en-US" smtClean="0">
                <a:solidFill>
                  <a:srgbClr val="023D6B"/>
                </a:solidFill>
              </a:rPr>
              <a:pPr defTabSz="457200"/>
              <a:t>4</a:t>
            </a:fld>
            <a:endParaRPr lang="en-US" dirty="0">
              <a:solidFill>
                <a:srgbClr val="023D6B"/>
              </a:solidFill>
            </a:endParaRPr>
          </a:p>
        </p:txBody>
      </p:sp>
      <p:sp>
        <p:nvSpPr>
          <p:cNvPr id="6" name="Rectangle 5">
            <a:extLst>
              <a:ext uri="{FF2B5EF4-FFF2-40B4-BE49-F238E27FC236}">
                <a16:creationId xmlns:a16="http://schemas.microsoft.com/office/drawing/2014/main" id="{6D48B6C1-6A80-47D6-9953-EDE007D862BB}"/>
              </a:ext>
            </a:extLst>
          </p:cNvPr>
          <p:cNvSpPr/>
          <p:nvPr/>
        </p:nvSpPr>
        <p:spPr>
          <a:xfrm>
            <a:off x="1" y="-10153"/>
            <a:ext cx="12100956" cy="285261"/>
          </a:xfrm>
          <a:prstGeom prst="rect">
            <a:avLst/>
          </a:prstGeom>
          <a:gradFill flip="none" rotWithShape="1">
            <a:gsLst>
              <a:gs pos="6000">
                <a:schemeClr val="accent1"/>
              </a:gs>
              <a:gs pos="51000">
                <a:schemeClr val="accent1">
                  <a:lumMod val="40000"/>
                  <a:lumOff val="60000"/>
                </a:schemeClr>
              </a:gs>
              <a:gs pos="9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5000"/>
              </a:lnSpc>
            </a:pPr>
            <a:r>
              <a:rPr lang="de-DE" sz="1400" b="1" dirty="0">
                <a:solidFill>
                  <a:schemeClr val="bg1"/>
                </a:solidFill>
                <a:sym typeface="Wingdings 3"/>
              </a:rPr>
              <a:t></a:t>
            </a:r>
            <a:r>
              <a:rPr lang="de-DE" sz="1400" b="1" dirty="0">
                <a:sym typeface="Wingdings 3"/>
              </a:rPr>
              <a:t> </a:t>
            </a:r>
            <a:r>
              <a:rPr lang="de-DE" sz="1600" b="1" dirty="0" err="1"/>
              <a:t>motivation</a:t>
            </a:r>
            <a:r>
              <a:rPr lang="de-DE" sz="1600" b="1" dirty="0"/>
              <a:t>              </a:t>
            </a:r>
            <a:r>
              <a:rPr lang="de-DE" sz="1600" dirty="0"/>
              <a:t> </a:t>
            </a:r>
            <a:r>
              <a:rPr lang="de-DE" sz="1400" dirty="0" err="1">
                <a:solidFill>
                  <a:schemeClr val="accent3">
                    <a:lumMod val="20000"/>
                    <a:lumOff val="80000"/>
                  </a:schemeClr>
                </a:solidFill>
              </a:rPr>
              <a:t>introduction</a:t>
            </a:r>
            <a:r>
              <a:rPr lang="de-DE" sz="1400" dirty="0">
                <a:solidFill>
                  <a:schemeClr val="accent3">
                    <a:lumMod val="20000"/>
                    <a:lumOff val="80000"/>
                  </a:schemeClr>
                </a:solidFill>
              </a:rPr>
              <a:t>            </a:t>
            </a:r>
            <a:r>
              <a:rPr lang="de-DE" sz="1400" dirty="0" err="1">
                <a:solidFill>
                  <a:schemeClr val="accent3">
                    <a:lumMod val="20000"/>
                    <a:lumOff val="80000"/>
                  </a:schemeClr>
                </a:solidFill>
              </a:rPr>
              <a:t>studied</a:t>
            </a:r>
            <a:r>
              <a:rPr lang="de-DE" sz="1400" dirty="0">
                <a:solidFill>
                  <a:schemeClr val="accent3">
                    <a:lumMod val="20000"/>
                    <a:lumOff val="80000"/>
                  </a:schemeClr>
                </a:solidFill>
              </a:rPr>
              <a:t> systems                </a:t>
            </a:r>
            <a:r>
              <a:rPr lang="de-DE" sz="1400" dirty="0" err="1">
                <a:solidFill>
                  <a:schemeClr val="accent3">
                    <a:lumMod val="20000"/>
                    <a:lumOff val="80000"/>
                  </a:schemeClr>
                </a:solidFill>
              </a:rPr>
              <a:t>results</a:t>
            </a:r>
            <a:r>
              <a:rPr lang="de-DE" sz="1400" dirty="0">
                <a:solidFill>
                  <a:schemeClr val="accent3">
                    <a:lumMod val="20000"/>
                    <a:lumOff val="80000"/>
                  </a:schemeClr>
                </a:solidFill>
              </a:rPr>
              <a:t>               </a:t>
            </a:r>
            <a:r>
              <a:rPr lang="de-DE" sz="1400" dirty="0" err="1">
                <a:solidFill>
                  <a:schemeClr val="accent3">
                    <a:lumMod val="20000"/>
                    <a:lumOff val="80000"/>
                  </a:schemeClr>
                </a:solidFill>
              </a:rPr>
              <a:t>summary</a:t>
            </a:r>
            <a:r>
              <a:rPr lang="de-DE" sz="1400" dirty="0">
                <a:solidFill>
                  <a:schemeClr val="accent3">
                    <a:lumMod val="20000"/>
                    <a:lumOff val="80000"/>
                  </a:schemeClr>
                </a:solidFill>
              </a:rPr>
              <a:t> &amp; </a:t>
            </a:r>
            <a:r>
              <a:rPr lang="de-DE" sz="1400" dirty="0" err="1">
                <a:solidFill>
                  <a:schemeClr val="accent3">
                    <a:lumMod val="20000"/>
                    <a:lumOff val="80000"/>
                  </a:schemeClr>
                </a:solidFill>
              </a:rPr>
              <a:t>outlook</a:t>
            </a:r>
            <a:r>
              <a:rPr lang="de-DE" sz="1400" dirty="0">
                <a:solidFill>
                  <a:schemeClr val="accent3">
                    <a:lumMod val="20000"/>
                    <a:lumOff val="80000"/>
                  </a:schemeClr>
                </a:solidFill>
              </a:rPr>
              <a:t>                  </a:t>
            </a:r>
            <a:r>
              <a:rPr lang="de-DE" sz="1400" dirty="0" err="1">
                <a:solidFill>
                  <a:schemeClr val="accent3">
                    <a:lumMod val="20000"/>
                    <a:lumOff val="80000"/>
                  </a:schemeClr>
                </a:solidFill>
              </a:rPr>
              <a:t>acknowledgement</a:t>
            </a:r>
            <a:endParaRPr lang="en-GB" sz="1600" dirty="0" err="1">
              <a:solidFill>
                <a:schemeClr val="accent3">
                  <a:lumMod val="20000"/>
                  <a:lumOff val="80000"/>
                </a:schemeClr>
              </a:solidFill>
            </a:endParaRPr>
          </a:p>
        </p:txBody>
      </p:sp>
      <p:sp>
        <p:nvSpPr>
          <p:cNvPr id="11" name="Freeform: Shape 10">
            <a:extLst>
              <a:ext uri="{FF2B5EF4-FFF2-40B4-BE49-F238E27FC236}">
                <a16:creationId xmlns:a16="http://schemas.microsoft.com/office/drawing/2014/main" id="{00223377-A638-4E8B-A8C7-20BBE8A31D8C}"/>
              </a:ext>
            </a:extLst>
          </p:cNvPr>
          <p:cNvSpPr/>
          <p:nvPr/>
        </p:nvSpPr>
        <p:spPr>
          <a:xfrm>
            <a:off x="1371600" y="1440180"/>
            <a:ext cx="6092190" cy="3691890"/>
          </a:xfrm>
          <a:custGeom>
            <a:avLst/>
            <a:gdLst>
              <a:gd name="connsiteX0" fmla="*/ 0 w 6092190"/>
              <a:gd name="connsiteY0" fmla="*/ 1508760 h 3691890"/>
              <a:gd name="connsiteX1" fmla="*/ 0 w 6092190"/>
              <a:gd name="connsiteY1" fmla="*/ 1508760 h 3691890"/>
              <a:gd name="connsiteX2" fmla="*/ 548640 w 6092190"/>
              <a:gd name="connsiteY2" fmla="*/ 1863090 h 3691890"/>
              <a:gd name="connsiteX3" fmla="*/ 582930 w 6092190"/>
              <a:gd name="connsiteY3" fmla="*/ 1840230 h 3691890"/>
              <a:gd name="connsiteX4" fmla="*/ 605790 w 6092190"/>
              <a:gd name="connsiteY4" fmla="*/ 1771650 h 3691890"/>
              <a:gd name="connsiteX5" fmla="*/ 617220 w 6092190"/>
              <a:gd name="connsiteY5" fmla="*/ 1737360 h 3691890"/>
              <a:gd name="connsiteX6" fmla="*/ 594360 w 6092190"/>
              <a:gd name="connsiteY6" fmla="*/ 1657350 h 3691890"/>
              <a:gd name="connsiteX7" fmla="*/ 560070 w 6092190"/>
              <a:gd name="connsiteY7" fmla="*/ 1634490 h 3691890"/>
              <a:gd name="connsiteX8" fmla="*/ 514350 w 6092190"/>
              <a:gd name="connsiteY8" fmla="*/ 1577340 h 3691890"/>
              <a:gd name="connsiteX9" fmla="*/ 480060 w 6092190"/>
              <a:gd name="connsiteY9" fmla="*/ 1531620 h 3691890"/>
              <a:gd name="connsiteX10" fmla="*/ 445770 w 6092190"/>
              <a:gd name="connsiteY10" fmla="*/ 1497330 h 3691890"/>
              <a:gd name="connsiteX11" fmla="*/ 422910 w 6092190"/>
              <a:gd name="connsiteY11" fmla="*/ 1463040 h 3691890"/>
              <a:gd name="connsiteX12" fmla="*/ 388620 w 6092190"/>
              <a:gd name="connsiteY12" fmla="*/ 1451610 h 3691890"/>
              <a:gd name="connsiteX13" fmla="*/ 308610 w 6092190"/>
              <a:gd name="connsiteY13" fmla="*/ 1417320 h 3691890"/>
              <a:gd name="connsiteX14" fmla="*/ 205740 w 6092190"/>
              <a:gd name="connsiteY14" fmla="*/ 1428750 h 3691890"/>
              <a:gd name="connsiteX15" fmla="*/ 125730 w 6092190"/>
              <a:gd name="connsiteY15" fmla="*/ 1451610 h 3691890"/>
              <a:gd name="connsiteX16" fmla="*/ 114300 w 6092190"/>
              <a:gd name="connsiteY16" fmla="*/ 1520190 h 3691890"/>
              <a:gd name="connsiteX17" fmla="*/ 3726180 w 6092190"/>
              <a:gd name="connsiteY17" fmla="*/ 2343150 h 3691890"/>
              <a:gd name="connsiteX18" fmla="*/ 982980 w 6092190"/>
              <a:gd name="connsiteY18" fmla="*/ 3691890 h 3691890"/>
              <a:gd name="connsiteX19" fmla="*/ 308610 w 6092190"/>
              <a:gd name="connsiteY19" fmla="*/ 1520190 h 3691890"/>
              <a:gd name="connsiteX20" fmla="*/ 6092190 w 6092190"/>
              <a:gd name="connsiteY20" fmla="*/ 0 h 369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2190" h="3691890">
                <a:moveTo>
                  <a:pt x="0" y="1508760"/>
                </a:moveTo>
                <a:lnTo>
                  <a:pt x="0" y="1508760"/>
                </a:lnTo>
                <a:cubicBezTo>
                  <a:pt x="182880" y="1626870"/>
                  <a:pt x="359392" y="1755478"/>
                  <a:pt x="548640" y="1863090"/>
                </a:cubicBezTo>
                <a:cubicBezTo>
                  <a:pt x="560582" y="1869880"/>
                  <a:pt x="575649" y="1851879"/>
                  <a:pt x="582930" y="1840230"/>
                </a:cubicBezTo>
                <a:cubicBezTo>
                  <a:pt x="595701" y="1819796"/>
                  <a:pt x="598170" y="1794510"/>
                  <a:pt x="605790" y="1771650"/>
                </a:cubicBezTo>
                <a:lnTo>
                  <a:pt x="617220" y="1737360"/>
                </a:lnTo>
                <a:cubicBezTo>
                  <a:pt x="616473" y="1734373"/>
                  <a:pt x="600323" y="1664803"/>
                  <a:pt x="594360" y="1657350"/>
                </a:cubicBezTo>
                <a:cubicBezTo>
                  <a:pt x="585778" y="1646623"/>
                  <a:pt x="571500" y="1642110"/>
                  <a:pt x="560070" y="1634490"/>
                </a:cubicBezTo>
                <a:cubicBezTo>
                  <a:pt x="537818" y="1567734"/>
                  <a:pt x="566051" y="1629041"/>
                  <a:pt x="514350" y="1577340"/>
                </a:cubicBezTo>
                <a:cubicBezTo>
                  <a:pt x="500880" y="1563870"/>
                  <a:pt x="492458" y="1546084"/>
                  <a:pt x="480060" y="1531620"/>
                </a:cubicBezTo>
                <a:cubicBezTo>
                  <a:pt x="469540" y="1519347"/>
                  <a:pt x="456118" y="1509748"/>
                  <a:pt x="445770" y="1497330"/>
                </a:cubicBezTo>
                <a:cubicBezTo>
                  <a:pt x="436976" y="1486777"/>
                  <a:pt x="433637" y="1471622"/>
                  <a:pt x="422910" y="1463040"/>
                </a:cubicBezTo>
                <a:cubicBezTo>
                  <a:pt x="413502" y="1455514"/>
                  <a:pt x="399694" y="1456356"/>
                  <a:pt x="388620" y="1451610"/>
                </a:cubicBezTo>
                <a:cubicBezTo>
                  <a:pt x="289751" y="1409238"/>
                  <a:pt x="389026" y="1444125"/>
                  <a:pt x="308610" y="1417320"/>
                </a:cubicBezTo>
                <a:cubicBezTo>
                  <a:pt x="274320" y="1421130"/>
                  <a:pt x="239840" y="1423504"/>
                  <a:pt x="205740" y="1428750"/>
                </a:cubicBezTo>
                <a:cubicBezTo>
                  <a:pt x="179086" y="1432851"/>
                  <a:pt x="151335" y="1443075"/>
                  <a:pt x="125730" y="1451610"/>
                </a:cubicBezTo>
                <a:cubicBezTo>
                  <a:pt x="110686" y="1496743"/>
                  <a:pt x="114300" y="1473852"/>
                  <a:pt x="114300" y="1520190"/>
                </a:cubicBezTo>
                <a:lnTo>
                  <a:pt x="3726180" y="2343150"/>
                </a:lnTo>
                <a:lnTo>
                  <a:pt x="982980" y="3691890"/>
                </a:lnTo>
                <a:lnTo>
                  <a:pt x="308610" y="1520190"/>
                </a:lnTo>
                <a:lnTo>
                  <a:pt x="6092190" y="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1" name="Picture 40">
            <a:extLst>
              <a:ext uri="{FF2B5EF4-FFF2-40B4-BE49-F238E27FC236}">
                <a16:creationId xmlns:a16="http://schemas.microsoft.com/office/drawing/2014/main" id="{62284FBA-3757-4AC5-B0DE-C80DC0350115}"/>
              </a:ext>
            </a:extLst>
          </p:cNvPr>
          <p:cNvPicPr>
            <a:picLocks noChangeAspect="1"/>
          </p:cNvPicPr>
          <p:nvPr/>
        </p:nvPicPr>
        <p:blipFill>
          <a:blip r:embed="rId4"/>
          <a:stretch>
            <a:fillRect/>
          </a:stretch>
        </p:blipFill>
        <p:spPr>
          <a:xfrm>
            <a:off x="2395221" y="1494732"/>
            <a:ext cx="8362500" cy="4090572"/>
          </a:xfrm>
          <a:prstGeom prst="rect">
            <a:avLst/>
          </a:prstGeom>
        </p:spPr>
      </p:pic>
      <p:sp>
        <p:nvSpPr>
          <p:cNvPr id="112" name="TextBox 111">
            <a:extLst>
              <a:ext uri="{FF2B5EF4-FFF2-40B4-BE49-F238E27FC236}">
                <a16:creationId xmlns:a16="http://schemas.microsoft.com/office/drawing/2014/main" id="{FD40A584-C643-4478-A95B-5CC1E75B3066}"/>
              </a:ext>
            </a:extLst>
          </p:cNvPr>
          <p:cNvSpPr txBox="1"/>
          <p:nvPr/>
        </p:nvSpPr>
        <p:spPr>
          <a:xfrm>
            <a:off x="7200123" y="4837673"/>
            <a:ext cx="4685414" cy="794064"/>
          </a:xfrm>
          <a:prstGeom prst="rect">
            <a:avLst/>
          </a:prstGeom>
          <a:noFill/>
        </p:spPr>
        <p:txBody>
          <a:bodyPr wrap="square" rtlCol="0">
            <a:spAutoFit/>
          </a:bodyPr>
          <a:lstStyle/>
          <a:p>
            <a:pPr>
              <a:lnSpc>
                <a:spcPct val="95000"/>
              </a:lnSpc>
            </a:pPr>
            <a:r>
              <a:rPr lang="en-IN" sz="2400" b="1" dirty="0">
                <a:solidFill>
                  <a:schemeClr val="accent1"/>
                </a:solidFill>
              </a:rPr>
              <a:t>Changes in the hydration layer influence thermophoresis!</a:t>
            </a:r>
          </a:p>
        </p:txBody>
      </p:sp>
    </p:spTree>
    <p:custDataLst>
      <p:tags r:id="rId1"/>
    </p:custDataLst>
    <p:extLst>
      <p:ext uri="{BB962C8B-B14F-4D97-AF65-F5344CB8AC3E}">
        <p14:creationId xmlns:p14="http://schemas.microsoft.com/office/powerpoint/2010/main" val="2500842254"/>
      </p:ext>
    </p:extLst>
  </p:cSld>
  <p:clrMapOvr>
    <a:masterClrMapping/>
  </p:clrMapOvr>
  <mc:AlternateContent xmlns:mc="http://schemas.openxmlformats.org/markup-compatibility/2006" xmlns:p14="http://schemas.microsoft.com/office/powerpoint/2010/main">
    <mc:Choice Requires="p14">
      <p:transition spd="slow" p14:dur="2000" advTm="78193"/>
    </mc:Choice>
    <mc:Fallback xmlns="">
      <p:transition spd="slow" advTm="781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A52F4D17-1AD6-42D9-B93A-EB002C62F438}" type="slidenum">
              <a:rPr lang="de-DE" smtClean="0"/>
              <a:pPr/>
              <a:t>5</a:t>
            </a:fld>
            <a:endParaRPr lang="de-DE" dirty="0"/>
          </a:p>
        </p:txBody>
      </p:sp>
      <p:sp>
        <p:nvSpPr>
          <p:cNvPr id="6" name="Content Placeholder 5"/>
          <p:cNvSpPr>
            <a:spLocks noGrp="1"/>
          </p:cNvSpPr>
          <p:nvPr>
            <p:ph idx="1"/>
          </p:nvPr>
        </p:nvSpPr>
        <p:spPr>
          <a:xfrm>
            <a:off x="128520" y="1340768"/>
            <a:ext cx="6147480" cy="2232248"/>
          </a:xfrm>
        </p:spPr>
        <p:txBody>
          <a:bodyPr/>
          <a:lstStyle/>
          <a:p>
            <a:pPr marL="0" indent="0">
              <a:buNone/>
            </a:pPr>
            <a:r>
              <a:rPr lang="en-GB" sz="2000" dirty="0"/>
              <a:t>Changes in the hydration layer can influence thermophoresis.</a:t>
            </a:r>
          </a:p>
          <a:p>
            <a:r>
              <a:rPr lang="en-GB" sz="2000" dirty="0"/>
              <a:t>Can this connection be quantified?</a:t>
            </a:r>
          </a:p>
          <a:p>
            <a:r>
              <a:rPr lang="en-GB" sz="2000" dirty="0"/>
              <a:t>Can it be used to gain information about change in hydration shell upon complex formation?</a:t>
            </a:r>
          </a:p>
          <a:p>
            <a:r>
              <a:rPr lang="en-GB" sz="2000" dirty="0"/>
              <a:t>Can free energy(</a:t>
            </a:r>
            <a:r>
              <a:rPr lang="el-GR" sz="2000" dirty="0"/>
              <a:t>Δ</a:t>
            </a:r>
            <a:r>
              <a:rPr lang="en-US" sz="2000" dirty="0"/>
              <a:t>G), enthalpy</a:t>
            </a:r>
            <a:r>
              <a:rPr lang="en-GB" sz="2000" dirty="0"/>
              <a:t>(</a:t>
            </a:r>
            <a:r>
              <a:rPr lang="el-GR" sz="2000" dirty="0"/>
              <a:t>Δ</a:t>
            </a:r>
            <a:r>
              <a:rPr lang="en-US" sz="2000" dirty="0"/>
              <a:t>H) and entropy</a:t>
            </a:r>
            <a:r>
              <a:rPr lang="en-GB" sz="2000" dirty="0"/>
              <a:t>(</a:t>
            </a:r>
            <a:r>
              <a:rPr lang="el-GR" sz="2000" dirty="0"/>
              <a:t>Δ</a:t>
            </a:r>
            <a:r>
              <a:rPr lang="en-US" sz="2000" dirty="0"/>
              <a:t>S)</a:t>
            </a:r>
            <a:r>
              <a:rPr lang="en-GB" sz="2000" dirty="0"/>
              <a:t> be connected with the </a:t>
            </a:r>
            <a:r>
              <a:rPr lang="en-GB" sz="2000" dirty="0" err="1"/>
              <a:t>thermodiffusion</a:t>
            </a:r>
            <a:r>
              <a:rPr lang="en-GB" sz="2000" dirty="0"/>
              <a:t> properties?</a:t>
            </a:r>
          </a:p>
          <a:p>
            <a:endParaRPr lang="en-GB" dirty="0"/>
          </a:p>
        </p:txBody>
      </p:sp>
      <p:grpSp>
        <p:nvGrpSpPr>
          <p:cNvPr id="8" name="Group 7"/>
          <p:cNvGrpSpPr/>
          <p:nvPr/>
        </p:nvGrpSpPr>
        <p:grpSpPr>
          <a:xfrm>
            <a:off x="1524000" y="4185084"/>
            <a:ext cx="9150092" cy="1332148"/>
            <a:chOff x="0" y="4185084"/>
            <a:chExt cx="9150092" cy="1332148"/>
          </a:xfrm>
        </p:grpSpPr>
        <p:sp>
          <p:nvSpPr>
            <p:cNvPr id="9" name="Rectangle 8"/>
            <p:cNvSpPr/>
            <p:nvPr/>
          </p:nvSpPr>
          <p:spPr>
            <a:xfrm>
              <a:off x="0" y="4185084"/>
              <a:ext cx="9150092" cy="1332148"/>
            </a:xfrm>
            <a:prstGeom prst="rect">
              <a:avLst/>
            </a:prstGeom>
            <a:gradFill flip="none" rotWithShape="1">
              <a:gsLst>
                <a:gs pos="9000">
                  <a:schemeClr val="accent1"/>
                </a:gs>
                <a:gs pos="51000">
                  <a:srgbClr val="8DD664"/>
                </a:gs>
                <a:gs pos="80000">
                  <a:srgbClr val="4688A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GB" sz="2400" dirty="0"/>
            </a:p>
          </p:txBody>
        </p:sp>
        <p:grpSp>
          <p:nvGrpSpPr>
            <p:cNvPr id="10" name="Group 9"/>
            <p:cNvGrpSpPr/>
            <p:nvPr/>
          </p:nvGrpSpPr>
          <p:grpSpPr>
            <a:xfrm>
              <a:off x="251520" y="4561035"/>
              <a:ext cx="8892480" cy="569868"/>
              <a:chOff x="251520" y="4453023"/>
              <a:chExt cx="8892480" cy="569868"/>
            </a:xfrm>
          </p:grpSpPr>
          <p:sp>
            <p:nvSpPr>
              <p:cNvPr id="11" name="Rectangle 10"/>
              <p:cNvSpPr/>
              <p:nvPr/>
            </p:nvSpPr>
            <p:spPr>
              <a:xfrm>
                <a:off x="360000" y="4977172"/>
                <a:ext cx="87840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GB"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2" name="TextBox 11"/>
              <p:cNvSpPr txBox="1"/>
              <p:nvPr/>
            </p:nvSpPr>
            <p:spPr>
              <a:xfrm>
                <a:off x="251520" y="4453023"/>
                <a:ext cx="3879588" cy="560153"/>
              </a:xfrm>
              <a:prstGeom prst="rect">
                <a:avLst/>
              </a:prstGeom>
              <a:noFill/>
            </p:spPr>
            <p:txBody>
              <a:bodyPr wrap="none" rtlCol="0">
                <a:spAutoFit/>
              </a:bodyPr>
              <a:lstStyle/>
              <a:p>
                <a:pPr algn="l">
                  <a:lnSpc>
                    <a:spcPct val="95000"/>
                  </a:lnSpc>
                </a:pPr>
                <a:r>
                  <a:rPr lang="de-DE" sz="3200" b="1" dirty="0">
                    <a:solidFill>
                      <a:schemeClr val="bg1"/>
                    </a:solidFill>
                    <a:latin typeface="+mj-lt"/>
                  </a:rPr>
                  <a:t>OPEN QUESTIONS</a:t>
                </a:r>
                <a:endParaRPr lang="en-GB" sz="3200" b="1" dirty="0">
                  <a:solidFill>
                    <a:schemeClr val="bg1"/>
                  </a:solidFill>
                  <a:latin typeface="+mj-lt"/>
                </a:endParaRPr>
              </a:p>
            </p:txBody>
          </p:sp>
        </p:grpSp>
      </p:grpSp>
      <p:pic>
        <p:nvPicPr>
          <p:cNvPr id="2" name="Picture 1">
            <a:extLst>
              <a:ext uri="{FF2B5EF4-FFF2-40B4-BE49-F238E27FC236}">
                <a16:creationId xmlns:a16="http://schemas.microsoft.com/office/drawing/2014/main" id="{A9EED954-0652-44C9-83E2-C5D53FD2C422}"/>
              </a:ext>
            </a:extLst>
          </p:cNvPr>
          <p:cNvPicPr>
            <a:picLocks noChangeAspect="1"/>
          </p:cNvPicPr>
          <p:nvPr/>
        </p:nvPicPr>
        <p:blipFill>
          <a:blip r:embed="rId3"/>
          <a:stretch>
            <a:fillRect/>
          </a:stretch>
        </p:blipFill>
        <p:spPr>
          <a:xfrm>
            <a:off x="6276000" y="1642390"/>
            <a:ext cx="5353050" cy="1828800"/>
          </a:xfrm>
          <a:prstGeom prst="rect">
            <a:avLst/>
          </a:prstGeom>
        </p:spPr>
      </p:pic>
      <p:sp>
        <p:nvSpPr>
          <p:cNvPr id="15" name="Rectangle 14">
            <a:extLst>
              <a:ext uri="{FF2B5EF4-FFF2-40B4-BE49-F238E27FC236}">
                <a16:creationId xmlns:a16="http://schemas.microsoft.com/office/drawing/2014/main" id="{8DD9FDA7-9F1C-41A3-B566-32282FD07F8A}"/>
              </a:ext>
            </a:extLst>
          </p:cNvPr>
          <p:cNvSpPr/>
          <p:nvPr/>
        </p:nvSpPr>
        <p:spPr>
          <a:xfrm>
            <a:off x="1" y="-10153"/>
            <a:ext cx="12100956" cy="285261"/>
          </a:xfrm>
          <a:prstGeom prst="rect">
            <a:avLst/>
          </a:prstGeom>
          <a:gradFill flip="none" rotWithShape="1">
            <a:gsLst>
              <a:gs pos="6000">
                <a:schemeClr val="accent1"/>
              </a:gs>
              <a:gs pos="51000">
                <a:schemeClr val="accent1">
                  <a:lumMod val="40000"/>
                  <a:lumOff val="60000"/>
                </a:schemeClr>
              </a:gs>
              <a:gs pos="9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5000"/>
              </a:lnSpc>
            </a:pPr>
            <a:r>
              <a:rPr lang="de-DE" sz="1400" b="1" dirty="0">
                <a:solidFill>
                  <a:schemeClr val="bg1"/>
                </a:solidFill>
                <a:sym typeface="Wingdings 3"/>
              </a:rPr>
              <a:t></a:t>
            </a:r>
            <a:r>
              <a:rPr lang="de-DE" sz="1400" b="1" dirty="0">
                <a:sym typeface="Wingdings 3"/>
              </a:rPr>
              <a:t> </a:t>
            </a:r>
            <a:r>
              <a:rPr lang="de-DE" sz="1600" b="1" dirty="0" err="1"/>
              <a:t>motivation</a:t>
            </a:r>
            <a:r>
              <a:rPr lang="de-DE" sz="1600" b="1" dirty="0"/>
              <a:t>              </a:t>
            </a:r>
            <a:r>
              <a:rPr lang="de-DE" sz="1600" dirty="0"/>
              <a:t> </a:t>
            </a:r>
            <a:r>
              <a:rPr lang="de-DE" sz="1400" dirty="0" err="1">
                <a:solidFill>
                  <a:schemeClr val="accent3">
                    <a:lumMod val="20000"/>
                    <a:lumOff val="80000"/>
                  </a:schemeClr>
                </a:solidFill>
              </a:rPr>
              <a:t>introduction</a:t>
            </a:r>
            <a:r>
              <a:rPr lang="de-DE" sz="1400" dirty="0">
                <a:solidFill>
                  <a:schemeClr val="accent3">
                    <a:lumMod val="20000"/>
                    <a:lumOff val="80000"/>
                  </a:schemeClr>
                </a:solidFill>
              </a:rPr>
              <a:t>            </a:t>
            </a:r>
            <a:r>
              <a:rPr lang="de-DE" sz="1400" dirty="0" err="1">
                <a:solidFill>
                  <a:schemeClr val="accent3">
                    <a:lumMod val="20000"/>
                    <a:lumOff val="80000"/>
                  </a:schemeClr>
                </a:solidFill>
              </a:rPr>
              <a:t>studied</a:t>
            </a:r>
            <a:r>
              <a:rPr lang="de-DE" sz="1400" dirty="0">
                <a:solidFill>
                  <a:schemeClr val="accent3">
                    <a:lumMod val="20000"/>
                    <a:lumOff val="80000"/>
                  </a:schemeClr>
                </a:solidFill>
              </a:rPr>
              <a:t> systems                </a:t>
            </a:r>
            <a:r>
              <a:rPr lang="de-DE" sz="1400" dirty="0" err="1">
                <a:solidFill>
                  <a:schemeClr val="accent3">
                    <a:lumMod val="20000"/>
                    <a:lumOff val="80000"/>
                  </a:schemeClr>
                </a:solidFill>
              </a:rPr>
              <a:t>results</a:t>
            </a:r>
            <a:r>
              <a:rPr lang="de-DE" sz="1400" dirty="0">
                <a:solidFill>
                  <a:schemeClr val="accent3">
                    <a:lumMod val="20000"/>
                    <a:lumOff val="80000"/>
                  </a:schemeClr>
                </a:solidFill>
              </a:rPr>
              <a:t>               </a:t>
            </a:r>
            <a:r>
              <a:rPr lang="de-DE" sz="1400" dirty="0" err="1">
                <a:solidFill>
                  <a:schemeClr val="accent3">
                    <a:lumMod val="20000"/>
                    <a:lumOff val="80000"/>
                  </a:schemeClr>
                </a:solidFill>
              </a:rPr>
              <a:t>summary</a:t>
            </a:r>
            <a:r>
              <a:rPr lang="de-DE" sz="1400" dirty="0">
                <a:solidFill>
                  <a:schemeClr val="accent3">
                    <a:lumMod val="20000"/>
                    <a:lumOff val="80000"/>
                  </a:schemeClr>
                </a:solidFill>
              </a:rPr>
              <a:t> &amp; </a:t>
            </a:r>
            <a:r>
              <a:rPr lang="de-DE" sz="1400" dirty="0" err="1">
                <a:solidFill>
                  <a:schemeClr val="accent3">
                    <a:lumMod val="20000"/>
                    <a:lumOff val="80000"/>
                  </a:schemeClr>
                </a:solidFill>
              </a:rPr>
              <a:t>outlook</a:t>
            </a:r>
            <a:r>
              <a:rPr lang="de-DE" sz="1400" dirty="0">
                <a:solidFill>
                  <a:schemeClr val="accent3">
                    <a:lumMod val="20000"/>
                    <a:lumOff val="80000"/>
                  </a:schemeClr>
                </a:solidFill>
              </a:rPr>
              <a:t>                  </a:t>
            </a:r>
            <a:r>
              <a:rPr lang="de-DE" sz="1400" dirty="0" err="1">
                <a:solidFill>
                  <a:schemeClr val="accent3">
                    <a:lumMod val="20000"/>
                    <a:lumOff val="80000"/>
                  </a:schemeClr>
                </a:solidFill>
              </a:rPr>
              <a:t>acknowledgement</a:t>
            </a:r>
            <a:endParaRPr lang="en-GB" sz="1600" dirty="0" err="1">
              <a:solidFill>
                <a:schemeClr val="accent3">
                  <a:lumMod val="20000"/>
                  <a:lumOff val="80000"/>
                </a:schemeClr>
              </a:solidFill>
            </a:endParaRPr>
          </a:p>
        </p:txBody>
      </p:sp>
    </p:spTree>
    <p:extLst>
      <p:ext uri="{BB962C8B-B14F-4D97-AF65-F5344CB8AC3E}">
        <p14:creationId xmlns:p14="http://schemas.microsoft.com/office/powerpoint/2010/main" val="337341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Grafik 57">
            <a:extLst>
              <a:ext uri="{FF2B5EF4-FFF2-40B4-BE49-F238E27FC236}">
                <a16:creationId xmlns:a16="http://schemas.microsoft.com/office/drawing/2014/main" id="{3CB421EA-71A2-4BB6-920A-6E8F48F6DD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32" y="1968271"/>
            <a:ext cx="4735655" cy="2418951"/>
          </a:xfrm>
          <a:prstGeom prst="rect">
            <a:avLst/>
          </a:prstGeom>
        </p:spPr>
      </p:pic>
      <p:sp>
        <p:nvSpPr>
          <p:cNvPr id="2" name="Titel 1">
            <a:extLst>
              <a:ext uri="{FF2B5EF4-FFF2-40B4-BE49-F238E27FC236}">
                <a16:creationId xmlns:a16="http://schemas.microsoft.com/office/drawing/2014/main" id="{F7E87BC9-69B2-4F93-A7A2-69FE6B211965}"/>
              </a:ext>
            </a:extLst>
          </p:cNvPr>
          <p:cNvSpPr>
            <a:spLocks noGrp="1"/>
          </p:cNvSpPr>
          <p:nvPr>
            <p:ph type="title"/>
          </p:nvPr>
        </p:nvSpPr>
        <p:spPr>
          <a:xfrm>
            <a:off x="101596" y="321541"/>
            <a:ext cx="11234083" cy="1126758"/>
          </a:xfrm>
        </p:spPr>
        <p:txBody>
          <a:bodyPr/>
          <a:lstStyle/>
          <a:p>
            <a:r>
              <a:rPr lang="de-DE" dirty="0" err="1"/>
              <a:t>Techniques</a:t>
            </a:r>
            <a:endParaRPr lang="de-DE" dirty="0"/>
          </a:p>
        </p:txBody>
      </p:sp>
      <p:sp>
        <p:nvSpPr>
          <p:cNvPr id="7" name="Textplatzhalter 6">
            <a:extLst>
              <a:ext uri="{FF2B5EF4-FFF2-40B4-BE49-F238E27FC236}">
                <a16:creationId xmlns:a16="http://schemas.microsoft.com/office/drawing/2014/main" id="{1548C483-5918-4EE0-B7E4-AE01C9B8BE4D}"/>
              </a:ext>
            </a:extLst>
          </p:cNvPr>
          <p:cNvSpPr>
            <a:spLocks noGrp="1"/>
          </p:cNvSpPr>
          <p:nvPr>
            <p:ph type="body" sz="quarter" idx="12"/>
          </p:nvPr>
        </p:nvSpPr>
        <p:spPr>
          <a:xfrm>
            <a:off x="102783" y="849137"/>
            <a:ext cx="11232896" cy="509994"/>
          </a:xfrm>
        </p:spPr>
        <p:txBody>
          <a:bodyPr/>
          <a:lstStyle/>
          <a:p>
            <a:r>
              <a:rPr lang="de-DE" dirty="0"/>
              <a:t>TDFRS</a:t>
            </a:r>
          </a:p>
        </p:txBody>
      </p:sp>
      <p:sp>
        <p:nvSpPr>
          <p:cNvPr id="8" name="Foliennummernplatzhalter 7">
            <a:extLst>
              <a:ext uri="{FF2B5EF4-FFF2-40B4-BE49-F238E27FC236}">
                <a16:creationId xmlns:a16="http://schemas.microsoft.com/office/drawing/2014/main" id="{3EB7973A-13F4-4F23-9357-BFFFEB070F13}"/>
              </a:ext>
            </a:extLst>
          </p:cNvPr>
          <p:cNvSpPr>
            <a:spLocks noGrp="1"/>
          </p:cNvSpPr>
          <p:nvPr>
            <p:ph type="sldNum" sz="quarter" idx="17"/>
          </p:nvPr>
        </p:nvSpPr>
        <p:spPr/>
        <p:txBody>
          <a:bodyPr/>
          <a:lstStyle/>
          <a:p>
            <a:pPr defTabSz="457200"/>
            <a:r>
              <a:rPr lang="en-US">
                <a:solidFill>
                  <a:srgbClr val="023D6B"/>
                </a:solidFill>
              </a:rPr>
              <a:t>Page </a:t>
            </a:r>
            <a:fld id="{A52F4D17-1AD6-42D9-B93A-EB002C62F438}" type="slidenum">
              <a:rPr lang="en-US" smtClean="0">
                <a:solidFill>
                  <a:srgbClr val="023D6B"/>
                </a:solidFill>
              </a:rPr>
              <a:pPr defTabSz="457200"/>
              <a:t>6</a:t>
            </a:fld>
            <a:endParaRPr lang="en-US" dirty="0">
              <a:solidFill>
                <a:srgbClr val="023D6B"/>
              </a:solidFill>
            </a:endParaRPr>
          </a:p>
        </p:txBody>
      </p:sp>
      <p:sp>
        <p:nvSpPr>
          <p:cNvPr id="6" name="Rectangle 5">
            <a:extLst>
              <a:ext uri="{FF2B5EF4-FFF2-40B4-BE49-F238E27FC236}">
                <a16:creationId xmlns:a16="http://schemas.microsoft.com/office/drawing/2014/main" id="{6D48B6C1-6A80-47D6-9953-EDE007D862BB}"/>
              </a:ext>
            </a:extLst>
          </p:cNvPr>
          <p:cNvSpPr/>
          <p:nvPr/>
        </p:nvSpPr>
        <p:spPr>
          <a:xfrm>
            <a:off x="1" y="-10153"/>
            <a:ext cx="12100956" cy="285261"/>
          </a:xfrm>
          <a:prstGeom prst="rect">
            <a:avLst/>
          </a:prstGeom>
          <a:gradFill flip="none" rotWithShape="1">
            <a:gsLst>
              <a:gs pos="6000">
                <a:schemeClr val="accent1"/>
              </a:gs>
              <a:gs pos="51000">
                <a:schemeClr val="accent1">
                  <a:lumMod val="40000"/>
                  <a:lumOff val="60000"/>
                </a:schemeClr>
              </a:gs>
              <a:gs pos="9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5000"/>
              </a:lnSpc>
            </a:pPr>
            <a:r>
              <a:rPr lang="de-DE" sz="1400" b="1" dirty="0">
                <a:solidFill>
                  <a:schemeClr val="bg1"/>
                </a:solidFill>
                <a:sym typeface="Wingdings 3"/>
              </a:rPr>
              <a:t></a:t>
            </a:r>
            <a:r>
              <a:rPr lang="de-DE" sz="1400" b="1" dirty="0" err="1">
                <a:solidFill>
                  <a:schemeClr val="accent3">
                    <a:lumMod val="20000"/>
                    <a:lumOff val="80000"/>
                  </a:schemeClr>
                </a:solidFill>
              </a:rPr>
              <a:t>introduction</a:t>
            </a:r>
            <a:r>
              <a:rPr lang="de-DE" sz="1400" b="1" dirty="0">
                <a:solidFill>
                  <a:schemeClr val="accent3">
                    <a:lumMod val="20000"/>
                    <a:lumOff val="80000"/>
                  </a:schemeClr>
                </a:solidFill>
              </a:rPr>
              <a:t> </a:t>
            </a:r>
            <a:r>
              <a:rPr lang="de-DE" sz="1400" dirty="0">
                <a:solidFill>
                  <a:schemeClr val="accent3">
                    <a:lumMod val="20000"/>
                    <a:lumOff val="80000"/>
                  </a:schemeClr>
                </a:solidFill>
              </a:rPr>
              <a:t>           </a:t>
            </a:r>
            <a:r>
              <a:rPr lang="de-DE" sz="1400" dirty="0" err="1">
                <a:solidFill>
                  <a:schemeClr val="accent3">
                    <a:lumMod val="20000"/>
                    <a:lumOff val="80000"/>
                  </a:schemeClr>
                </a:solidFill>
              </a:rPr>
              <a:t>studied</a:t>
            </a:r>
            <a:r>
              <a:rPr lang="de-DE" sz="1400" dirty="0">
                <a:solidFill>
                  <a:schemeClr val="accent3">
                    <a:lumMod val="20000"/>
                    <a:lumOff val="80000"/>
                  </a:schemeClr>
                </a:solidFill>
              </a:rPr>
              <a:t> systems                </a:t>
            </a:r>
            <a:r>
              <a:rPr lang="de-DE" sz="1400" dirty="0" err="1">
                <a:solidFill>
                  <a:schemeClr val="accent3">
                    <a:lumMod val="20000"/>
                    <a:lumOff val="80000"/>
                  </a:schemeClr>
                </a:solidFill>
              </a:rPr>
              <a:t>results</a:t>
            </a:r>
            <a:r>
              <a:rPr lang="de-DE" sz="1400" dirty="0">
                <a:solidFill>
                  <a:schemeClr val="accent3">
                    <a:lumMod val="20000"/>
                    <a:lumOff val="80000"/>
                  </a:schemeClr>
                </a:solidFill>
              </a:rPr>
              <a:t>               </a:t>
            </a:r>
            <a:r>
              <a:rPr lang="de-DE" sz="1400" dirty="0" err="1">
                <a:solidFill>
                  <a:schemeClr val="accent3">
                    <a:lumMod val="20000"/>
                    <a:lumOff val="80000"/>
                  </a:schemeClr>
                </a:solidFill>
              </a:rPr>
              <a:t>summary</a:t>
            </a:r>
            <a:r>
              <a:rPr lang="de-DE" sz="1400" dirty="0">
                <a:solidFill>
                  <a:schemeClr val="accent3">
                    <a:lumMod val="20000"/>
                    <a:lumOff val="80000"/>
                  </a:schemeClr>
                </a:solidFill>
              </a:rPr>
              <a:t> &amp; </a:t>
            </a:r>
            <a:r>
              <a:rPr lang="de-DE" sz="1400" dirty="0" err="1">
                <a:solidFill>
                  <a:schemeClr val="accent3">
                    <a:lumMod val="20000"/>
                    <a:lumOff val="80000"/>
                  </a:schemeClr>
                </a:solidFill>
              </a:rPr>
              <a:t>outlook</a:t>
            </a:r>
            <a:r>
              <a:rPr lang="de-DE" sz="1400" dirty="0">
                <a:solidFill>
                  <a:schemeClr val="accent3">
                    <a:lumMod val="20000"/>
                    <a:lumOff val="80000"/>
                  </a:schemeClr>
                </a:solidFill>
              </a:rPr>
              <a:t>                  </a:t>
            </a:r>
            <a:r>
              <a:rPr lang="de-DE" sz="1400" dirty="0" err="1">
                <a:solidFill>
                  <a:schemeClr val="accent3">
                    <a:lumMod val="20000"/>
                    <a:lumOff val="80000"/>
                  </a:schemeClr>
                </a:solidFill>
              </a:rPr>
              <a:t>acknowledgement</a:t>
            </a:r>
            <a:endParaRPr lang="en-GB" sz="1600" dirty="0" err="1">
              <a:solidFill>
                <a:schemeClr val="accent3">
                  <a:lumMod val="20000"/>
                  <a:lumOff val="80000"/>
                </a:schemeClr>
              </a:solidFill>
            </a:endParaRPr>
          </a:p>
        </p:txBody>
      </p:sp>
      <p:sp>
        <p:nvSpPr>
          <p:cNvPr id="11" name="Freeform: Shape 10">
            <a:extLst>
              <a:ext uri="{FF2B5EF4-FFF2-40B4-BE49-F238E27FC236}">
                <a16:creationId xmlns:a16="http://schemas.microsoft.com/office/drawing/2014/main" id="{00223377-A638-4E8B-A8C7-20BBE8A31D8C}"/>
              </a:ext>
            </a:extLst>
          </p:cNvPr>
          <p:cNvSpPr/>
          <p:nvPr/>
        </p:nvSpPr>
        <p:spPr>
          <a:xfrm>
            <a:off x="1371600" y="1440180"/>
            <a:ext cx="6092190" cy="3691890"/>
          </a:xfrm>
          <a:custGeom>
            <a:avLst/>
            <a:gdLst>
              <a:gd name="connsiteX0" fmla="*/ 0 w 6092190"/>
              <a:gd name="connsiteY0" fmla="*/ 1508760 h 3691890"/>
              <a:gd name="connsiteX1" fmla="*/ 0 w 6092190"/>
              <a:gd name="connsiteY1" fmla="*/ 1508760 h 3691890"/>
              <a:gd name="connsiteX2" fmla="*/ 548640 w 6092190"/>
              <a:gd name="connsiteY2" fmla="*/ 1863090 h 3691890"/>
              <a:gd name="connsiteX3" fmla="*/ 582930 w 6092190"/>
              <a:gd name="connsiteY3" fmla="*/ 1840230 h 3691890"/>
              <a:gd name="connsiteX4" fmla="*/ 605790 w 6092190"/>
              <a:gd name="connsiteY4" fmla="*/ 1771650 h 3691890"/>
              <a:gd name="connsiteX5" fmla="*/ 617220 w 6092190"/>
              <a:gd name="connsiteY5" fmla="*/ 1737360 h 3691890"/>
              <a:gd name="connsiteX6" fmla="*/ 594360 w 6092190"/>
              <a:gd name="connsiteY6" fmla="*/ 1657350 h 3691890"/>
              <a:gd name="connsiteX7" fmla="*/ 560070 w 6092190"/>
              <a:gd name="connsiteY7" fmla="*/ 1634490 h 3691890"/>
              <a:gd name="connsiteX8" fmla="*/ 514350 w 6092190"/>
              <a:gd name="connsiteY8" fmla="*/ 1577340 h 3691890"/>
              <a:gd name="connsiteX9" fmla="*/ 480060 w 6092190"/>
              <a:gd name="connsiteY9" fmla="*/ 1531620 h 3691890"/>
              <a:gd name="connsiteX10" fmla="*/ 445770 w 6092190"/>
              <a:gd name="connsiteY10" fmla="*/ 1497330 h 3691890"/>
              <a:gd name="connsiteX11" fmla="*/ 422910 w 6092190"/>
              <a:gd name="connsiteY11" fmla="*/ 1463040 h 3691890"/>
              <a:gd name="connsiteX12" fmla="*/ 388620 w 6092190"/>
              <a:gd name="connsiteY12" fmla="*/ 1451610 h 3691890"/>
              <a:gd name="connsiteX13" fmla="*/ 308610 w 6092190"/>
              <a:gd name="connsiteY13" fmla="*/ 1417320 h 3691890"/>
              <a:gd name="connsiteX14" fmla="*/ 205740 w 6092190"/>
              <a:gd name="connsiteY14" fmla="*/ 1428750 h 3691890"/>
              <a:gd name="connsiteX15" fmla="*/ 125730 w 6092190"/>
              <a:gd name="connsiteY15" fmla="*/ 1451610 h 3691890"/>
              <a:gd name="connsiteX16" fmla="*/ 114300 w 6092190"/>
              <a:gd name="connsiteY16" fmla="*/ 1520190 h 3691890"/>
              <a:gd name="connsiteX17" fmla="*/ 3726180 w 6092190"/>
              <a:gd name="connsiteY17" fmla="*/ 2343150 h 3691890"/>
              <a:gd name="connsiteX18" fmla="*/ 982980 w 6092190"/>
              <a:gd name="connsiteY18" fmla="*/ 3691890 h 3691890"/>
              <a:gd name="connsiteX19" fmla="*/ 308610 w 6092190"/>
              <a:gd name="connsiteY19" fmla="*/ 1520190 h 3691890"/>
              <a:gd name="connsiteX20" fmla="*/ 6092190 w 6092190"/>
              <a:gd name="connsiteY20" fmla="*/ 0 h 369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2190" h="3691890">
                <a:moveTo>
                  <a:pt x="0" y="1508760"/>
                </a:moveTo>
                <a:lnTo>
                  <a:pt x="0" y="1508760"/>
                </a:lnTo>
                <a:cubicBezTo>
                  <a:pt x="182880" y="1626870"/>
                  <a:pt x="359392" y="1755478"/>
                  <a:pt x="548640" y="1863090"/>
                </a:cubicBezTo>
                <a:cubicBezTo>
                  <a:pt x="560582" y="1869880"/>
                  <a:pt x="575649" y="1851879"/>
                  <a:pt x="582930" y="1840230"/>
                </a:cubicBezTo>
                <a:cubicBezTo>
                  <a:pt x="595701" y="1819796"/>
                  <a:pt x="598170" y="1794510"/>
                  <a:pt x="605790" y="1771650"/>
                </a:cubicBezTo>
                <a:lnTo>
                  <a:pt x="617220" y="1737360"/>
                </a:lnTo>
                <a:cubicBezTo>
                  <a:pt x="616473" y="1734373"/>
                  <a:pt x="600323" y="1664803"/>
                  <a:pt x="594360" y="1657350"/>
                </a:cubicBezTo>
                <a:cubicBezTo>
                  <a:pt x="585778" y="1646623"/>
                  <a:pt x="571500" y="1642110"/>
                  <a:pt x="560070" y="1634490"/>
                </a:cubicBezTo>
                <a:cubicBezTo>
                  <a:pt x="537818" y="1567734"/>
                  <a:pt x="566051" y="1629041"/>
                  <a:pt x="514350" y="1577340"/>
                </a:cubicBezTo>
                <a:cubicBezTo>
                  <a:pt x="500880" y="1563870"/>
                  <a:pt x="492458" y="1546084"/>
                  <a:pt x="480060" y="1531620"/>
                </a:cubicBezTo>
                <a:cubicBezTo>
                  <a:pt x="469540" y="1519347"/>
                  <a:pt x="456118" y="1509748"/>
                  <a:pt x="445770" y="1497330"/>
                </a:cubicBezTo>
                <a:cubicBezTo>
                  <a:pt x="436976" y="1486777"/>
                  <a:pt x="433637" y="1471622"/>
                  <a:pt x="422910" y="1463040"/>
                </a:cubicBezTo>
                <a:cubicBezTo>
                  <a:pt x="413502" y="1455514"/>
                  <a:pt x="399694" y="1456356"/>
                  <a:pt x="388620" y="1451610"/>
                </a:cubicBezTo>
                <a:cubicBezTo>
                  <a:pt x="289751" y="1409238"/>
                  <a:pt x="389026" y="1444125"/>
                  <a:pt x="308610" y="1417320"/>
                </a:cubicBezTo>
                <a:cubicBezTo>
                  <a:pt x="274320" y="1421130"/>
                  <a:pt x="239840" y="1423504"/>
                  <a:pt x="205740" y="1428750"/>
                </a:cubicBezTo>
                <a:cubicBezTo>
                  <a:pt x="179086" y="1432851"/>
                  <a:pt x="151335" y="1443075"/>
                  <a:pt x="125730" y="1451610"/>
                </a:cubicBezTo>
                <a:cubicBezTo>
                  <a:pt x="110686" y="1496743"/>
                  <a:pt x="114300" y="1473852"/>
                  <a:pt x="114300" y="1520190"/>
                </a:cubicBezTo>
                <a:lnTo>
                  <a:pt x="3726180" y="2343150"/>
                </a:lnTo>
                <a:lnTo>
                  <a:pt x="982980" y="3691890"/>
                </a:lnTo>
                <a:lnTo>
                  <a:pt x="308610" y="1520190"/>
                </a:lnTo>
                <a:lnTo>
                  <a:pt x="6092190" y="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0D5D177E-2BEC-4C5E-A396-0806DC7A81DD}"/>
              </a:ext>
            </a:extLst>
          </p:cNvPr>
          <p:cNvSpPr/>
          <p:nvPr/>
        </p:nvSpPr>
        <p:spPr>
          <a:xfrm>
            <a:off x="329336" y="6007551"/>
            <a:ext cx="3865866" cy="276999"/>
          </a:xfrm>
          <a:prstGeom prst="rect">
            <a:avLst/>
          </a:prstGeom>
        </p:spPr>
        <p:txBody>
          <a:bodyPr wrap="none">
            <a:spAutoFit/>
          </a:bodyPr>
          <a:lstStyle/>
          <a:p>
            <a:r>
              <a:rPr lang="de-DE" sz="1200" dirty="0"/>
              <a:t>S. Wiegand et al., J </a:t>
            </a:r>
            <a:r>
              <a:rPr lang="de-DE" sz="1200" dirty="0" err="1"/>
              <a:t>Phys</a:t>
            </a:r>
            <a:r>
              <a:rPr lang="de-DE" sz="1200" dirty="0"/>
              <a:t> </a:t>
            </a:r>
            <a:r>
              <a:rPr lang="de-DE" sz="1200" dirty="0" err="1"/>
              <a:t>Chem</a:t>
            </a:r>
            <a:r>
              <a:rPr lang="de-DE" sz="1200" dirty="0"/>
              <a:t> B,  </a:t>
            </a:r>
            <a:r>
              <a:rPr lang="de-DE" sz="1200" b="1" dirty="0"/>
              <a:t>111</a:t>
            </a:r>
            <a:r>
              <a:rPr lang="de-DE" sz="1200" dirty="0"/>
              <a:t> (2007), 14169</a:t>
            </a:r>
          </a:p>
        </p:txBody>
      </p:sp>
      <p:graphicFrame>
        <p:nvGraphicFramePr>
          <p:cNvPr id="19" name="Object 106">
            <a:extLst>
              <a:ext uri="{FF2B5EF4-FFF2-40B4-BE49-F238E27FC236}">
                <a16:creationId xmlns:a16="http://schemas.microsoft.com/office/drawing/2014/main" id="{3ACFD36A-668E-4D93-AC32-9A375F5DEE98}"/>
              </a:ext>
            </a:extLst>
          </p:cNvPr>
          <p:cNvGraphicFramePr>
            <a:graphicFrameLocks noChangeAspect="1"/>
          </p:cNvGraphicFramePr>
          <p:nvPr>
            <p:extLst>
              <p:ext uri="{D42A27DB-BD31-4B8C-83A1-F6EECF244321}">
                <p14:modId xmlns:p14="http://schemas.microsoft.com/office/powerpoint/2010/main" val="3895708006"/>
              </p:ext>
            </p:extLst>
          </p:nvPr>
        </p:nvGraphicFramePr>
        <p:xfrm>
          <a:off x="4455053" y="1500901"/>
          <a:ext cx="5129313" cy="3602617"/>
        </p:xfrm>
        <a:graphic>
          <a:graphicData uri="http://schemas.openxmlformats.org/presentationml/2006/ole">
            <mc:AlternateContent xmlns:mc="http://schemas.openxmlformats.org/markup-compatibility/2006">
              <mc:Choice xmlns:v="urn:schemas-microsoft-com:vml" Requires="v">
                <p:oleObj spid="_x0000_s49207" name="Graph" r:id="rId6" imgW="4133088" imgH="2901696" progId="Origin50.Graph">
                  <p:embed/>
                </p:oleObj>
              </mc:Choice>
              <mc:Fallback>
                <p:oleObj name="Graph" r:id="rId6" imgW="4133088" imgH="2901696" progId="Origin50.Graph">
                  <p:embed/>
                  <p:pic>
                    <p:nvPicPr>
                      <p:cNvPr id="10" name="Object 1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5053" y="1500901"/>
                        <a:ext cx="5129313" cy="3602617"/>
                      </a:xfrm>
                      <a:prstGeom prst="rect">
                        <a:avLst/>
                      </a:prstGeom>
                      <a:noFill/>
                      <a:extLst/>
                    </p:spPr>
                  </p:pic>
                </p:oleObj>
              </mc:Fallback>
            </mc:AlternateContent>
          </a:graphicData>
        </a:graphic>
      </p:graphicFrame>
      <p:pic>
        <p:nvPicPr>
          <p:cNvPr id="20" name="Picture 9" descr="GRATING_movement_positive">
            <a:extLst>
              <a:ext uri="{FF2B5EF4-FFF2-40B4-BE49-F238E27FC236}">
                <a16:creationId xmlns:a16="http://schemas.microsoft.com/office/drawing/2014/main" id="{EF3D0E0A-6842-4816-8476-2048600CC6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95400" y="3032210"/>
            <a:ext cx="2977161" cy="137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2575">
            <a:extLst>
              <a:ext uri="{FF2B5EF4-FFF2-40B4-BE49-F238E27FC236}">
                <a16:creationId xmlns:a16="http://schemas.microsoft.com/office/drawing/2014/main" id="{2A504430-D4F6-4B34-8270-0D9B58C3BD6C}"/>
              </a:ext>
            </a:extLst>
          </p:cNvPr>
          <p:cNvSpPr txBox="1">
            <a:spLocks noChangeArrowheads="1"/>
          </p:cNvSpPr>
          <p:nvPr/>
        </p:nvSpPr>
        <p:spPr bwMode="auto">
          <a:xfrm rot="17594313">
            <a:off x="6064000" y="3372702"/>
            <a:ext cx="5727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8000"/>
                </a:solidFill>
              </a:rPr>
              <a:t>fast</a:t>
            </a:r>
          </a:p>
        </p:txBody>
      </p:sp>
      <p:sp>
        <p:nvSpPr>
          <p:cNvPr id="22" name="Text Box 2576">
            <a:extLst>
              <a:ext uri="{FF2B5EF4-FFF2-40B4-BE49-F238E27FC236}">
                <a16:creationId xmlns:a16="http://schemas.microsoft.com/office/drawing/2014/main" id="{7641B728-EB8A-49BB-A656-C1534565463F}"/>
              </a:ext>
            </a:extLst>
          </p:cNvPr>
          <p:cNvSpPr txBox="1">
            <a:spLocks noChangeArrowheads="1"/>
          </p:cNvSpPr>
          <p:nvPr/>
        </p:nvSpPr>
        <p:spPr bwMode="auto">
          <a:xfrm rot="18666866">
            <a:off x="7620965" y="2172941"/>
            <a:ext cx="7024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t>slow</a:t>
            </a:r>
          </a:p>
        </p:txBody>
      </p:sp>
      <p:grpSp>
        <p:nvGrpSpPr>
          <p:cNvPr id="23" name="Group 13">
            <a:extLst>
              <a:ext uri="{FF2B5EF4-FFF2-40B4-BE49-F238E27FC236}">
                <a16:creationId xmlns:a16="http://schemas.microsoft.com/office/drawing/2014/main" id="{7BBBA86E-C95D-4961-88B9-C822AF075397}"/>
              </a:ext>
            </a:extLst>
          </p:cNvPr>
          <p:cNvGrpSpPr/>
          <p:nvPr/>
        </p:nvGrpSpPr>
        <p:grpSpPr>
          <a:xfrm>
            <a:off x="5577673" y="874048"/>
            <a:ext cx="781542" cy="437329"/>
            <a:chOff x="1342186" y="2002678"/>
            <a:chExt cx="781542" cy="437329"/>
          </a:xfrm>
        </p:grpSpPr>
        <p:sp>
          <p:nvSpPr>
            <p:cNvPr id="24" name="Rectangle 2582">
              <a:extLst>
                <a:ext uri="{FF2B5EF4-FFF2-40B4-BE49-F238E27FC236}">
                  <a16:creationId xmlns:a16="http://schemas.microsoft.com/office/drawing/2014/main" id="{AC389EF8-1049-48AE-A35B-6F29AD4AFCCA}"/>
                </a:ext>
              </a:extLst>
            </p:cNvPr>
            <p:cNvSpPr>
              <a:spLocks noChangeArrowheads="1"/>
            </p:cNvSpPr>
            <p:nvPr/>
          </p:nvSpPr>
          <p:spPr bwMode="auto">
            <a:xfrm>
              <a:off x="1342186" y="2002678"/>
              <a:ext cx="781542" cy="437329"/>
            </a:xfrm>
            <a:prstGeom prst="rect">
              <a:avLst/>
            </a:prstGeom>
            <a:gradFill rotWithShape="1">
              <a:gsLst>
                <a:gs pos="0">
                  <a:srgbClr val="FF0000"/>
                </a:gs>
                <a:gs pos="100000">
                  <a:srgbClr val="0000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AutoShape 2583">
              <a:extLst>
                <a:ext uri="{FF2B5EF4-FFF2-40B4-BE49-F238E27FC236}">
                  <a16:creationId xmlns:a16="http://schemas.microsoft.com/office/drawing/2014/main" id="{32148858-3702-4D05-B186-130CFD7D53F5}"/>
                </a:ext>
              </a:extLst>
            </p:cNvPr>
            <p:cNvSpPr>
              <a:spLocks noChangeArrowheads="1"/>
            </p:cNvSpPr>
            <p:nvPr/>
          </p:nvSpPr>
          <p:spPr bwMode="auto">
            <a:xfrm rot="10800000">
              <a:off x="1433922" y="2082888"/>
              <a:ext cx="598067" cy="276907"/>
            </a:xfrm>
            <a:prstGeom prst="leftArrow">
              <a:avLst>
                <a:gd name="adj1" fmla="val 50000"/>
                <a:gd name="adj2" fmla="val 76472"/>
              </a:avLst>
            </a:prstGeom>
            <a:solidFill>
              <a:schemeClr val="bg1"/>
            </a:solidFill>
            <a:ln w="9525">
              <a:noFill/>
              <a:miter lim="800000"/>
              <a:headEnd/>
              <a:tailEnd/>
            </a:ln>
          </p:spPr>
          <p:txBody>
            <a:bodyPr wrap="none" anchor="ctr"/>
            <a:lstStyle/>
            <a:p>
              <a:endParaRPr lang="en-US"/>
            </a:p>
          </p:txBody>
        </p:sp>
      </p:grpSp>
      <p:grpSp>
        <p:nvGrpSpPr>
          <p:cNvPr id="26" name="Group 2586">
            <a:extLst>
              <a:ext uri="{FF2B5EF4-FFF2-40B4-BE49-F238E27FC236}">
                <a16:creationId xmlns:a16="http://schemas.microsoft.com/office/drawing/2014/main" id="{D0B33FF8-1CB7-4109-8721-78EA4E820D8F}"/>
              </a:ext>
            </a:extLst>
          </p:cNvPr>
          <p:cNvGrpSpPr>
            <a:grpSpLocks/>
          </p:cNvGrpSpPr>
          <p:nvPr/>
        </p:nvGrpSpPr>
        <p:grpSpPr bwMode="auto">
          <a:xfrm>
            <a:off x="6820768" y="1678554"/>
            <a:ext cx="1765402" cy="1135755"/>
            <a:chOff x="1662" y="1306"/>
            <a:chExt cx="1189" cy="809"/>
          </a:xfrm>
        </p:grpSpPr>
        <p:sp>
          <p:nvSpPr>
            <p:cNvPr id="27" name="AutoShape 2587">
              <a:extLst>
                <a:ext uri="{FF2B5EF4-FFF2-40B4-BE49-F238E27FC236}">
                  <a16:creationId xmlns:a16="http://schemas.microsoft.com/office/drawing/2014/main" id="{72A7B802-06E2-4D2B-BDE4-0323E4CD0E24}"/>
                </a:ext>
              </a:extLst>
            </p:cNvPr>
            <p:cNvSpPr>
              <a:spLocks/>
            </p:cNvSpPr>
            <p:nvPr/>
          </p:nvSpPr>
          <p:spPr bwMode="auto">
            <a:xfrm rot="5400000">
              <a:off x="2121" y="1150"/>
              <a:ext cx="91" cy="842"/>
            </a:xfrm>
            <a:prstGeom prst="leftBrace">
              <a:avLst>
                <a:gd name="adj1" fmla="val 77106"/>
                <a:gd name="adj2" fmla="val 5973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Text Box 2588">
              <a:extLst>
                <a:ext uri="{FF2B5EF4-FFF2-40B4-BE49-F238E27FC236}">
                  <a16:creationId xmlns:a16="http://schemas.microsoft.com/office/drawing/2014/main" id="{C3BCA019-3496-401F-B0B7-9D5315AA38BE}"/>
                </a:ext>
              </a:extLst>
            </p:cNvPr>
            <p:cNvSpPr txBox="1">
              <a:spLocks noChangeArrowheads="1"/>
            </p:cNvSpPr>
            <p:nvPr/>
          </p:nvSpPr>
          <p:spPr bwMode="auto">
            <a:xfrm>
              <a:off x="1662" y="1306"/>
              <a:ext cx="1189"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t>magnitude: 3-4</a:t>
              </a:r>
            </a:p>
          </p:txBody>
        </p:sp>
        <p:sp>
          <p:nvSpPr>
            <p:cNvPr id="29" name="Line 2589">
              <a:extLst>
                <a:ext uri="{FF2B5EF4-FFF2-40B4-BE49-F238E27FC236}">
                  <a16:creationId xmlns:a16="http://schemas.microsoft.com/office/drawing/2014/main" id="{7E9120CE-DD53-487B-B3D8-521B54518DF6}"/>
                </a:ext>
              </a:extLst>
            </p:cNvPr>
            <p:cNvSpPr>
              <a:spLocks noChangeShapeType="1"/>
            </p:cNvSpPr>
            <p:nvPr/>
          </p:nvSpPr>
          <p:spPr bwMode="auto">
            <a:xfrm>
              <a:off x="1746" y="1616"/>
              <a:ext cx="0" cy="499"/>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31" name="Straight Connector 2596">
            <a:extLst>
              <a:ext uri="{FF2B5EF4-FFF2-40B4-BE49-F238E27FC236}">
                <a16:creationId xmlns:a16="http://schemas.microsoft.com/office/drawing/2014/main" id="{8CCB1042-EF02-4780-9D75-783E96C1813E}"/>
              </a:ext>
            </a:extLst>
          </p:cNvPr>
          <p:cNvCxnSpPr>
            <a:cxnSpLocks/>
          </p:cNvCxnSpPr>
          <p:nvPr/>
        </p:nvCxnSpPr>
        <p:spPr>
          <a:xfrm>
            <a:off x="6900750" y="2895082"/>
            <a:ext cx="2308924" cy="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2604">
            <a:extLst>
              <a:ext uri="{FF2B5EF4-FFF2-40B4-BE49-F238E27FC236}">
                <a16:creationId xmlns:a16="http://schemas.microsoft.com/office/drawing/2014/main" id="{60ACA269-F72E-42F5-8AAE-803BC37EB444}"/>
              </a:ext>
            </a:extLst>
          </p:cNvPr>
          <p:cNvCxnSpPr/>
          <p:nvPr/>
        </p:nvCxnSpPr>
        <p:spPr>
          <a:xfrm>
            <a:off x="8671394" y="2005740"/>
            <a:ext cx="538280" cy="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Right Brace 2605">
            <a:extLst>
              <a:ext uri="{FF2B5EF4-FFF2-40B4-BE49-F238E27FC236}">
                <a16:creationId xmlns:a16="http://schemas.microsoft.com/office/drawing/2014/main" id="{8FCFCAEE-D6D7-4010-BCDB-A30E1E64F7BD}"/>
              </a:ext>
            </a:extLst>
          </p:cNvPr>
          <p:cNvSpPr/>
          <p:nvPr/>
        </p:nvSpPr>
        <p:spPr>
          <a:xfrm>
            <a:off x="9209674" y="2027006"/>
            <a:ext cx="45719" cy="837824"/>
          </a:xfrm>
          <a:prstGeom prst="righ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Rectangle 2607">
                <a:extLst>
                  <a:ext uri="{FF2B5EF4-FFF2-40B4-BE49-F238E27FC236}">
                    <a16:creationId xmlns:a16="http://schemas.microsoft.com/office/drawing/2014/main" id="{0DD25737-14EA-4C1A-9ADC-BA0DC19B488D}"/>
                  </a:ext>
                </a:extLst>
              </p:cNvPr>
              <p:cNvSpPr/>
              <p:nvPr/>
            </p:nvSpPr>
            <p:spPr>
              <a:xfrm>
                <a:off x="4516055" y="5085992"/>
                <a:ext cx="4424479" cy="71551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l-GR" i="1" smtClean="0">
                              <a:latin typeface="Cambria Math"/>
                            </a:rPr>
                            <m:t>ς</m:t>
                          </m:r>
                        </m:e>
                        <m:sub>
                          <m:r>
                            <m:rPr>
                              <m:nor/>
                            </m:rPr>
                            <a:rPr lang="en-GB" baseline="-25000"/>
                            <m:t>het</m:t>
                          </m:r>
                        </m:sub>
                      </m:sSub>
                      <m:r>
                        <a:rPr lang="en-GB" i="1">
                          <a:latin typeface="Cambria Math"/>
                        </a:rPr>
                        <m:t>=</m:t>
                      </m:r>
                      <m:limLow>
                        <m:limLowPr>
                          <m:ctrlPr>
                            <a:rPr lang="en-US" i="1" smtClean="0">
                              <a:solidFill>
                                <a:schemeClr val="accent3"/>
                              </a:solidFill>
                              <a:latin typeface="Cambria Math" panose="02040503050406030204" pitchFamily="18" charset="0"/>
                            </a:rPr>
                          </m:ctrlPr>
                        </m:limLowPr>
                        <m:e>
                          <m:groupChr>
                            <m:groupChrPr>
                              <m:chr m:val="⏟"/>
                              <m:ctrlPr>
                                <a:rPr lang="en-US" i="1">
                                  <a:solidFill>
                                    <a:schemeClr val="accent3"/>
                                  </a:solidFill>
                                  <a:latin typeface="Cambria Math" panose="02040503050406030204" pitchFamily="18" charset="0"/>
                                </a:rPr>
                              </m:ctrlPr>
                            </m:groupChrPr>
                            <m:e>
                              <m:d>
                                <m:dPr>
                                  <m:ctrlPr>
                                    <a:rPr lang="en-US" i="1">
                                      <a:solidFill>
                                        <a:schemeClr val="accent3"/>
                                      </a:solidFill>
                                      <a:latin typeface="Cambria Math" panose="02040503050406030204" pitchFamily="18" charset="0"/>
                                    </a:rPr>
                                  </m:ctrlPr>
                                </m:dPr>
                                <m:e>
                                  <m:r>
                                    <a:rPr lang="en-GB" i="1">
                                      <a:solidFill>
                                        <a:schemeClr val="accent3"/>
                                      </a:solidFill>
                                      <a:latin typeface="Cambria Math"/>
                                    </a:rPr>
                                    <m:t>1−</m:t>
                                  </m:r>
                                  <m:sSup>
                                    <m:sSupPr>
                                      <m:ctrlPr>
                                        <a:rPr lang="en-US" i="1">
                                          <a:solidFill>
                                            <a:schemeClr val="accent3"/>
                                          </a:solidFill>
                                          <a:latin typeface="Cambria Math" panose="02040503050406030204" pitchFamily="18" charset="0"/>
                                        </a:rPr>
                                      </m:ctrlPr>
                                    </m:sSupPr>
                                    <m:e>
                                      <m:r>
                                        <a:rPr lang="en-GB" i="1">
                                          <a:solidFill>
                                            <a:schemeClr val="accent3"/>
                                          </a:solidFill>
                                          <a:latin typeface="Cambria Math"/>
                                        </a:rPr>
                                        <m:t>𝑒</m:t>
                                      </m:r>
                                    </m:e>
                                    <m:sup>
                                      <m:r>
                                        <a:rPr lang="en-GB" i="1">
                                          <a:solidFill>
                                            <a:schemeClr val="accent3"/>
                                          </a:solidFill>
                                          <a:latin typeface="Cambria Math"/>
                                        </a:rPr>
                                        <m:t>−</m:t>
                                      </m:r>
                                      <m:r>
                                        <a:rPr lang="en-GB" i="1">
                                          <a:solidFill>
                                            <a:schemeClr val="accent3"/>
                                          </a:solidFill>
                                          <a:latin typeface="Cambria Math"/>
                                        </a:rPr>
                                        <m:t>𝑡</m:t>
                                      </m:r>
                                      <m:r>
                                        <a:rPr lang="en-GB" i="1">
                                          <a:solidFill>
                                            <a:schemeClr val="accent3"/>
                                          </a:solidFill>
                                          <a:latin typeface="Cambria Math"/>
                                        </a:rPr>
                                        <m:t>/</m:t>
                                      </m:r>
                                      <m:sSub>
                                        <m:sSubPr>
                                          <m:ctrlPr>
                                            <a:rPr lang="en-US" i="1">
                                              <a:solidFill>
                                                <a:schemeClr val="accent3"/>
                                              </a:solidFill>
                                              <a:latin typeface="Cambria Math" panose="02040503050406030204" pitchFamily="18" charset="0"/>
                                            </a:rPr>
                                          </m:ctrlPr>
                                        </m:sSubPr>
                                        <m:e>
                                          <m:r>
                                            <a:rPr lang="en-GB" i="1">
                                              <a:solidFill>
                                                <a:schemeClr val="accent3"/>
                                              </a:solidFill>
                                              <a:latin typeface="Cambria Math"/>
                                            </a:rPr>
                                            <m:t>𝜏</m:t>
                                          </m:r>
                                        </m:e>
                                        <m:sub>
                                          <m:r>
                                            <m:rPr>
                                              <m:nor/>
                                            </m:rPr>
                                            <a:rPr lang="en-GB" baseline="-25000">
                                              <a:solidFill>
                                                <a:schemeClr val="accent3"/>
                                              </a:solidFill>
                                            </a:rPr>
                                            <m:t>th</m:t>
                                          </m:r>
                                        </m:sub>
                                      </m:sSub>
                                    </m:sup>
                                  </m:sSup>
                                </m:e>
                              </m:d>
                            </m:e>
                          </m:groupChr>
                        </m:e>
                        <m:lim>
                          <m:r>
                            <m:rPr>
                              <m:nor/>
                            </m:rPr>
                            <a:rPr lang="en-GB">
                              <a:solidFill>
                                <a:schemeClr val="accent3"/>
                              </a:solidFill>
                            </a:rPr>
                            <m:t>temperature</m:t>
                          </m:r>
                        </m:lim>
                      </m:limLow>
                      <m:r>
                        <a:rPr lang="en-GB" i="1">
                          <a:latin typeface="Cambria Math"/>
                        </a:rPr>
                        <m:t>−</m:t>
                      </m:r>
                      <m:r>
                        <a:rPr lang="en-GB" b="1" i="1" smtClean="0">
                          <a:solidFill>
                            <a:schemeClr val="accent6"/>
                          </a:solidFill>
                          <a:latin typeface="Cambria Math"/>
                        </a:rPr>
                        <m:t>𝑨</m:t>
                      </m:r>
                      <m:d>
                        <m:dPr>
                          <m:ctrlPr>
                            <a:rPr lang="en-US" i="1">
                              <a:latin typeface="Cambria Math" panose="02040503050406030204" pitchFamily="18" charset="0"/>
                            </a:rPr>
                          </m:ctrlPr>
                        </m:dPr>
                        <m:e>
                          <m:r>
                            <a:rPr lang="en-GB" i="1">
                              <a:latin typeface="Cambria Math"/>
                            </a:rPr>
                            <m:t>1−</m:t>
                          </m:r>
                          <m:sSup>
                            <m:sSupPr>
                              <m:ctrlPr>
                                <a:rPr lang="en-US" i="1">
                                  <a:latin typeface="Cambria Math" panose="02040503050406030204" pitchFamily="18" charset="0"/>
                                </a:rPr>
                              </m:ctrlPr>
                            </m:sSupPr>
                            <m:e>
                              <m:r>
                                <a:rPr lang="en-GB" i="1">
                                  <a:latin typeface="Cambria Math"/>
                                </a:rPr>
                                <m:t>𝑒</m:t>
                              </m:r>
                            </m:e>
                            <m:sup>
                              <m:r>
                                <a:rPr lang="en-GB" i="1">
                                  <a:latin typeface="Cambria Math"/>
                                </a:rPr>
                                <m:t>−</m:t>
                              </m:r>
                              <m:r>
                                <a:rPr lang="en-GB" i="1">
                                  <a:latin typeface="Cambria Math"/>
                                </a:rPr>
                                <m:t>𝑡</m:t>
                              </m:r>
                              <m:r>
                                <a:rPr lang="en-GB" i="1">
                                  <a:latin typeface="Cambria Math"/>
                                </a:rPr>
                                <m:t>/</m:t>
                              </m:r>
                              <m:r>
                                <a:rPr lang="en-GB" i="1">
                                  <a:latin typeface="Cambria Math"/>
                                </a:rPr>
                                <m:t>𝜏</m:t>
                              </m:r>
                            </m:sup>
                          </m:sSup>
                        </m:e>
                      </m:d>
                    </m:oMath>
                  </m:oMathPara>
                </a14:m>
                <a:endParaRPr lang="en-US" dirty="0"/>
              </a:p>
            </p:txBody>
          </p:sp>
        </mc:Choice>
        <mc:Fallback xmlns="">
          <p:sp>
            <p:nvSpPr>
              <p:cNvPr id="45" name="Rectangle 2607">
                <a:extLst>
                  <a:ext uri="{FF2B5EF4-FFF2-40B4-BE49-F238E27FC236}">
                    <a16:creationId xmlns:a16="http://schemas.microsoft.com/office/drawing/2014/main" id="{0DD25737-14EA-4C1A-9ADC-BA0DC19B488D}"/>
                  </a:ext>
                </a:extLst>
              </p:cNvPr>
              <p:cNvSpPr>
                <a:spLocks noRot="1" noChangeAspect="1" noMove="1" noResize="1" noEditPoints="1" noAdjustHandles="1" noChangeArrowheads="1" noChangeShapeType="1" noTextEdit="1"/>
              </p:cNvSpPr>
              <p:nvPr/>
            </p:nvSpPr>
            <p:spPr>
              <a:xfrm>
                <a:off x="4516055" y="5085992"/>
                <a:ext cx="4424479" cy="715517"/>
              </a:xfrm>
              <a:prstGeom prst="rect">
                <a:avLst/>
              </a:prstGeom>
              <a:blipFill>
                <a:blip r:embed="rId11"/>
                <a:stretch>
                  <a:fillRect b="-76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Rectangle 2608">
                <a:extLst>
                  <a:ext uri="{FF2B5EF4-FFF2-40B4-BE49-F238E27FC236}">
                    <a16:creationId xmlns:a16="http://schemas.microsoft.com/office/drawing/2014/main" id="{55BBCA71-E7B1-46BD-A74F-9FCC922B284A}"/>
                  </a:ext>
                </a:extLst>
              </p:cNvPr>
              <p:cNvSpPr/>
              <p:nvPr/>
            </p:nvSpPr>
            <p:spPr>
              <a:xfrm>
                <a:off x="9209674" y="2087423"/>
                <a:ext cx="2977161" cy="7141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b="1" i="1" smtClean="0">
                          <a:solidFill>
                            <a:schemeClr val="accent6"/>
                          </a:solidFill>
                          <a:latin typeface="Cambria Math"/>
                        </a:rPr>
                        <m:t>𝑨</m:t>
                      </m:r>
                      <m:r>
                        <a:rPr lang="en-GB" i="1">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d>
                                <m:dPr>
                                  <m:ctrlPr>
                                    <a:rPr lang="en-US" i="1">
                                      <a:latin typeface="Cambria Math" panose="02040503050406030204" pitchFamily="18" charset="0"/>
                                    </a:rPr>
                                  </m:ctrlPr>
                                </m:dPr>
                                <m:e>
                                  <m:r>
                                    <a:rPr lang="en-GB" i="1">
                                      <a:latin typeface="Cambria Math"/>
                                    </a:rPr>
                                    <m:t>𝜕</m:t>
                                  </m:r>
                                  <m:r>
                                    <a:rPr lang="en-GB" i="1">
                                      <a:latin typeface="Cambria Math"/>
                                    </a:rPr>
                                    <m:t>𝑛</m:t>
                                  </m:r>
                                  <m:r>
                                    <a:rPr lang="en-GB" i="1">
                                      <a:latin typeface="Cambria Math"/>
                                    </a:rPr>
                                    <m:t>/</m:t>
                                  </m:r>
                                  <m:r>
                                    <a:rPr lang="en-GB" i="1">
                                      <a:latin typeface="Cambria Math"/>
                                    </a:rPr>
                                    <m:t>𝜕</m:t>
                                  </m:r>
                                  <m:r>
                                    <a:rPr lang="en-GB" i="1">
                                      <a:latin typeface="Cambria Math"/>
                                    </a:rPr>
                                    <m:t>𝑐</m:t>
                                  </m:r>
                                </m:e>
                              </m:d>
                            </m:e>
                            <m:sub>
                              <m:r>
                                <a:rPr lang="en-GB" i="1">
                                  <a:latin typeface="Cambria Math"/>
                                </a:rPr>
                                <m:t>𝑝</m:t>
                              </m:r>
                              <m:r>
                                <a:rPr lang="en-GB" i="1">
                                  <a:latin typeface="Cambria Math"/>
                                </a:rPr>
                                <m:t>,</m:t>
                              </m:r>
                              <m:r>
                                <a:rPr lang="en-GB" i="1">
                                  <a:latin typeface="Cambria Math"/>
                                </a:rPr>
                                <m:t>𝑇</m:t>
                              </m:r>
                            </m:sub>
                          </m:sSub>
                        </m:num>
                        <m:den>
                          <m:sSub>
                            <m:sSubPr>
                              <m:ctrlPr>
                                <a:rPr lang="en-US" i="1">
                                  <a:latin typeface="Cambria Math" panose="02040503050406030204" pitchFamily="18" charset="0"/>
                                </a:rPr>
                              </m:ctrlPr>
                            </m:sSubPr>
                            <m:e>
                              <m:d>
                                <m:dPr>
                                  <m:ctrlPr>
                                    <a:rPr lang="en-US" i="1">
                                      <a:latin typeface="Cambria Math" panose="02040503050406030204" pitchFamily="18" charset="0"/>
                                    </a:rPr>
                                  </m:ctrlPr>
                                </m:dPr>
                                <m:e>
                                  <m:r>
                                    <a:rPr lang="en-GB" i="1">
                                      <a:latin typeface="Cambria Math"/>
                                    </a:rPr>
                                    <m:t>𝜕</m:t>
                                  </m:r>
                                  <m:r>
                                    <a:rPr lang="en-GB" i="1">
                                      <a:latin typeface="Cambria Math"/>
                                    </a:rPr>
                                    <m:t>𝑛</m:t>
                                  </m:r>
                                  <m:r>
                                    <a:rPr lang="en-GB" i="1">
                                      <a:latin typeface="Cambria Math"/>
                                    </a:rPr>
                                    <m:t>/</m:t>
                                  </m:r>
                                  <m:r>
                                    <a:rPr lang="en-GB" i="1">
                                      <a:latin typeface="Cambria Math"/>
                                    </a:rPr>
                                    <m:t>𝜕</m:t>
                                  </m:r>
                                  <m:r>
                                    <a:rPr lang="en-GB" i="1">
                                      <a:latin typeface="Cambria Math"/>
                                    </a:rPr>
                                    <m:t>𝑇</m:t>
                                  </m:r>
                                </m:e>
                              </m:d>
                            </m:e>
                            <m:sub>
                              <m:r>
                                <a:rPr lang="en-GB" i="1">
                                  <a:latin typeface="Cambria Math"/>
                                </a:rPr>
                                <m:t>𝑝</m:t>
                              </m:r>
                              <m:r>
                                <a:rPr lang="en-GB" i="1">
                                  <a:latin typeface="Cambria Math"/>
                                </a:rPr>
                                <m:t>,</m:t>
                              </m:r>
                              <m:r>
                                <a:rPr lang="en-GB" i="1">
                                  <a:latin typeface="Cambria Math"/>
                                </a:rPr>
                                <m:t>𝑐</m:t>
                              </m:r>
                            </m:sub>
                          </m:sSub>
                        </m:den>
                      </m:f>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GB" i="1">
                                  <a:latin typeface="Cambria Math"/>
                                </a:rPr>
                                <m:t>𝐷</m:t>
                              </m:r>
                            </m:e>
                            <m:sub>
                              <m:r>
                                <a:rPr lang="en-GB" i="1">
                                  <a:latin typeface="Cambria Math"/>
                                </a:rPr>
                                <m:t>𝑇</m:t>
                              </m:r>
                            </m:sub>
                          </m:sSub>
                        </m:num>
                        <m:den>
                          <m:r>
                            <a:rPr lang="en-GB" i="1">
                              <a:latin typeface="Cambria Math"/>
                            </a:rPr>
                            <m:t>𝐷</m:t>
                          </m:r>
                        </m:den>
                      </m:f>
                      <m:r>
                        <a:rPr lang="en-GB" b="1" i="1" smtClean="0">
                          <a:solidFill>
                            <a:srgbClr val="0070C0"/>
                          </a:solidFill>
                          <a:latin typeface="Cambria Math"/>
                        </a:rPr>
                        <m:t>𝒄</m:t>
                      </m:r>
                      <m:d>
                        <m:dPr>
                          <m:ctrlPr>
                            <a:rPr lang="en-US" b="1" i="1">
                              <a:solidFill>
                                <a:srgbClr val="0070C0"/>
                              </a:solidFill>
                              <a:latin typeface="Cambria Math" panose="02040503050406030204" pitchFamily="18" charset="0"/>
                            </a:rPr>
                          </m:ctrlPr>
                        </m:dPr>
                        <m:e>
                          <m:r>
                            <a:rPr lang="en-GB" b="1" i="1">
                              <a:solidFill>
                                <a:srgbClr val="0070C0"/>
                              </a:solidFill>
                              <a:latin typeface="Cambria Math"/>
                            </a:rPr>
                            <m:t>𝟏</m:t>
                          </m:r>
                          <m:r>
                            <a:rPr lang="en-GB" b="1" i="1">
                              <a:solidFill>
                                <a:srgbClr val="0070C0"/>
                              </a:solidFill>
                              <a:latin typeface="Cambria Math"/>
                            </a:rPr>
                            <m:t>−</m:t>
                          </m:r>
                          <m:r>
                            <a:rPr lang="en-GB" b="1" i="1">
                              <a:solidFill>
                                <a:srgbClr val="0070C0"/>
                              </a:solidFill>
                              <a:latin typeface="Cambria Math"/>
                            </a:rPr>
                            <m:t>𝒄</m:t>
                          </m:r>
                        </m:e>
                      </m:d>
                    </m:oMath>
                  </m:oMathPara>
                </a14:m>
                <a:endParaRPr lang="en-US" b="1" dirty="0"/>
              </a:p>
            </p:txBody>
          </p:sp>
        </mc:Choice>
        <mc:Fallback xmlns="">
          <p:sp>
            <p:nvSpPr>
              <p:cNvPr id="46" name="Rectangle 2608">
                <a:extLst>
                  <a:ext uri="{FF2B5EF4-FFF2-40B4-BE49-F238E27FC236}">
                    <a16:creationId xmlns:a16="http://schemas.microsoft.com/office/drawing/2014/main" id="{55BBCA71-E7B1-46BD-A74F-9FCC922B284A}"/>
                  </a:ext>
                </a:extLst>
              </p:cNvPr>
              <p:cNvSpPr>
                <a:spLocks noRot="1" noChangeAspect="1" noMove="1" noResize="1" noEditPoints="1" noAdjustHandles="1" noChangeArrowheads="1" noChangeShapeType="1" noTextEdit="1"/>
              </p:cNvSpPr>
              <p:nvPr/>
            </p:nvSpPr>
            <p:spPr>
              <a:xfrm>
                <a:off x="9209674" y="2087423"/>
                <a:ext cx="2977161" cy="714170"/>
              </a:xfrm>
              <a:prstGeom prst="rect">
                <a:avLst/>
              </a:prstGeom>
              <a:blipFill>
                <a:blip r:embed="rId12"/>
                <a:stretch>
                  <a:fillRect/>
                </a:stretch>
              </a:blipFill>
            </p:spPr>
            <p:txBody>
              <a:bodyPr/>
              <a:lstStyle/>
              <a:p>
                <a:r>
                  <a:rPr lang="en-IN">
                    <a:noFill/>
                  </a:rPr>
                  <a:t> </a:t>
                </a:r>
              </a:p>
            </p:txBody>
          </p:sp>
        </mc:Fallback>
      </mc:AlternateContent>
      <p:sp>
        <p:nvSpPr>
          <p:cNvPr id="47" name="Textfeld 1">
            <a:extLst>
              <a:ext uri="{FF2B5EF4-FFF2-40B4-BE49-F238E27FC236}">
                <a16:creationId xmlns:a16="http://schemas.microsoft.com/office/drawing/2014/main" id="{595EBC24-573A-403C-9D18-AC0B7E8D2BE9}"/>
              </a:ext>
            </a:extLst>
          </p:cNvPr>
          <p:cNvSpPr txBox="1"/>
          <p:nvPr/>
        </p:nvSpPr>
        <p:spPr>
          <a:xfrm>
            <a:off x="6944746" y="403235"/>
            <a:ext cx="5196924" cy="1200329"/>
          </a:xfrm>
          <a:prstGeom prst="rect">
            <a:avLst/>
          </a:prstGeom>
          <a:noFill/>
        </p:spPr>
        <p:txBody>
          <a:bodyPr wrap="square" rtlCol="0">
            <a:spAutoFit/>
          </a:bodyPr>
          <a:lstStyle/>
          <a:p>
            <a:r>
              <a:rPr lang="de-DE" sz="2400" dirty="0" err="1"/>
              <a:t>Molecules</a:t>
            </a:r>
            <a:r>
              <a:rPr lang="de-DE" sz="2400" dirty="0"/>
              <a:t>/</a:t>
            </a:r>
            <a:r>
              <a:rPr lang="de-DE" sz="2400" dirty="0" err="1"/>
              <a:t>colloids</a:t>
            </a:r>
            <a:r>
              <a:rPr lang="de-DE" sz="2400" dirty="0"/>
              <a:t> </a:t>
            </a:r>
            <a:r>
              <a:rPr lang="de-DE" sz="2400" dirty="0" err="1"/>
              <a:t>with</a:t>
            </a:r>
            <a:r>
              <a:rPr lang="de-DE" sz="2400" dirty="0"/>
              <a:t> </a:t>
            </a:r>
            <a:r>
              <a:rPr lang="de-DE" sz="2400" dirty="0" err="1"/>
              <a:t>higher</a:t>
            </a:r>
            <a:r>
              <a:rPr lang="de-DE" sz="2400" dirty="0"/>
              <a:t> </a:t>
            </a:r>
            <a:r>
              <a:rPr lang="de-DE" sz="2400" dirty="0" err="1"/>
              <a:t>refractive</a:t>
            </a:r>
            <a:r>
              <a:rPr lang="de-DE" sz="2400" dirty="0"/>
              <a:t> </a:t>
            </a:r>
            <a:r>
              <a:rPr lang="de-DE" sz="2400" dirty="0" err="1"/>
              <a:t>index</a:t>
            </a:r>
            <a:r>
              <a:rPr lang="de-DE" sz="2400" dirty="0"/>
              <a:t> </a:t>
            </a:r>
            <a:r>
              <a:rPr lang="de-DE" sz="2400" dirty="0" err="1"/>
              <a:t>moves</a:t>
            </a:r>
            <a:r>
              <a:rPr lang="de-DE" sz="2400" dirty="0"/>
              <a:t> to </a:t>
            </a:r>
            <a:r>
              <a:rPr lang="de-DE" sz="2400" dirty="0" err="1"/>
              <a:t>cold</a:t>
            </a:r>
            <a:r>
              <a:rPr lang="de-DE" sz="2400" dirty="0"/>
              <a:t> side		</a:t>
            </a:r>
          </a:p>
        </p:txBody>
      </p:sp>
      <p:sp>
        <p:nvSpPr>
          <p:cNvPr id="49" name="Rectangle 31">
            <a:extLst>
              <a:ext uri="{FF2B5EF4-FFF2-40B4-BE49-F238E27FC236}">
                <a16:creationId xmlns:a16="http://schemas.microsoft.com/office/drawing/2014/main" id="{71FC978A-2254-4C95-BE85-9108F428F50D}"/>
              </a:ext>
            </a:extLst>
          </p:cNvPr>
          <p:cNvSpPr/>
          <p:nvPr/>
        </p:nvSpPr>
        <p:spPr>
          <a:xfrm>
            <a:off x="393871" y="1147795"/>
            <a:ext cx="5110015" cy="830997"/>
          </a:xfrm>
          <a:prstGeom prst="rect">
            <a:avLst/>
          </a:prstGeom>
        </p:spPr>
        <p:txBody>
          <a:bodyPr wrap="square">
            <a:spAutoFit/>
          </a:bodyPr>
          <a:lstStyle/>
          <a:p>
            <a:pPr>
              <a:lnSpc>
                <a:spcPct val="100000"/>
              </a:lnSpc>
              <a:spcBef>
                <a:spcPct val="0"/>
              </a:spcBef>
            </a:pPr>
            <a:r>
              <a:rPr lang="en-US" sz="2400" dirty="0">
                <a:latin typeface="+mj-lt"/>
              </a:rPr>
              <a:t>Measured quantity:</a:t>
            </a:r>
          </a:p>
          <a:p>
            <a:pPr>
              <a:lnSpc>
                <a:spcPct val="100000"/>
              </a:lnSpc>
              <a:spcBef>
                <a:spcPct val="0"/>
              </a:spcBef>
            </a:pPr>
            <a:r>
              <a:rPr lang="en-US" sz="2400" dirty="0">
                <a:latin typeface="+mj-lt"/>
              </a:rPr>
              <a:t>Intensity of the diffracted beam</a:t>
            </a:r>
          </a:p>
        </p:txBody>
      </p:sp>
      <p:pic>
        <p:nvPicPr>
          <p:cNvPr id="51" name="Picture 42" descr="flow_cell">
            <a:extLst>
              <a:ext uri="{FF2B5EF4-FFF2-40B4-BE49-F238E27FC236}">
                <a16:creationId xmlns:a16="http://schemas.microsoft.com/office/drawing/2014/main" id="{F12DFB71-649F-4A84-AF86-4235A2D5CCF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57099" y="4310498"/>
            <a:ext cx="775444" cy="160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Line 44">
            <a:extLst>
              <a:ext uri="{FF2B5EF4-FFF2-40B4-BE49-F238E27FC236}">
                <a16:creationId xmlns:a16="http://schemas.microsoft.com/office/drawing/2014/main" id="{C552AE7A-66F8-4D94-B754-851E621DE499}"/>
              </a:ext>
            </a:extLst>
          </p:cNvPr>
          <p:cNvSpPr>
            <a:spLocks noChangeShapeType="1"/>
          </p:cNvSpPr>
          <p:nvPr/>
        </p:nvSpPr>
        <p:spPr bwMode="auto">
          <a:xfrm flipH="1" flipV="1">
            <a:off x="2978307" y="3634762"/>
            <a:ext cx="1168676" cy="1783057"/>
          </a:xfrm>
          <a:prstGeom prst="line">
            <a:avLst/>
          </a:prstGeom>
          <a:noFill/>
          <a:ln w="19050">
            <a:solidFill>
              <a:schemeClr val="accent3">
                <a:lumMod val="75000"/>
              </a:schemeClr>
            </a:solidFill>
            <a:round/>
            <a:headEnd/>
            <a:tailEnd type="triangle" w="med" len="med"/>
          </a:ln>
          <a:effectLst/>
          <a:extLst/>
        </p:spPr>
        <p:txBody>
          <a:bodyPr/>
          <a:lstStyle/>
          <a:p>
            <a:pPr fontAlgn="auto">
              <a:spcBef>
                <a:spcPts val="0"/>
              </a:spcBef>
              <a:spcAft>
                <a:spcPts val="0"/>
              </a:spcAft>
              <a:defRPr/>
            </a:pPr>
            <a:endParaRPr lang="de-DE" kern="0">
              <a:solidFill>
                <a:sysClr val="windowText" lastClr="000000"/>
              </a:solidFill>
            </a:endParaRPr>
          </a:p>
        </p:txBody>
      </p:sp>
      <p:sp>
        <p:nvSpPr>
          <p:cNvPr id="55" name="Oval 46">
            <a:extLst>
              <a:ext uri="{FF2B5EF4-FFF2-40B4-BE49-F238E27FC236}">
                <a16:creationId xmlns:a16="http://schemas.microsoft.com/office/drawing/2014/main" id="{CF115190-5E62-412C-BEDF-21B1D7FB2442}"/>
              </a:ext>
            </a:extLst>
          </p:cNvPr>
          <p:cNvSpPr>
            <a:spLocks noChangeArrowheads="1"/>
          </p:cNvSpPr>
          <p:nvPr/>
        </p:nvSpPr>
        <p:spPr bwMode="auto">
          <a:xfrm>
            <a:off x="1662736" y="2027005"/>
            <a:ext cx="1769074" cy="2528400"/>
          </a:xfrm>
          <a:prstGeom prst="ellipse">
            <a:avLst/>
          </a:prstGeom>
          <a:noFill/>
          <a:ln w="19050" cap="rnd">
            <a:solidFill>
              <a:schemeClr val="accent3">
                <a:lumMod val="75000"/>
              </a:schemeClr>
            </a:solidFill>
            <a:prstDash val="sysDot"/>
            <a:round/>
            <a:headEnd/>
            <a:tailEnd/>
          </a:ln>
          <a:effectLst/>
          <a:extLst/>
        </p:spPr>
        <p:txBody>
          <a:bodyPr wrap="none" anchor="ctr"/>
          <a:lstStyle/>
          <a:p>
            <a:pPr fontAlgn="auto">
              <a:spcBef>
                <a:spcPts val="0"/>
              </a:spcBef>
              <a:spcAft>
                <a:spcPts val="0"/>
              </a:spcAft>
              <a:defRPr/>
            </a:pPr>
            <a:endParaRPr lang="de-DE" kern="0">
              <a:solidFill>
                <a:sysClr val="windowText" lastClr="000000"/>
              </a:solidFill>
            </a:endParaRPr>
          </a:p>
        </p:txBody>
      </p:sp>
    </p:spTree>
    <p:custDataLst>
      <p:tags r:id="rId2"/>
    </p:custDataLst>
    <p:extLst>
      <p:ext uri="{BB962C8B-B14F-4D97-AF65-F5344CB8AC3E}">
        <p14:creationId xmlns:p14="http://schemas.microsoft.com/office/powerpoint/2010/main" val="3486393952"/>
      </p:ext>
    </p:extLst>
  </p:cSld>
  <p:clrMapOvr>
    <a:masterClrMapping/>
  </p:clrMapOvr>
  <mc:AlternateContent xmlns:mc="http://schemas.openxmlformats.org/markup-compatibility/2006" xmlns:p14="http://schemas.microsoft.com/office/powerpoint/2010/main">
    <mc:Choice Requires="p14">
      <p:transition spd="slow" p14:dur="2000" advTm="104981"/>
    </mc:Choice>
    <mc:Fallback xmlns="">
      <p:transition spd="slow" advTm="1049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fade">
                                      <p:cBhvr>
                                        <p:cTn id="6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3" grpId="0" animBg="1"/>
      <p:bldP spid="45" grpId="0"/>
      <p:bldP spid="46" grpId="0"/>
      <p:bldP spid="47" grpId="0"/>
      <p:bldP spid="49" grpId="0"/>
      <p:bldP spid="53" grpId="0" animBg="1"/>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E87BC9-69B2-4F93-A7A2-69FE6B211965}"/>
              </a:ext>
            </a:extLst>
          </p:cNvPr>
          <p:cNvSpPr>
            <a:spLocks noGrp="1"/>
          </p:cNvSpPr>
          <p:nvPr>
            <p:ph type="title"/>
          </p:nvPr>
        </p:nvSpPr>
        <p:spPr>
          <a:xfrm>
            <a:off x="101596" y="321541"/>
            <a:ext cx="11234083" cy="1126758"/>
          </a:xfrm>
        </p:spPr>
        <p:txBody>
          <a:bodyPr/>
          <a:lstStyle/>
          <a:p>
            <a:r>
              <a:rPr lang="de-DE" dirty="0" err="1"/>
              <a:t>Techniques</a:t>
            </a:r>
            <a:endParaRPr lang="de-DE" dirty="0"/>
          </a:p>
        </p:txBody>
      </p:sp>
      <p:sp>
        <p:nvSpPr>
          <p:cNvPr id="7" name="Textplatzhalter 6">
            <a:extLst>
              <a:ext uri="{FF2B5EF4-FFF2-40B4-BE49-F238E27FC236}">
                <a16:creationId xmlns:a16="http://schemas.microsoft.com/office/drawing/2014/main" id="{1548C483-5918-4EE0-B7E4-AE01C9B8BE4D}"/>
              </a:ext>
            </a:extLst>
          </p:cNvPr>
          <p:cNvSpPr>
            <a:spLocks noGrp="1"/>
          </p:cNvSpPr>
          <p:nvPr>
            <p:ph type="body" sz="quarter" idx="12"/>
          </p:nvPr>
        </p:nvSpPr>
        <p:spPr>
          <a:xfrm>
            <a:off x="102783" y="849137"/>
            <a:ext cx="11232896" cy="509994"/>
          </a:xfrm>
        </p:spPr>
        <p:txBody>
          <a:bodyPr/>
          <a:lstStyle/>
          <a:p>
            <a:r>
              <a:rPr lang="de-DE" dirty="0"/>
              <a:t>ITC</a:t>
            </a:r>
          </a:p>
        </p:txBody>
      </p:sp>
      <p:sp>
        <p:nvSpPr>
          <p:cNvPr id="8" name="Foliennummernplatzhalter 7">
            <a:extLst>
              <a:ext uri="{FF2B5EF4-FFF2-40B4-BE49-F238E27FC236}">
                <a16:creationId xmlns:a16="http://schemas.microsoft.com/office/drawing/2014/main" id="{3EB7973A-13F4-4F23-9357-BFFFEB070F13}"/>
              </a:ext>
            </a:extLst>
          </p:cNvPr>
          <p:cNvSpPr>
            <a:spLocks noGrp="1"/>
          </p:cNvSpPr>
          <p:nvPr>
            <p:ph type="sldNum" sz="quarter" idx="17"/>
          </p:nvPr>
        </p:nvSpPr>
        <p:spPr/>
        <p:txBody>
          <a:bodyPr/>
          <a:lstStyle/>
          <a:p>
            <a:pPr defTabSz="457200"/>
            <a:r>
              <a:rPr lang="en-US">
                <a:solidFill>
                  <a:srgbClr val="023D6B"/>
                </a:solidFill>
              </a:rPr>
              <a:t>Page </a:t>
            </a:r>
            <a:fld id="{A52F4D17-1AD6-42D9-B93A-EB002C62F438}" type="slidenum">
              <a:rPr lang="en-US" smtClean="0">
                <a:solidFill>
                  <a:srgbClr val="023D6B"/>
                </a:solidFill>
              </a:rPr>
              <a:pPr defTabSz="457200"/>
              <a:t>7</a:t>
            </a:fld>
            <a:endParaRPr lang="en-US" dirty="0">
              <a:solidFill>
                <a:srgbClr val="023D6B"/>
              </a:solidFill>
            </a:endParaRPr>
          </a:p>
        </p:txBody>
      </p:sp>
      <p:sp>
        <p:nvSpPr>
          <p:cNvPr id="6" name="Rectangle 5">
            <a:extLst>
              <a:ext uri="{FF2B5EF4-FFF2-40B4-BE49-F238E27FC236}">
                <a16:creationId xmlns:a16="http://schemas.microsoft.com/office/drawing/2014/main" id="{6D48B6C1-6A80-47D6-9953-EDE007D862BB}"/>
              </a:ext>
            </a:extLst>
          </p:cNvPr>
          <p:cNvSpPr/>
          <p:nvPr/>
        </p:nvSpPr>
        <p:spPr>
          <a:xfrm>
            <a:off x="1" y="-10153"/>
            <a:ext cx="12100956" cy="285261"/>
          </a:xfrm>
          <a:prstGeom prst="rect">
            <a:avLst/>
          </a:prstGeom>
          <a:gradFill flip="none" rotWithShape="1">
            <a:gsLst>
              <a:gs pos="6000">
                <a:schemeClr val="accent1"/>
              </a:gs>
              <a:gs pos="51000">
                <a:schemeClr val="accent1">
                  <a:lumMod val="40000"/>
                  <a:lumOff val="60000"/>
                </a:schemeClr>
              </a:gs>
              <a:gs pos="9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5000"/>
              </a:lnSpc>
            </a:pPr>
            <a:r>
              <a:rPr lang="de-DE" sz="1400" b="1" dirty="0">
                <a:solidFill>
                  <a:schemeClr val="bg1"/>
                </a:solidFill>
                <a:sym typeface="Wingdings 3"/>
              </a:rPr>
              <a:t></a:t>
            </a:r>
            <a:r>
              <a:rPr lang="de-DE" sz="1400" b="1" dirty="0" err="1">
                <a:solidFill>
                  <a:schemeClr val="accent3">
                    <a:lumMod val="20000"/>
                    <a:lumOff val="80000"/>
                  </a:schemeClr>
                </a:solidFill>
              </a:rPr>
              <a:t>introduction</a:t>
            </a:r>
            <a:r>
              <a:rPr lang="de-DE" sz="1400" b="1" dirty="0">
                <a:solidFill>
                  <a:schemeClr val="accent3">
                    <a:lumMod val="20000"/>
                    <a:lumOff val="80000"/>
                  </a:schemeClr>
                </a:solidFill>
              </a:rPr>
              <a:t> </a:t>
            </a:r>
            <a:r>
              <a:rPr lang="de-DE" sz="1400" dirty="0">
                <a:solidFill>
                  <a:schemeClr val="accent3">
                    <a:lumMod val="20000"/>
                    <a:lumOff val="80000"/>
                  </a:schemeClr>
                </a:solidFill>
              </a:rPr>
              <a:t>           </a:t>
            </a:r>
            <a:r>
              <a:rPr lang="de-DE" sz="1400" dirty="0" err="1">
                <a:solidFill>
                  <a:schemeClr val="accent3">
                    <a:lumMod val="20000"/>
                    <a:lumOff val="80000"/>
                  </a:schemeClr>
                </a:solidFill>
              </a:rPr>
              <a:t>studied</a:t>
            </a:r>
            <a:r>
              <a:rPr lang="de-DE" sz="1400" dirty="0">
                <a:solidFill>
                  <a:schemeClr val="accent3">
                    <a:lumMod val="20000"/>
                    <a:lumOff val="80000"/>
                  </a:schemeClr>
                </a:solidFill>
              </a:rPr>
              <a:t> systems                </a:t>
            </a:r>
            <a:r>
              <a:rPr lang="de-DE" sz="1400" dirty="0" err="1">
                <a:solidFill>
                  <a:schemeClr val="accent3">
                    <a:lumMod val="20000"/>
                    <a:lumOff val="80000"/>
                  </a:schemeClr>
                </a:solidFill>
              </a:rPr>
              <a:t>results</a:t>
            </a:r>
            <a:r>
              <a:rPr lang="de-DE" sz="1400" dirty="0">
                <a:solidFill>
                  <a:schemeClr val="accent3">
                    <a:lumMod val="20000"/>
                    <a:lumOff val="80000"/>
                  </a:schemeClr>
                </a:solidFill>
              </a:rPr>
              <a:t>               </a:t>
            </a:r>
            <a:r>
              <a:rPr lang="de-DE" sz="1400" dirty="0" err="1">
                <a:solidFill>
                  <a:schemeClr val="accent3">
                    <a:lumMod val="20000"/>
                    <a:lumOff val="80000"/>
                  </a:schemeClr>
                </a:solidFill>
              </a:rPr>
              <a:t>summary</a:t>
            </a:r>
            <a:r>
              <a:rPr lang="de-DE" sz="1400" dirty="0">
                <a:solidFill>
                  <a:schemeClr val="accent3">
                    <a:lumMod val="20000"/>
                    <a:lumOff val="80000"/>
                  </a:schemeClr>
                </a:solidFill>
              </a:rPr>
              <a:t> &amp; </a:t>
            </a:r>
            <a:r>
              <a:rPr lang="de-DE" sz="1400" dirty="0" err="1">
                <a:solidFill>
                  <a:schemeClr val="accent3">
                    <a:lumMod val="20000"/>
                    <a:lumOff val="80000"/>
                  </a:schemeClr>
                </a:solidFill>
              </a:rPr>
              <a:t>outlook</a:t>
            </a:r>
            <a:r>
              <a:rPr lang="de-DE" sz="1400" dirty="0">
                <a:solidFill>
                  <a:schemeClr val="accent3">
                    <a:lumMod val="20000"/>
                    <a:lumOff val="80000"/>
                  </a:schemeClr>
                </a:solidFill>
              </a:rPr>
              <a:t>                  </a:t>
            </a:r>
            <a:r>
              <a:rPr lang="de-DE" sz="1400" dirty="0" err="1">
                <a:solidFill>
                  <a:schemeClr val="accent3">
                    <a:lumMod val="20000"/>
                    <a:lumOff val="80000"/>
                  </a:schemeClr>
                </a:solidFill>
              </a:rPr>
              <a:t>acknowledgement</a:t>
            </a:r>
            <a:endParaRPr lang="en-GB" sz="1600" dirty="0" err="1">
              <a:solidFill>
                <a:schemeClr val="accent3">
                  <a:lumMod val="20000"/>
                  <a:lumOff val="80000"/>
                </a:schemeClr>
              </a:solidFill>
            </a:endParaRPr>
          </a:p>
        </p:txBody>
      </p:sp>
      <p:sp>
        <p:nvSpPr>
          <p:cNvPr id="11" name="Freeform: Shape 10">
            <a:extLst>
              <a:ext uri="{FF2B5EF4-FFF2-40B4-BE49-F238E27FC236}">
                <a16:creationId xmlns:a16="http://schemas.microsoft.com/office/drawing/2014/main" id="{00223377-A638-4E8B-A8C7-20BBE8A31D8C}"/>
              </a:ext>
            </a:extLst>
          </p:cNvPr>
          <p:cNvSpPr/>
          <p:nvPr/>
        </p:nvSpPr>
        <p:spPr>
          <a:xfrm>
            <a:off x="1371600" y="1440180"/>
            <a:ext cx="6092190" cy="3691890"/>
          </a:xfrm>
          <a:custGeom>
            <a:avLst/>
            <a:gdLst>
              <a:gd name="connsiteX0" fmla="*/ 0 w 6092190"/>
              <a:gd name="connsiteY0" fmla="*/ 1508760 h 3691890"/>
              <a:gd name="connsiteX1" fmla="*/ 0 w 6092190"/>
              <a:gd name="connsiteY1" fmla="*/ 1508760 h 3691890"/>
              <a:gd name="connsiteX2" fmla="*/ 548640 w 6092190"/>
              <a:gd name="connsiteY2" fmla="*/ 1863090 h 3691890"/>
              <a:gd name="connsiteX3" fmla="*/ 582930 w 6092190"/>
              <a:gd name="connsiteY3" fmla="*/ 1840230 h 3691890"/>
              <a:gd name="connsiteX4" fmla="*/ 605790 w 6092190"/>
              <a:gd name="connsiteY4" fmla="*/ 1771650 h 3691890"/>
              <a:gd name="connsiteX5" fmla="*/ 617220 w 6092190"/>
              <a:gd name="connsiteY5" fmla="*/ 1737360 h 3691890"/>
              <a:gd name="connsiteX6" fmla="*/ 594360 w 6092190"/>
              <a:gd name="connsiteY6" fmla="*/ 1657350 h 3691890"/>
              <a:gd name="connsiteX7" fmla="*/ 560070 w 6092190"/>
              <a:gd name="connsiteY7" fmla="*/ 1634490 h 3691890"/>
              <a:gd name="connsiteX8" fmla="*/ 514350 w 6092190"/>
              <a:gd name="connsiteY8" fmla="*/ 1577340 h 3691890"/>
              <a:gd name="connsiteX9" fmla="*/ 480060 w 6092190"/>
              <a:gd name="connsiteY9" fmla="*/ 1531620 h 3691890"/>
              <a:gd name="connsiteX10" fmla="*/ 445770 w 6092190"/>
              <a:gd name="connsiteY10" fmla="*/ 1497330 h 3691890"/>
              <a:gd name="connsiteX11" fmla="*/ 422910 w 6092190"/>
              <a:gd name="connsiteY11" fmla="*/ 1463040 h 3691890"/>
              <a:gd name="connsiteX12" fmla="*/ 388620 w 6092190"/>
              <a:gd name="connsiteY12" fmla="*/ 1451610 h 3691890"/>
              <a:gd name="connsiteX13" fmla="*/ 308610 w 6092190"/>
              <a:gd name="connsiteY13" fmla="*/ 1417320 h 3691890"/>
              <a:gd name="connsiteX14" fmla="*/ 205740 w 6092190"/>
              <a:gd name="connsiteY14" fmla="*/ 1428750 h 3691890"/>
              <a:gd name="connsiteX15" fmla="*/ 125730 w 6092190"/>
              <a:gd name="connsiteY15" fmla="*/ 1451610 h 3691890"/>
              <a:gd name="connsiteX16" fmla="*/ 114300 w 6092190"/>
              <a:gd name="connsiteY16" fmla="*/ 1520190 h 3691890"/>
              <a:gd name="connsiteX17" fmla="*/ 3726180 w 6092190"/>
              <a:gd name="connsiteY17" fmla="*/ 2343150 h 3691890"/>
              <a:gd name="connsiteX18" fmla="*/ 982980 w 6092190"/>
              <a:gd name="connsiteY18" fmla="*/ 3691890 h 3691890"/>
              <a:gd name="connsiteX19" fmla="*/ 308610 w 6092190"/>
              <a:gd name="connsiteY19" fmla="*/ 1520190 h 3691890"/>
              <a:gd name="connsiteX20" fmla="*/ 6092190 w 6092190"/>
              <a:gd name="connsiteY20" fmla="*/ 0 h 369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2190" h="3691890">
                <a:moveTo>
                  <a:pt x="0" y="1508760"/>
                </a:moveTo>
                <a:lnTo>
                  <a:pt x="0" y="1508760"/>
                </a:lnTo>
                <a:cubicBezTo>
                  <a:pt x="182880" y="1626870"/>
                  <a:pt x="359392" y="1755478"/>
                  <a:pt x="548640" y="1863090"/>
                </a:cubicBezTo>
                <a:cubicBezTo>
                  <a:pt x="560582" y="1869880"/>
                  <a:pt x="575649" y="1851879"/>
                  <a:pt x="582930" y="1840230"/>
                </a:cubicBezTo>
                <a:cubicBezTo>
                  <a:pt x="595701" y="1819796"/>
                  <a:pt x="598170" y="1794510"/>
                  <a:pt x="605790" y="1771650"/>
                </a:cubicBezTo>
                <a:lnTo>
                  <a:pt x="617220" y="1737360"/>
                </a:lnTo>
                <a:cubicBezTo>
                  <a:pt x="616473" y="1734373"/>
                  <a:pt x="600323" y="1664803"/>
                  <a:pt x="594360" y="1657350"/>
                </a:cubicBezTo>
                <a:cubicBezTo>
                  <a:pt x="585778" y="1646623"/>
                  <a:pt x="571500" y="1642110"/>
                  <a:pt x="560070" y="1634490"/>
                </a:cubicBezTo>
                <a:cubicBezTo>
                  <a:pt x="537818" y="1567734"/>
                  <a:pt x="566051" y="1629041"/>
                  <a:pt x="514350" y="1577340"/>
                </a:cubicBezTo>
                <a:cubicBezTo>
                  <a:pt x="500880" y="1563870"/>
                  <a:pt x="492458" y="1546084"/>
                  <a:pt x="480060" y="1531620"/>
                </a:cubicBezTo>
                <a:cubicBezTo>
                  <a:pt x="469540" y="1519347"/>
                  <a:pt x="456118" y="1509748"/>
                  <a:pt x="445770" y="1497330"/>
                </a:cubicBezTo>
                <a:cubicBezTo>
                  <a:pt x="436976" y="1486777"/>
                  <a:pt x="433637" y="1471622"/>
                  <a:pt x="422910" y="1463040"/>
                </a:cubicBezTo>
                <a:cubicBezTo>
                  <a:pt x="413502" y="1455514"/>
                  <a:pt x="399694" y="1456356"/>
                  <a:pt x="388620" y="1451610"/>
                </a:cubicBezTo>
                <a:cubicBezTo>
                  <a:pt x="289751" y="1409238"/>
                  <a:pt x="389026" y="1444125"/>
                  <a:pt x="308610" y="1417320"/>
                </a:cubicBezTo>
                <a:cubicBezTo>
                  <a:pt x="274320" y="1421130"/>
                  <a:pt x="239840" y="1423504"/>
                  <a:pt x="205740" y="1428750"/>
                </a:cubicBezTo>
                <a:cubicBezTo>
                  <a:pt x="179086" y="1432851"/>
                  <a:pt x="151335" y="1443075"/>
                  <a:pt x="125730" y="1451610"/>
                </a:cubicBezTo>
                <a:cubicBezTo>
                  <a:pt x="110686" y="1496743"/>
                  <a:pt x="114300" y="1473852"/>
                  <a:pt x="114300" y="1520190"/>
                </a:cubicBezTo>
                <a:lnTo>
                  <a:pt x="3726180" y="2343150"/>
                </a:lnTo>
                <a:lnTo>
                  <a:pt x="982980" y="3691890"/>
                </a:lnTo>
                <a:lnTo>
                  <a:pt x="308610" y="1520190"/>
                </a:lnTo>
                <a:lnTo>
                  <a:pt x="6092190" y="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2" name="Picture 5" descr="http://www.medicinechestservices.com/images/products/chicktec-6-thermometer-498-p.jpg">
            <a:extLst>
              <a:ext uri="{FF2B5EF4-FFF2-40B4-BE49-F238E27FC236}">
                <a16:creationId xmlns:a16="http://schemas.microsoft.com/office/drawing/2014/main" id="{A71224CD-D2DC-4F11-BA42-0E7A106B4A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42108" flipH="1">
            <a:off x="9662175" y="1537451"/>
            <a:ext cx="1503664" cy="1133621"/>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F65FCF8E-1020-47D0-8D30-A9BC055100B8}"/>
              </a:ext>
            </a:extLst>
          </p:cNvPr>
          <p:cNvGrpSpPr/>
          <p:nvPr/>
        </p:nvGrpSpPr>
        <p:grpSpPr>
          <a:xfrm>
            <a:off x="7431478" y="2248076"/>
            <a:ext cx="4602218" cy="1932269"/>
            <a:chOff x="94787" y="1886759"/>
            <a:chExt cx="4602218" cy="1932269"/>
          </a:xfrm>
        </p:grpSpPr>
        <p:grpSp>
          <p:nvGrpSpPr>
            <p:cNvPr id="14" name="Group 13">
              <a:extLst>
                <a:ext uri="{FF2B5EF4-FFF2-40B4-BE49-F238E27FC236}">
                  <a16:creationId xmlns:a16="http://schemas.microsoft.com/office/drawing/2014/main" id="{64CEE0A4-8021-4E0F-A6D8-0C279644411A}"/>
                </a:ext>
              </a:extLst>
            </p:cNvPr>
            <p:cNvGrpSpPr/>
            <p:nvPr/>
          </p:nvGrpSpPr>
          <p:grpSpPr>
            <a:xfrm>
              <a:off x="1771601" y="2446621"/>
              <a:ext cx="451730" cy="541250"/>
              <a:chOff x="6136494" y="943534"/>
              <a:chExt cx="451730" cy="541250"/>
            </a:xfrm>
          </p:grpSpPr>
          <p:sp>
            <p:nvSpPr>
              <p:cNvPr id="24" name="Oval 23">
                <a:extLst>
                  <a:ext uri="{FF2B5EF4-FFF2-40B4-BE49-F238E27FC236}">
                    <a16:creationId xmlns:a16="http://schemas.microsoft.com/office/drawing/2014/main" id="{04BA1308-DB75-445F-845E-DDA68F2DC54D}"/>
                  </a:ext>
                </a:extLst>
              </p:cNvPr>
              <p:cNvSpPr/>
              <p:nvPr/>
            </p:nvSpPr>
            <p:spPr>
              <a:xfrm>
                <a:off x="6136494" y="943534"/>
                <a:ext cx="451730" cy="541250"/>
              </a:xfrm>
              <a:prstGeom prst="ellipse">
                <a:avLst/>
              </a:prstGeom>
              <a:gradFill flip="none" rotWithShape="1">
                <a:gsLst>
                  <a:gs pos="0">
                    <a:schemeClr val="accent2"/>
                  </a:gs>
                  <a:gs pos="56000">
                    <a:schemeClr val="accent2">
                      <a:lumMod val="40000"/>
                      <a:lumOff val="60000"/>
                    </a:scheme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GB" sz="2400" dirty="0" err="1"/>
              </a:p>
            </p:txBody>
          </p:sp>
          <p:sp>
            <p:nvSpPr>
              <p:cNvPr id="25" name="Oval 24">
                <a:extLst>
                  <a:ext uri="{FF2B5EF4-FFF2-40B4-BE49-F238E27FC236}">
                    <a16:creationId xmlns:a16="http://schemas.microsoft.com/office/drawing/2014/main" id="{2F0FB5E8-61B7-4E02-B5BE-4CB15F2637C1}"/>
                  </a:ext>
                </a:extLst>
              </p:cNvPr>
              <p:cNvSpPr/>
              <p:nvPr/>
            </p:nvSpPr>
            <p:spPr>
              <a:xfrm>
                <a:off x="6218343" y="1057939"/>
                <a:ext cx="288032" cy="312440"/>
              </a:xfrm>
              <a:prstGeom prst="ellipse">
                <a:avLst/>
              </a:prstGeom>
              <a:gradFill flip="none" rotWithShape="1">
                <a:gsLst>
                  <a:gs pos="0">
                    <a:schemeClr val="accent6">
                      <a:lumMod val="60000"/>
                      <a:lumOff val="40000"/>
                    </a:schemeClr>
                  </a:gs>
                  <a:gs pos="60000">
                    <a:schemeClr val="accent6">
                      <a:shade val="67500"/>
                      <a:satMod val="115000"/>
                    </a:schemeClr>
                  </a:gs>
                  <a:gs pos="100000">
                    <a:schemeClr val="accent6">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GB" sz="2400" dirty="0" err="1"/>
              </a:p>
            </p:txBody>
          </p:sp>
        </p:grpSp>
        <p:grpSp>
          <p:nvGrpSpPr>
            <p:cNvPr id="15" name="Group 14">
              <a:extLst>
                <a:ext uri="{FF2B5EF4-FFF2-40B4-BE49-F238E27FC236}">
                  <a16:creationId xmlns:a16="http://schemas.microsoft.com/office/drawing/2014/main" id="{684A155E-A9A0-4F72-899D-1875CBF8F745}"/>
                </a:ext>
              </a:extLst>
            </p:cNvPr>
            <p:cNvGrpSpPr/>
            <p:nvPr/>
          </p:nvGrpSpPr>
          <p:grpSpPr>
            <a:xfrm rot="5849278">
              <a:off x="-209415" y="2190961"/>
              <a:ext cx="1932269" cy="1323866"/>
              <a:chOff x="3025199" y="876276"/>
              <a:chExt cx="1932269" cy="1323866"/>
            </a:xfrm>
          </p:grpSpPr>
          <p:sp>
            <p:nvSpPr>
              <p:cNvPr id="22" name="Freeform 26">
                <a:extLst>
                  <a:ext uri="{FF2B5EF4-FFF2-40B4-BE49-F238E27FC236}">
                    <a16:creationId xmlns:a16="http://schemas.microsoft.com/office/drawing/2014/main" id="{DF126923-7794-48C1-BEFC-2A6DB3008ABC}"/>
                  </a:ext>
                </a:extLst>
              </p:cNvPr>
              <p:cNvSpPr/>
              <p:nvPr/>
            </p:nvSpPr>
            <p:spPr>
              <a:xfrm>
                <a:off x="3025199" y="876276"/>
                <a:ext cx="1932269" cy="1323866"/>
              </a:xfrm>
              <a:custGeom>
                <a:avLst/>
                <a:gdLst>
                  <a:gd name="connsiteX0" fmla="*/ 448251 w 1932269"/>
                  <a:gd name="connsiteY0" fmla="*/ 203224 h 1323866"/>
                  <a:gd name="connsiteX1" fmla="*/ 289501 w 1932269"/>
                  <a:gd name="connsiteY1" fmla="*/ 387374 h 1323866"/>
                  <a:gd name="connsiteX2" fmla="*/ 257751 w 1932269"/>
                  <a:gd name="connsiteY2" fmla="*/ 622324 h 1323866"/>
                  <a:gd name="connsiteX3" fmla="*/ 67251 w 1932269"/>
                  <a:gd name="connsiteY3" fmla="*/ 774724 h 1323866"/>
                  <a:gd name="connsiteX4" fmla="*/ 3751 w 1932269"/>
                  <a:gd name="connsiteY4" fmla="*/ 1092224 h 1323866"/>
                  <a:gd name="connsiteX5" fmla="*/ 162501 w 1932269"/>
                  <a:gd name="connsiteY5" fmla="*/ 1301774 h 1323866"/>
                  <a:gd name="connsiteX6" fmla="*/ 543501 w 1932269"/>
                  <a:gd name="connsiteY6" fmla="*/ 1295424 h 1323866"/>
                  <a:gd name="connsiteX7" fmla="*/ 734001 w 1932269"/>
                  <a:gd name="connsiteY7" fmla="*/ 1104924 h 1323866"/>
                  <a:gd name="connsiteX8" fmla="*/ 772101 w 1932269"/>
                  <a:gd name="connsiteY8" fmla="*/ 914424 h 1323866"/>
                  <a:gd name="connsiteX9" fmla="*/ 937201 w 1932269"/>
                  <a:gd name="connsiteY9" fmla="*/ 895374 h 1323866"/>
                  <a:gd name="connsiteX10" fmla="*/ 1184851 w 1932269"/>
                  <a:gd name="connsiteY10" fmla="*/ 1123974 h 1323866"/>
                  <a:gd name="connsiteX11" fmla="*/ 1654751 w 1932269"/>
                  <a:gd name="connsiteY11" fmla="*/ 1193824 h 1323866"/>
                  <a:gd name="connsiteX12" fmla="*/ 1915101 w 1932269"/>
                  <a:gd name="connsiteY12" fmla="*/ 812824 h 1323866"/>
                  <a:gd name="connsiteX13" fmla="*/ 1857951 w 1932269"/>
                  <a:gd name="connsiteY13" fmla="*/ 374674 h 1323866"/>
                  <a:gd name="connsiteX14" fmla="*/ 1457901 w 1932269"/>
                  <a:gd name="connsiteY14" fmla="*/ 44474 h 1323866"/>
                  <a:gd name="connsiteX15" fmla="*/ 930851 w 1932269"/>
                  <a:gd name="connsiteY15" fmla="*/ 12724 h 1323866"/>
                  <a:gd name="connsiteX16" fmla="*/ 537151 w 1932269"/>
                  <a:gd name="connsiteY16" fmla="*/ 133374 h 1323866"/>
                  <a:gd name="connsiteX17" fmla="*/ 505401 w 1932269"/>
                  <a:gd name="connsiteY17" fmla="*/ 158774 h 13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2269" h="1323866">
                    <a:moveTo>
                      <a:pt x="448251" y="203224"/>
                    </a:moveTo>
                    <a:cubicBezTo>
                      <a:pt x="384751" y="260374"/>
                      <a:pt x="321251" y="317524"/>
                      <a:pt x="289501" y="387374"/>
                    </a:cubicBezTo>
                    <a:cubicBezTo>
                      <a:pt x="257751" y="457224"/>
                      <a:pt x="294793" y="557766"/>
                      <a:pt x="257751" y="622324"/>
                    </a:cubicBezTo>
                    <a:cubicBezTo>
                      <a:pt x="220709" y="686882"/>
                      <a:pt x="109584" y="696407"/>
                      <a:pt x="67251" y="774724"/>
                    </a:cubicBezTo>
                    <a:cubicBezTo>
                      <a:pt x="24918" y="853041"/>
                      <a:pt x="-12124" y="1004383"/>
                      <a:pt x="3751" y="1092224"/>
                    </a:cubicBezTo>
                    <a:cubicBezTo>
                      <a:pt x="19626" y="1180065"/>
                      <a:pt x="72543" y="1267907"/>
                      <a:pt x="162501" y="1301774"/>
                    </a:cubicBezTo>
                    <a:cubicBezTo>
                      <a:pt x="252459" y="1335641"/>
                      <a:pt x="448251" y="1328232"/>
                      <a:pt x="543501" y="1295424"/>
                    </a:cubicBezTo>
                    <a:cubicBezTo>
                      <a:pt x="638751" y="1262616"/>
                      <a:pt x="695901" y="1168424"/>
                      <a:pt x="734001" y="1104924"/>
                    </a:cubicBezTo>
                    <a:cubicBezTo>
                      <a:pt x="772101" y="1041424"/>
                      <a:pt x="738234" y="949349"/>
                      <a:pt x="772101" y="914424"/>
                    </a:cubicBezTo>
                    <a:cubicBezTo>
                      <a:pt x="805968" y="879499"/>
                      <a:pt x="868409" y="860449"/>
                      <a:pt x="937201" y="895374"/>
                    </a:cubicBezTo>
                    <a:cubicBezTo>
                      <a:pt x="1005993" y="930299"/>
                      <a:pt x="1065259" y="1074232"/>
                      <a:pt x="1184851" y="1123974"/>
                    </a:cubicBezTo>
                    <a:cubicBezTo>
                      <a:pt x="1304443" y="1173716"/>
                      <a:pt x="1533043" y="1245682"/>
                      <a:pt x="1654751" y="1193824"/>
                    </a:cubicBezTo>
                    <a:cubicBezTo>
                      <a:pt x="1776459" y="1141966"/>
                      <a:pt x="1881234" y="949349"/>
                      <a:pt x="1915101" y="812824"/>
                    </a:cubicBezTo>
                    <a:cubicBezTo>
                      <a:pt x="1948968" y="676299"/>
                      <a:pt x="1934151" y="502732"/>
                      <a:pt x="1857951" y="374674"/>
                    </a:cubicBezTo>
                    <a:cubicBezTo>
                      <a:pt x="1781751" y="246616"/>
                      <a:pt x="1612418" y="104799"/>
                      <a:pt x="1457901" y="44474"/>
                    </a:cubicBezTo>
                    <a:cubicBezTo>
                      <a:pt x="1303384" y="-15851"/>
                      <a:pt x="1084309" y="-2093"/>
                      <a:pt x="930851" y="12724"/>
                    </a:cubicBezTo>
                    <a:cubicBezTo>
                      <a:pt x="777393" y="27541"/>
                      <a:pt x="608059" y="109032"/>
                      <a:pt x="537151" y="133374"/>
                    </a:cubicBezTo>
                    <a:cubicBezTo>
                      <a:pt x="466243" y="157716"/>
                      <a:pt x="485822" y="158245"/>
                      <a:pt x="505401" y="158774"/>
                    </a:cubicBezTo>
                  </a:path>
                </a:pathLst>
              </a:custGeom>
              <a:gradFill flip="none" rotWithShape="1">
                <a:gsLst>
                  <a:gs pos="0">
                    <a:schemeClr val="accent2"/>
                  </a:gs>
                  <a:gs pos="67000">
                    <a:schemeClr val="accent2">
                      <a:lumMod val="40000"/>
                      <a:lumOff val="60000"/>
                    </a:scheme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7">
                <a:extLst>
                  <a:ext uri="{FF2B5EF4-FFF2-40B4-BE49-F238E27FC236}">
                    <a16:creationId xmlns:a16="http://schemas.microsoft.com/office/drawing/2014/main" id="{3C1EF722-2842-42C9-8359-77069681B55C}"/>
                  </a:ext>
                </a:extLst>
              </p:cNvPr>
              <p:cNvSpPr/>
              <p:nvPr/>
            </p:nvSpPr>
            <p:spPr>
              <a:xfrm>
                <a:off x="3228669" y="1080226"/>
                <a:ext cx="1468335" cy="912832"/>
              </a:xfrm>
              <a:custGeom>
                <a:avLst/>
                <a:gdLst>
                  <a:gd name="connsiteX0" fmla="*/ 927139 w 1468335"/>
                  <a:gd name="connsiteY0" fmla="*/ 209 h 912832"/>
                  <a:gd name="connsiteX1" fmla="*/ 666789 w 1468335"/>
                  <a:gd name="connsiteY1" fmla="*/ 25609 h 912832"/>
                  <a:gd name="connsiteX2" fmla="*/ 463589 w 1468335"/>
                  <a:gd name="connsiteY2" fmla="*/ 114509 h 912832"/>
                  <a:gd name="connsiteX3" fmla="*/ 323889 w 1468335"/>
                  <a:gd name="connsiteY3" fmla="*/ 254209 h 912832"/>
                  <a:gd name="connsiteX4" fmla="*/ 292139 w 1468335"/>
                  <a:gd name="connsiteY4" fmla="*/ 438359 h 912832"/>
                  <a:gd name="connsiteX5" fmla="*/ 190539 w 1468335"/>
                  <a:gd name="connsiteY5" fmla="*/ 571709 h 912832"/>
                  <a:gd name="connsiteX6" fmla="*/ 50839 w 1468335"/>
                  <a:gd name="connsiteY6" fmla="*/ 654259 h 912832"/>
                  <a:gd name="connsiteX7" fmla="*/ 39 w 1468335"/>
                  <a:gd name="connsiteY7" fmla="*/ 806659 h 912832"/>
                  <a:gd name="connsiteX8" fmla="*/ 57189 w 1468335"/>
                  <a:gd name="connsiteY8" fmla="*/ 908259 h 912832"/>
                  <a:gd name="connsiteX9" fmla="*/ 266739 w 1468335"/>
                  <a:gd name="connsiteY9" fmla="*/ 876509 h 912832"/>
                  <a:gd name="connsiteX10" fmla="*/ 342939 w 1468335"/>
                  <a:gd name="connsiteY10" fmla="*/ 711409 h 912832"/>
                  <a:gd name="connsiteX11" fmla="*/ 438189 w 1468335"/>
                  <a:gd name="connsiteY11" fmla="*/ 565359 h 912832"/>
                  <a:gd name="connsiteX12" fmla="*/ 641389 w 1468335"/>
                  <a:gd name="connsiteY12" fmla="*/ 470109 h 912832"/>
                  <a:gd name="connsiteX13" fmla="*/ 857289 w 1468335"/>
                  <a:gd name="connsiteY13" fmla="*/ 495509 h 912832"/>
                  <a:gd name="connsiteX14" fmla="*/ 984289 w 1468335"/>
                  <a:gd name="connsiteY14" fmla="*/ 641559 h 912832"/>
                  <a:gd name="connsiteX15" fmla="*/ 1168439 w 1468335"/>
                  <a:gd name="connsiteY15" fmla="*/ 743159 h 912832"/>
                  <a:gd name="connsiteX16" fmla="*/ 1409739 w 1468335"/>
                  <a:gd name="connsiteY16" fmla="*/ 679659 h 912832"/>
                  <a:gd name="connsiteX17" fmla="*/ 1466889 w 1468335"/>
                  <a:gd name="connsiteY17" fmla="*/ 419309 h 912832"/>
                  <a:gd name="connsiteX18" fmla="*/ 1371639 w 1468335"/>
                  <a:gd name="connsiteY18" fmla="*/ 184359 h 912832"/>
                  <a:gd name="connsiteX19" fmla="*/ 1092239 w 1468335"/>
                  <a:gd name="connsiteY19" fmla="*/ 25609 h 912832"/>
                  <a:gd name="connsiteX20" fmla="*/ 927139 w 1468335"/>
                  <a:gd name="connsiteY20" fmla="*/ 209 h 91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8335" h="912832">
                    <a:moveTo>
                      <a:pt x="927139" y="209"/>
                    </a:moveTo>
                    <a:cubicBezTo>
                      <a:pt x="856231" y="209"/>
                      <a:pt x="744047" y="6559"/>
                      <a:pt x="666789" y="25609"/>
                    </a:cubicBezTo>
                    <a:cubicBezTo>
                      <a:pt x="589531" y="44659"/>
                      <a:pt x="520739" y="76409"/>
                      <a:pt x="463589" y="114509"/>
                    </a:cubicBezTo>
                    <a:cubicBezTo>
                      <a:pt x="406439" y="152609"/>
                      <a:pt x="352464" y="200234"/>
                      <a:pt x="323889" y="254209"/>
                    </a:cubicBezTo>
                    <a:cubicBezTo>
                      <a:pt x="295314" y="308184"/>
                      <a:pt x="314364" y="385442"/>
                      <a:pt x="292139" y="438359"/>
                    </a:cubicBezTo>
                    <a:cubicBezTo>
                      <a:pt x="269914" y="491276"/>
                      <a:pt x="230756" y="535726"/>
                      <a:pt x="190539" y="571709"/>
                    </a:cubicBezTo>
                    <a:cubicBezTo>
                      <a:pt x="150322" y="607692"/>
                      <a:pt x="82589" y="615101"/>
                      <a:pt x="50839" y="654259"/>
                    </a:cubicBezTo>
                    <a:cubicBezTo>
                      <a:pt x="19089" y="693417"/>
                      <a:pt x="-1019" y="764326"/>
                      <a:pt x="39" y="806659"/>
                    </a:cubicBezTo>
                    <a:cubicBezTo>
                      <a:pt x="1097" y="848992"/>
                      <a:pt x="12739" y="896617"/>
                      <a:pt x="57189" y="908259"/>
                    </a:cubicBezTo>
                    <a:cubicBezTo>
                      <a:pt x="101639" y="919901"/>
                      <a:pt x="219114" y="909317"/>
                      <a:pt x="266739" y="876509"/>
                    </a:cubicBezTo>
                    <a:cubicBezTo>
                      <a:pt x="314364" y="843701"/>
                      <a:pt x="314364" y="763267"/>
                      <a:pt x="342939" y="711409"/>
                    </a:cubicBezTo>
                    <a:cubicBezTo>
                      <a:pt x="371514" y="659551"/>
                      <a:pt x="388447" y="605576"/>
                      <a:pt x="438189" y="565359"/>
                    </a:cubicBezTo>
                    <a:cubicBezTo>
                      <a:pt x="487931" y="525142"/>
                      <a:pt x="571539" y="481751"/>
                      <a:pt x="641389" y="470109"/>
                    </a:cubicBezTo>
                    <a:cubicBezTo>
                      <a:pt x="711239" y="458467"/>
                      <a:pt x="800139" y="466934"/>
                      <a:pt x="857289" y="495509"/>
                    </a:cubicBezTo>
                    <a:cubicBezTo>
                      <a:pt x="914439" y="524084"/>
                      <a:pt x="932431" y="600284"/>
                      <a:pt x="984289" y="641559"/>
                    </a:cubicBezTo>
                    <a:cubicBezTo>
                      <a:pt x="1036147" y="682834"/>
                      <a:pt x="1097531" y="736809"/>
                      <a:pt x="1168439" y="743159"/>
                    </a:cubicBezTo>
                    <a:cubicBezTo>
                      <a:pt x="1239347" y="749509"/>
                      <a:pt x="1359997" y="733634"/>
                      <a:pt x="1409739" y="679659"/>
                    </a:cubicBezTo>
                    <a:cubicBezTo>
                      <a:pt x="1459481" y="625684"/>
                      <a:pt x="1473239" y="501859"/>
                      <a:pt x="1466889" y="419309"/>
                    </a:cubicBezTo>
                    <a:cubicBezTo>
                      <a:pt x="1460539" y="336759"/>
                      <a:pt x="1434081" y="249976"/>
                      <a:pt x="1371639" y="184359"/>
                    </a:cubicBezTo>
                    <a:cubicBezTo>
                      <a:pt x="1309197" y="118742"/>
                      <a:pt x="1163147" y="55242"/>
                      <a:pt x="1092239" y="25609"/>
                    </a:cubicBezTo>
                    <a:cubicBezTo>
                      <a:pt x="1021331" y="-4024"/>
                      <a:pt x="998047" y="209"/>
                      <a:pt x="927139" y="209"/>
                    </a:cubicBezTo>
                    <a:close/>
                  </a:path>
                </a:pathLst>
              </a:custGeom>
              <a:gradFill flip="none" rotWithShape="1">
                <a:gsLst>
                  <a:gs pos="0">
                    <a:schemeClr val="accent2">
                      <a:lumMod val="75000"/>
                    </a:schemeClr>
                  </a:gs>
                  <a:gs pos="56000">
                    <a:schemeClr val="accent1"/>
                  </a:gs>
                  <a:gs pos="100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GB" sz="2400" dirty="0" err="1"/>
              </a:p>
            </p:txBody>
          </p:sp>
        </p:grpSp>
        <p:grpSp>
          <p:nvGrpSpPr>
            <p:cNvPr id="16" name="Group 15">
              <a:extLst>
                <a:ext uri="{FF2B5EF4-FFF2-40B4-BE49-F238E27FC236}">
                  <a16:creationId xmlns:a16="http://schemas.microsoft.com/office/drawing/2014/main" id="{FC44D4B6-77D4-4985-B9FB-6F26E4B18D35}"/>
                </a:ext>
              </a:extLst>
            </p:cNvPr>
            <p:cNvGrpSpPr/>
            <p:nvPr/>
          </p:nvGrpSpPr>
          <p:grpSpPr>
            <a:xfrm>
              <a:off x="2915816" y="2042364"/>
              <a:ext cx="1781189" cy="1438750"/>
              <a:chOff x="4356770" y="2606291"/>
              <a:chExt cx="1781189" cy="1438750"/>
            </a:xfrm>
          </p:grpSpPr>
          <p:sp>
            <p:nvSpPr>
              <p:cNvPr id="19" name="Freeform 29">
                <a:extLst>
                  <a:ext uri="{FF2B5EF4-FFF2-40B4-BE49-F238E27FC236}">
                    <a16:creationId xmlns:a16="http://schemas.microsoft.com/office/drawing/2014/main" id="{886BFA2E-B54E-4934-ABC0-2686B31A91A3}"/>
                  </a:ext>
                </a:extLst>
              </p:cNvPr>
              <p:cNvSpPr/>
              <p:nvPr/>
            </p:nvSpPr>
            <p:spPr>
              <a:xfrm>
                <a:off x="4356770" y="2606291"/>
                <a:ext cx="1781189" cy="1438750"/>
              </a:xfrm>
              <a:custGeom>
                <a:avLst/>
                <a:gdLst>
                  <a:gd name="connsiteX0" fmla="*/ 43780 w 1781189"/>
                  <a:gd name="connsiteY0" fmla="*/ 409959 h 1438750"/>
                  <a:gd name="connsiteX1" fmla="*/ 5680 w 1781189"/>
                  <a:gd name="connsiteY1" fmla="*/ 714759 h 1438750"/>
                  <a:gd name="connsiteX2" fmla="*/ 151730 w 1781189"/>
                  <a:gd name="connsiteY2" fmla="*/ 1038609 h 1438750"/>
                  <a:gd name="connsiteX3" fmla="*/ 450180 w 1781189"/>
                  <a:gd name="connsiteY3" fmla="*/ 1273559 h 1438750"/>
                  <a:gd name="connsiteX4" fmla="*/ 780380 w 1781189"/>
                  <a:gd name="connsiteY4" fmla="*/ 1438659 h 1438750"/>
                  <a:gd name="connsiteX5" fmla="*/ 1148680 w 1781189"/>
                  <a:gd name="connsiteY5" fmla="*/ 1298959 h 1438750"/>
                  <a:gd name="connsiteX6" fmla="*/ 1536030 w 1781189"/>
                  <a:gd name="connsiteY6" fmla="*/ 1152909 h 1438750"/>
                  <a:gd name="connsiteX7" fmla="*/ 1777330 w 1781189"/>
                  <a:gd name="connsiteY7" fmla="*/ 765559 h 1438750"/>
                  <a:gd name="connsiteX8" fmla="*/ 1650330 w 1781189"/>
                  <a:gd name="connsiteY8" fmla="*/ 346459 h 1438750"/>
                  <a:gd name="connsiteX9" fmla="*/ 1218530 w 1781189"/>
                  <a:gd name="connsiteY9" fmla="*/ 28959 h 1438750"/>
                  <a:gd name="connsiteX10" fmla="*/ 672430 w 1781189"/>
                  <a:gd name="connsiteY10" fmla="*/ 28959 h 1438750"/>
                  <a:gd name="connsiteX11" fmla="*/ 183480 w 1781189"/>
                  <a:gd name="connsiteY11" fmla="*/ 155959 h 1438750"/>
                  <a:gd name="connsiteX12" fmla="*/ 75530 w 1781189"/>
                  <a:gd name="connsiteY12" fmla="*/ 346459 h 143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1189" h="1438750">
                    <a:moveTo>
                      <a:pt x="43780" y="409959"/>
                    </a:moveTo>
                    <a:cubicBezTo>
                      <a:pt x="15734" y="509971"/>
                      <a:pt x="-12312" y="609984"/>
                      <a:pt x="5680" y="714759"/>
                    </a:cubicBezTo>
                    <a:cubicBezTo>
                      <a:pt x="23672" y="819534"/>
                      <a:pt x="77647" y="945476"/>
                      <a:pt x="151730" y="1038609"/>
                    </a:cubicBezTo>
                    <a:cubicBezTo>
                      <a:pt x="225813" y="1131742"/>
                      <a:pt x="345405" y="1206884"/>
                      <a:pt x="450180" y="1273559"/>
                    </a:cubicBezTo>
                    <a:cubicBezTo>
                      <a:pt x="554955" y="1340234"/>
                      <a:pt x="663963" y="1434426"/>
                      <a:pt x="780380" y="1438659"/>
                    </a:cubicBezTo>
                    <a:cubicBezTo>
                      <a:pt x="896797" y="1442892"/>
                      <a:pt x="1148680" y="1298959"/>
                      <a:pt x="1148680" y="1298959"/>
                    </a:cubicBezTo>
                    <a:cubicBezTo>
                      <a:pt x="1274622" y="1251334"/>
                      <a:pt x="1431255" y="1241809"/>
                      <a:pt x="1536030" y="1152909"/>
                    </a:cubicBezTo>
                    <a:cubicBezTo>
                      <a:pt x="1640805" y="1064009"/>
                      <a:pt x="1758280" y="899967"/>
                      <a:pt x="1777330" y="765559"/>
                    </a:cubicBezTo>
                    <a:cubicBezTo>
                      <a:pt x="1796380" y="631151"/>
                      <a:pt x="1743463" y="469226"/>
                      <a:pt x="1650330" y="346459"/>
                    </a:cubicBezTo>
                    <a:cubicBezTo>
                      <a:pt x="1557197" y="223692"/>
                      <a:pt x="1381513" y="81876"/>
                      <a:pt x="1218530" y="28959"/>
                    </a:cubicBezTo>
                    <a:cubicBezTo>
                      <a:pt x="1055547" y="-23958"/>
                      <a:pt x="844938" y="7792"/>
                      <a:pt x="672430" y="28959"/>
                    </a:cubicBezTo>
                    <a:cubicBezTo>
                      <a:pt x="499922" y="50126"/>
                      <a:pt x="282963" y="103042"/>
                      <a:pt x="183480" y="155959"/>
                    </a:cubicBezTo>
                    <a:cubicBezTo>
                      <a:pt x="83997" y="208876"/>
                      <a:pt x="79763" y="277667"/>
                      <a:pt x="75530" y="346459"/>
                    </a:cubicBezTo>
                  </a:path>
                </a:pathLst>
              </a:custGeom>
              <a:gradFill flip="none" rotWithShape="1">
                <a:gsLst>
                  <a:gs pos="0">
                    <a:schemeClr val="accent2"/>
                  </a:gs>
                  <a:gs pos="68000">
                    <a:schemeClr val="accent2">
                      <a:lumMod val="40000"/>
                      <a:lumOff val="60000"/>
                    </a:schemeClr>
                  </a:gs>
                  <a:gs pos="95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30">
                <a:extLst>
                  <a:ext uri="{FF2B5EF4-FFF2-40B4-BE49-F238E27FC236}">
                    <a16:creationId xmlns:a16="http://schemas.microsoft.com/office/drawing/2014/main" id="{1A5E28DB-E675-46E2-8B97-C9D8B3F1EA2F}"/>
                  </a:ext>
                </a:extLst>
              </p:cNvPr>
              <p:cNvSpPr/>
              <p:nvPr/>
            </p:nvSpPr>
            <p:spPr>
              <a:xfrm>
                <a:off x="4645360" y="2850261"/>
                <a:ext cx="1228187" cy="952237"/>
              </a:xfrm>
              <a:custGeom>
                <a:avLst/>
                <a:gdLst>
                  <a:gd name="connsiteX0" fmla="*/ 521507 w 1228187"/>
                  <a:gd name="connsiteY0" fmla="*/ 1683 h 952237"/>
                  <a:gd name="connsiteX1" fmla="*/ 210357 w 1228187"/>
                  <a:gd name="connsiteY1" fmla="*/ 52483 h 952237"/>
                  <a:gd name="connsiteX2" fmla="*/ 51607 w 1228187"/>
                  <a:gd name="connsiteY2" fmla="*/ 204883 h 952237"/>
                  <a:gd name="connsiteX3" fmla="*/ 807 w 1228187"/>
                  <a:gd name="connsiteY3" fmla="*/ 452533 h 952237"/>
                  <a:gd name="connsiteX4" fmla="*/ 83357 w 1228187"/>
                  <a:gd name="connsiteY4" fmla="*/ 611283 h 952237"/>
                  <a:gd name="connsiteX5" fmla="*/ 204007 w 1228187"/>
                  <a:gd name="connsiteY5" fmla="*/ 693833 h 952237"/>
                  <a:gd name="connsiteX6" fmla="*/ 343707 w 1228187"/>
                  <a:gd name="connsiteY6" fmla="*/ 916083 h 952237"/>
                  <a:gd name="connsiteX7" fmla="*/ 527857 w 1228187"/>
                  <a:gd name="connsiteY7" fmla="*/ 941483 h 952237"/>
                  <a:gd name="connsiteX8" fmla="*/ 559607 w 1228187"/>
                  <a:gd name="connsiteY8" fmla="*/ 808133 h 952237"/>
                  <a:gd name="connsiteX9" fmla="*/ 426257 w 1228187"/>
                  <a:gd name="connsiteY9" fmla="*/ 738283 h 952237"/>
                  <a:gd name="connsiteX10" fmla="*/ 331007 w 1228187"/>
                  <a:gd name="connsiteY10" fmla="*/ 655733 h 952237"/>
                  <a:gd name="connsiteX11" fmla="*/ 331007 w 1228187"/>
                  <a:gd name="connsiteY11" fmla="*/ 528733 h 952237"/>
                  <a:gd name="connsiteX12" fmla="*/ 407207 w 1228187"/>
                  <a:gd name="connsiteY12" fmla="*/ 433483 h 952237"/>
                  <a:gd name="connsiteX13" fmla="*/ 597707 w 1228187"/>
                  <a:gd name="connsiteY13" fmla="*/ 439833 h 952237"/>
                  <a:gd name="connsiteX14" fmla="*/ 673907 w 1228187"/>
                  <a:gd name="connsiteY14" fmla="*/ 585883 h 952237"/>
                  <a:gd name="connsiteX15" fmla="*/ 712007 w 1228187"/>
                  <a:gd name="connsiteY15" fmla="*/ 719233 h 952237"/>
                  <a:gd name="connsiteX16" fmla="*/ 896157 w 1228187"/>
                  <a:gd name="connsiteY16" fmla="*/ 770033 h 952237"/>
                  <a:gd name="connsiteX17" fmla="*/ 1124757 w 1228187"/>
                  <a:gd name="connsiteY17" fmla="*/ 719233 h 952237"/>
                  <a:gd name="connsiteX18" fmla="*/ 1207307 w 1228187"/>
                  <a:gd name="connsiteY18" fmla="*/ 509683 h 952237"/>
                  <a:gd name="connsiteX19" fmla="*/ 1207307 w 1228187"/>
                  <a:gd name="connsiteY19" fmla="*/ 268383 h 952237"/>
                  <a:gd name="connsiteX20" fmla="*/ 972357 w 1228187"/>
                  <a:gd name="connsiteY20" fmla="*/ 109633 h 952237"/>
                  <a:gd name="connsiteX21" fmla="*/ 686607 w 1228187"/>
                  <a:gd name="connsiteY21" fmla="*/ 20733 h 952237"/>
                  <a:gd name="connsiteX22" fmla="*/ 521507 w 1228187"/>
                  <a:gd name="connsiteY22" fmla="*/ 1683 h 95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8187" h="952237">
                    <a:moveTo>
                      <a:pt x="521507" y="1683"/>
                    </a:moveTo>
                    <a:cubicBezTo>
                      <a:pt x="442132" y="6975"/>
                      <a:pt x="288674" y="18616"/>
                      <a:pt x="210357" y="52483"/>
                    </a:cubicBezTo>
                    <a:cubicBezTo>
                      <a:pt x="132040" y="86350"/>
                      <a:pt x="86532" y="138208"/>
                      <a:pt x="51607" y="204883"/>
                    </a:cubicBezTo>
                    <a:cubicBezTo>
                      <a:pt x="16682" y="271558"/>
                      <a:pt x="-4485" y="384800"/>
                      <a:pt x="807" y="452533"/>
                    </a:cubicBezTo>
                    <a:cubicBezTo>
                      <a:pt x="6099" y="520266"/>
                      <a:pt x="49490" y="571066"/>
                      <a:pt x="83357" y="611283"/>
                    </a:cubicBezTo>
                    <a:cubicBezTo>
                      <a:pt x="117224" y="651500"/>
                      <a:pt x="160615" y="643033"/>
                      <a:pt x="204007" y="693833"/>
                    </a:cubicBezTo>
                    <a:cubicBezTo>
                      <a:pt x="247399" y="744633"/>
                      <a:pt x="289732" y="874808"/>
                      <a:pt x="343707" y="916083"/>
                    </a:cubicBezTo>
                    <a:cubicBezTo>
                      <a:pt x="397682" y="957358"/>
                      <a:pt x="491874" y="959475"/>
                      <a:pt x="527857" y="941483"/>
                    </a:cubicBezTo>
                    <a:cubicBezTo>
                      <a:pt x="563840" y="923491"/>
                      <a:pt x="576540" y="842000"/>
                      <a:pt x="559607" y="808133"/>
                    </a:cubicBezTo>
                    <a:cubicBezTo>
                      <a:pt x="542674" y="774266"/>
                      <a:pt x="464357" y="763683"/>
                      <a:pt x="426257" y="738283"/>
                    </a:cubicBezTo>
                    <a:cubicBezTo>
                      <a:pt x="388157" y="712883"/>
                      <a:pt x="346882" y="690658"/>
                      <a:pt x="331007" y="655733"/>
                    </a:cubicBezTo>
                    <a:cubicBezTo>
                      <a:pt x="315132" y="620808"/>
                      <a:pt x="318307" y="565775"/>
                      <a:pt x="331007" y="528733"/>
                    </a:cubicBezTo>
                    <a:cubicBezTo>
                      <a:pt x="343707" y="491691"/>
                      <a:pt x="362757" y="448300"/>
                      <a:pt x="407207" y="433483"/>
                    </a:cubicBezTo>
                    <a:cubicBezTo>
                      <a:pt x="451657" y="418666"/>
                      <a:pt x="553257" y="414433"/>
                      <a:pt x="597707" y="439833"/>
                    </a:cubicBezTo>
                    <a:cubicBezTo>
                      <a:pt x="642157" y="465233"/>
                      <a:pt x="654857" y="539316"/>
                      <a:pt x="673907" y="585883"/>
                    </a:cubicBezTo>
                    <a:cubicBezTo>
                      <a:pt x="692957" y="632450"/>
                      <a:pt x="674965" y="688541"/>
                      <a:pt x="712007" y="719233"/>
                    </a:cubicBezTo>
                    <a:cubicBezTo>
                      <a:pt x="749049" y="749925"/>
                      <a:pt x="827365" y="770033"/>
                      <a:pt x="896157" y="770033"/>
                    </a:cubicBezTo>
                    <a:cubicBezTo>
                      <a:pt x="964949" y="770033"/>
                      <a:pt x="1072899" y="762625"/>
                      <a:pt x="1124757" y="719233"/>
                    </a:cubicBezTo>
                    <a:cubicBezTo>
                      <a:pt x="1176615" y="675841"/>
                      <a:pt x="1193549" y="584825"/>
                      <a:pt x="1207307" y="509683"/>
                    </a:cubicBezTo>
                    <a:cubicBezTo>
                      <a:pt x="1221065" y="434541"/>
                      <a:pt x="1246465" y="335058"/>
                      <a:pt x="1207307" y="268383"/>
                    </a:cubicBezTo>
                    <a:cubicBezTo>
                      <a:pt x="1168149" y="201708"/>
                      <a:pt x="1059140" y="150908"/>
                      <a:pt x="972357" y="109633"/>
                    </a:cubicBezTo>
                    <a:cubicBezTo>
                      <a:pt x="885574" y="68358"/>
                      <a:pt x="756457" y="37666"/>
                      <a:pt x="686607" y="20733"/>
                    </a:cubicBezTo>
                    <a:cubicBezTo>
                      <a:pt x="616757" y="3800"/>
                      <a:pt x="600882" y="-3609"/>
                      <a:pt x="521507" y="1683"/>
                    </a:cubicBezTo>
                    <a:close/>
                  </a:path>
                </a:pathLst>
              </a:custGeom>
              <a:gradFill flip="none" rotWithShape="1">
                <a:gsLst>
                  <a:gs pos="0">
                    <a:schemeClr val="accent2">
                      <a:lumMod val="75000"/>
                    </a:schemeClr>
                  </a:gs>
                  <a:gs pos="59000">
                    <a:schemeClr val="accent1"/>
                  </a:gs>
                  <a:gs pos="100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GB" sz="2400" dirty="0" err="1"/>
              </a:p>
            </p:txBody>
          </p:sp>
          <p:sp>
            <p:nvSpPr>
              <p:cNvPr id="21" name="Oval 20">
                <a:extLst>
                  <a:ext uri="{FF2B5EF4-FFF2-40B4-BE49-F238E27FC236}">
                    <a16:creationId xmlns:a16="http://schemas.microsoft.com/office/drawing/2014/main" id="{0583C63B-D429-4039-AA34-F3814331100B}"/>
                  </a:ext>
                </a:extLst>
              </p:cNvPr>
              <p:cNvSpPr/>
              <p:nvPr/>
            </p:nvSpPr>
            <p:spPr>
              <a:xfrm>
                <a:off x="5004048" y="3284984"/>
                <a:ext cx="288032" cy="312440"/>
              </a:xfrm>
              <a:prstGeom prst="ellipse">
                <a:avLst/>
              </a:prstGeom>
              <a:gradFill flip="none" rotWithShape="1">
                <a:gsLst>
                  <a:gs pos="0">
                    <a:schemeClr val="accent6">
                      <a:lumMod val="60000"/>
                      <a:lumOff val="40000"/>
                    </a:schemeClr>
                  </a:gs>
                  <a:gs pos="60000">
                    <a:schemeClr val="accent6">
                      <a:shade val="67500"/>
                      <a:satMod val="115000"/>
                    </a:schemeClr>
                  </a:gs>
                  <a:gs pos="100000">
                    <a:schemeClr val="accent6">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GB" sz="2400" dirty="0" err="1"/>
              </a:p>
            </p:txBody>
          </p:sp>
        </p:grpSp>
        <p:sp>
          <p:nvSpPr>
            <p:cNvPr id="17" name="TextBox 16">
              <a:extLst>
                <a:ext uri="{FF2B5EF4-FFF2-40B4-BE49-F238E27FC236}">
                  <a16:creationId xmlns:a16="http://schemas.microsoft.com/office/drawing/2014/main" id="{5EE2EF4A-8BA2-4E3E-A61E-9BF27F86FB37}"/>
                </a:ext>
              </a:extLst>
            </p:cNvPr>
            <p:cNvSpPr txBox="1"/>
            <p:nvPr/>
          </p:nvSpPr>
          <p:spPr>
            <a:xfrm>
              <a:off x="1407399" y="2495647"/>
              <a:ext cx="364202" cy="443198"/>
            </a:xfrm>
            <a:prstGeom prst="rect">
              <a:avLst/>
            </a:prstGeom>
            <a:noFill/>
          </p:spPr>
          <p:txBody>
            <a:bodyPr wrap="none" rtlCol="0">
              <a:spAutoFit/>
            </a:bodyPr>
            <a:lstStyle/>
            <a:p>
              <a:pPr algn="l">
                <a:lnSpc>
                  <a:spcPct val="95000"/>
                </a:lnSpc>
              </a:pPr>
              <a:r>
                <a:rPr lang="de-DE" sz="2400" dirty="0"/>
                <a:t>+</a:t>
              </a:r>
              <a:endParaRPr lang="en-GB" sz="2400" dirty="0" err="1"/>
            </a:p>
          </p:txBody>
        </p:sp>
        <p:sp>
          <p:nvSpPr>
            <p:cNvPr id="18" name="TextBox 17">
              <a:extLst>
                <a:ext uri="{FF2B5EF4-FFF2-40B4-BE49-F238E27FC236}">
                  <a16:creationId xmlns:a16="http://schemas.microsoft.com/office/drawing/2014/main" id="{B6F29425-1908-46C1-8069-DD08AACCD00C}"/>
                </a:ext>
              </a:extLst>
            </p:cNvPr>
            <p:cNvSpPr txBox="1"/>
            <p:nvPr/>
          </p:nvSpPr>
          <p:spPr>
            <a:xfrm>
              <a:off x="2339752" y="2495647"/>
              <a:ext cx="486030" cy="443198"/>
            </a:xfrm>
            <a:prstGeom prst="rect">
              <a:avLst/>
            </a:prstGeom>
            <a:noFill/>
          </p:spPr>
          <p:txBody>
            <a:bodyPr wrap="none" rtlCol="0">
              <a:spAutoFit/>
            </a:bodyPr>
            <a:lstStyle/>
            <a:p>
              <a:pPr algn="l">
                <a:lnSpc>
                  <a:spcPct val="95000"/>
                </a:lnSpc>
              </a:pPr>
              <a:r>
                <a:rPr lang="de-DE" sz="2400" dirty="0">
                  <a:sym typeface="Wingdings" panose="05000000000000000000" pitchFamily="2" charset="2"/>
                </a:rPr>
                <a:t></a:t>
              </a:r>
              <a:endParaRPr lang="en-GB" sz="2400" dirty="0" err="1"/>
            </a:p>
          </p:txBody>
        </p:sp>
      </p:grpSp>
      <p:sp>
        <p:nvSpPr>
          <p:cNvPr id="26" name="TextBox 25">
            <a:extLst>
              <a:ext uri="{FF2B5EF4-FFF2-40B4-BE49-F238E27FC236}">
                <a16:creationId xmlns:a16="http://schemas.microsoft.com/office/drawing/2014/main" id="{8FEDB1CE-E905-41C9-92B4-55DB6FB143C2}"/>
              </a:ext>
            </a:extLst>
          </p:cNvPr>
          <p:cNvSpPr txBox="1"/>
          <p:nvPr/>
        </p:nvSpPr>
        <p:spPr>
          <a:xfrm>
            <a:off x="7418585" y="4885496"/>
            <a:ext cx="5001745" cy="794064"/>
          </a:xfrm>
          <a:prstGeom prst="rect">
            <a:avLst/>
          </a:prstGeom>
          <a:noFill/>
        </p:spPr>
        <p:txBody>
          <a:bodyPr wrap="square" rtlCol="0">
            <a:spAutoFit/>
          </a:bodyPr>
          <a:lstStyle/>
          <a:p>
            <a:pPr algn="l">
              <a:lnSpc>
                <a:spcPct val="95000"/>
              </a:lnSpc>
            </a:pPr>
            <a:r>
              <a:rPr lang="en-IN" sz="2400" dirty="0">
                <a:solidFill>
                  <a:srgbClr val="FF0000"/>
                </a:solidFill>
              </a:rPr>
              <a:t>Directly measures heat associated with binding!</a:t>
            </a:r>
          </a:p>
        </p:txBody>
      </p:sp>
      <p:pic>
        <p:nvPicPr>
          <p:cNvPr id="27" name="Inhaltsplatzhalter 30">
            <a:extLst>
              <a:ext uri="{FF2B5EF4-FFF2-40B4-BE49-F238E27FC236}">
                <a16:creationId xmlns:a16="http://schemas.microsoft.com/office/drawing/2014/main" id="{25271F09-8E12-4FC7-9F52-D96ACE527D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19" y="1440180"/>
            <a:ext cx="6733539" cy="4374069"/>
          </a:xfrm>
          <a:prstGeom prst="rect">
            <a:avLst/>
          </a:prstGeom>
        </p:spPr>
      </p:pic>
    </p:spTree>
    <p:custDataLst>
      <p:tags r:id="rId1"/>
    </p:custDataLst>
    <p:extLst>
      <p:ext uri="{BB962C8B-B14F-4D97-AF65-F5344CB8AC3E}">
        <p14:creationId xmlns:p14="http://schemas.microsoft.com/office/powerpoint/2010/main" val="509165852"/>
      </p:ext>
    </p:extLst>
  </p:cSld>
  <p:clrMapOvr>
    <a:masterClrMapping/>
  </p:clrMapOvr>
  <mc:AlternateContent xmlns:mc="http://schemas.openxmlformats.org/markup-compatibility/2006" xmlns:p14="http://schemas.microsoft.com/office/powerpoint/2010/main">
    <mc:Choice Requires="p14">
      <p:transition spd="slow" p14:dur="2000" advTm="104981"/>
    </mc:Choice>
    <mc:Fallback xmlns="">
      <p:transition spd="slow" advTm="1049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E87BC9-69B2-4F93-A7A2-69FE6B211965}"/>
              </a:ext>
            </a:extLst>
          </p:cNvPr>
          <p:cNvSpPr>
            <a:spLocks noGrp="1"/>
          </p:cNvSpPr>
          <p:nvPr>
            <p:ph type="title"/>
          </p:nvPr>
        </p:nvSpPr>
        <p:spPr>
          <a:xfrm>
            <a:off x="101596" y="321541"/>
            <a:ext cx="11234083" cy="1126758"/>
          </a:xfrm>
        </p:spPr>
        <p:txBody>
          <a:bodyPr/>
          <a:lstStyle/>
          <a:p>
            <a:r>
              <a:rPr lang="de-DE" dirty="0" err="1"/>
              <a:t>Techniques</a:t>
            </a:r>
            <a:endParaRPr lang="de-DE" dirty="0"/>
          </a:p>
        </p:txBody>
      </p:sp>
      <p:sp>
        <p:nvSpPr>
          <p:cNvPr id="7" name="Textplatzhalter 6">
            <a:extLst>
              <a:ext uri="{FF2B5EF4-FFF2-40B4-BE49-F238E27FC236}">
                <a16:creationId xmlns:a16="http://schemas.microsoft.com/office/drawing/2014/main" id="{1548C483-5918-4EE0-B7E4-AE01C9B8BE4D}"/>
              </a:ext>
            </a:extLst>
          </p:cNvPr>
          <p:cNvSpPr>
            <a:spLocks noGrp="1"/>
          </p:cNvSpPr>
          <p:nvPr>
            <p:ph type="body" sz="quarter" idx="12"/>
          </p:nvPr>
        </p:nvSpPr>
        <p:spPr>
          <a:xfrm>
            <a:off x="102783" y="849137"/>
            <a:ext cx="11232896" cy="509994"/>
          </a:xfrm>
        </p:spPr>
        <p:txBody>
          <a:bodyPr/>
          <a:lstStyle/>
          <a:p>
            <a:r>
              <a:rPr lang="de-DE" dirty="0"/>
              <a:t>ITC: </a:t>
            </a:r>
            <a:r>
              <a:rPr lang="de-DE" dirty="0" err="1"/>
              <a:t>What</a:t>
            </a:r>
            <a:r>
              <a:rPr lang="de-DE" dirty="0"/>
              <a:t> do </a:t>
            </a:r>
            <a:r>
              <a:rPr lang="de-DE" dirty="0" err="1"/>
              <a:t>we</a:t>
            </a:r>
            <a:r>
              <a:rPr lang="de-DE" dirty="0"/>
              <a:t> </a:t>
            </a:r>
            <a:r>
              <a:rPr lang="de-DE" dirty="0" err="1"/>
              <a:t>gain</a:t>
            </a:r>
            <a:r>
              <a:rPr lang="de-DE" dirty="0"/>
              <a:t>?</a:t>
            </a:r>
          </a:p>
        </p:txBody>
      </p:sp>
      <p:sp>
        <p:nvSpPr>
          <p:cNvPr id="8" name="Foliennummernplatzhalter 7">
            <a:extLst>
              <a:ext uri="{FF2B5EF4-FFF2-40B4-BE49-F238E27FC236}">
                <a16:creationId xmlns:a16="http://schemas.microsoft.com/office/drawing/2014/main" id="{3EB7973A-13F4-4F23-9357-BFFFEB070F13}"/>
              </a:ext>
            </a:extLst>
          </p:cNvPr>
          <p:cNvSpPr>
            <a:spLocks noGrp="1"/>
          </p:cNvSpPr>
          <p:nvPr>
            <p:ph type="sldNum" sz="quarter" idx="17"/>
          </p:nvPr>
        </p:nvSpPr>
        <p:spPr/>
        <p:txBody>
          <a:bodyPr/>
          <a:lstStyle/>
          <a:p>
            <a:pPr defTabSz="457200"/>
            <a:r>
              <a:rPr lang="en-US">
                <a:solidFill>
                  <a:srgbClr val="023D6B"/>
                </a:solidFill>
              </a:rPr>
              <a:t>Page </a:t>
            </a:r>
            <a:fld id="{A52F4D17-1AD6-42D9-B93A-EB002C62F438}" type="slidenum">
              <a:rPr lang="en-US" smtClean="0">
                <a:solidFill>
                  <a:srgbClr val="023D6B"/>
                </a:solidFill>
              </a:rPr>
              <a:pPr defTabSz="457200"/>
              <a:t>8</a:t>
            </a:fld>
            <a:endParaRPr lang="en-US" dirty="0">
              <a:solidFill>
                <a:srgbClr val="023D6B"/>
              </a:solidFill>
            </a:endParaRPr>
          </a:p>
        </p:txBody>
      </p:sp>
      <p:sp>
        <p:nvSpPr>
          <p:cNvPr id="6" name="Rectangle 5">
            <a:extLst>
              <a:ext uri="{FF2B5EF4-FFF2-40B4-BE49-F238E27FC236}">
                <a16:creationId xmlns:a16="http://schemas.microsoft.com/office/drawing/2014/main" id="{6D48B6C1-6A80-47D6-9953-EDE007D862BB}"/>
              </a:ext>
            </a:extLst>
          </p:cNvPr>
          <p:cNvSpPr/>
          <p:nvPr/>
        </p:nvSpPr>
        <p:spPr>
          <a:xfrm>
            <a:off x="1" y="-10153"/>
            <a:ext cx="12100956" cy="285261"/>
          </a:xfrm>
          <a:prstGeom prst="rect">
            <a:avLst/>
          </a:prstGeom>
          <a:gradFill flip="none" rotWithShape="1">
            <a:gsLst>
              <a:gs pos="6000">
                <a:schemeClr val="accent1"/>
              </a:gs>
              <a:gs pos="51000">
                <a:schemeClr val="accent1">
                  <a:lumMod val="40000"/>
                  <a:lumOff val="60000"/>
                </a:schemeClr>
              </a:gs>
              <a:gs pos="9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5000"/>
              </a:lnSpc>
            </a:pPr>
            <a:r>
              <a:rPr lang="de-DE" sz="1400" b="1" dirty="0">
                <a:solidFill>
                  <a:schemeClr val="bg1"/>
                </a:solidFill>
                <a:sym typeface="Wingdings 3"/>
              </a:rPr>
              <a:t></a:t>
            </a:r>
            <a:r>
              <a:rPr lang="de-DE" sz="1400" b="1" dirty="0" err="1">
                <a:solidFill>
                  <a:schemeClr val="accent3">
                    <a:lumMod val="20000"/>
                    <a:lumOff val="80000"/>
                  </a:schemeClr>
                </a:solidFill>
              </a:rPr>
              <a:t>introduction</a:t>
            </a:r>
            <a:r>
              <a:rPr lang="de-DE" sz="1400" b="1" dirty="0">
                <a:solidFill>
                  <a:schemeClr val="accent3">
                    <a:lumMod val="20000"/>
                    <a:lumOff val="80000"/>
                  </a:schemeClr>
                </a:solidFill>
              </a:rPr>
              <a:t> </a:t>
            </a:r>
            <a:r>
              <a:rPr lang="de-DE" sz="1400" dirty="0">
                <a:solidFill>
                  <a:schemeClr val="accent3">
                    <a:lumMod val="20000"/>
                    <a:lumOff val="80000"/>
                  </a:schemeClr>
                </a:solidFill>
              </a:rPr>
              <a:t>           </a:t>
            </a:r>
            <a:r>
              <a:rPr lang="de-DE" sz="1400" dirty="0" err="1">
                <a:solidFill>
                  <a:schemeClr val="accent3">
                    <a:lumMod val="20000"/>
                    <a:lumOff val="80000"/>
                  </a:schemeClr>
                </a:solidFill>
              </a:rPr>
              <a:t>studied</a:t>
            </a:r>
            <a:r>
              <a:rPr lang="de-DE" sz="1400" dirty="0">
                <a:solidFill>
                  <a:schemeClr val="accent3">
                    <a:lumMod val="20000"/>
                    <a:lumOff val="80000"/>
                  </a:schemeClr>
                </a:solidFill>
              </a:rPr>
              <a:t> systems                </a:t>
            </a:r>
            <a:r>
              <a:rPr lang="de-DE" sz="1400" dirty="0" err="1">
                <a:solidFill>
                  <a:schemeClr val="accent3">
                    <a:lumMod val="20000"/>
                    <a:lumOff val="80000"/>
                  </a:schemeClr>
                </a:solidFill>
              </a:rPr>
              <a:t>results</a:t>
            </a:r>
            <a:r>
              <a:rPr lang="de-DE" sz="1400" dirty="0">
                <a:solidFill>
                  <a:schemeClr val="accent3">
                    <a:lumMod val="20000"/>
                    <a:lumOff val="80000"/>
                  </a:schemeClr>
                </a:solidFill>
              </a:rPr>
              <a:t>               </a:t>
            </a:r>
            <a:r>
              <a:rPr lang="de-DE" sz="1400" dirty="0" err="1">
                <a:solidFill>
                  <a:schemeClr val="accent3">
                    <a:lumMod val="20000"/>
                    <a:lumOff val="80000"/>
                  </a:schemeClr>
                </a:solidFill>
              </a:rPr>
              <a:t>summary</a:t>
            </a:r>
            <a:r>
              <a:rPr lang="de-DE" sz="1400" dirty="0">
                <a:solidFill>
                  <a:schemeClr val="accent3">
                    <a:lumMod val="20000"/>
                    <a:lumOff val="80000"/>
                  </a:schemeClr>
                </a:solidFill>
              </a:rPr>
              <a:t> &amp; </a:t>
            </a:r>
            <a:r>
              <a:rPr lang="de-DE" sz="1400" dirty="0" err="1">
                <a:solidFill>
                  <a:schemeClr val="accent3">
                    <a:lumMod val="20000"/>
                    <a:lumOff val="80000"/>
                  </a:schemeClr>
                </a:solidFill>
              </a:rPr>
              <a:t>outlook</a:t>
            </a:r>
            <a:r>
              <a:rPr lang="de-DE" sz="1400" dirty="0">
                <a:solidFill>
                  <a:schemeClr val="accent3">
                    <a:lumMod val="20000"/>
                    <a:lumOff val="80000"/>
                  </a:schemeClr>
                </a:solidFill>
              </a:rPr>
              <a:t>                  </a:t>
            </a:r>
            <a:r>
              <a:rPr lang="de-DE" sz="1400" dirty="0" err="1">
                <a:solidFill>
                  <a:schemeClr val="accent3">
                    <a:lumMod val="20000"/>
                    <a:lumOff val="80000"/>
                  </a:schemeClr>
                </a:solidFill>
              </a:rPr>
              <a:t>acknowledgement</a:t>
            </a:r>
            <a:endParaRPr lang="en-GB" sz="1600" dirty="0" err="1">
              <a:solidFill>
                <a:schemeClr val="accent3">
                  <a:lumMod val="20000"/>
                  <a:lumOff val="80000"/>
                </a:schemeClr>
              </a:solidFill>
            </a:endParaRPr>
          </a:p>
        </p:txBody>
      </p:sp>
      <p:sp>
        <p:nvSpPr>
          <p:cNvPr id="11" name="Freeform: Shape 10">
            <a:extLst>
              <a:ext uri="{FF2B5EF4-FFF2-40B4-BE49-F238E27FC236}">
                <a16:creationId xmlns:a16="http://schemas.microsoft.com/office/drawing/2014/main" id="{00223377-A638-4E8B-A8C7-20BBE8A31D8C}"/>
              </a:ext>
            </a:extLst>
          </p:cNvPr>
          <p:cNvSpPr/>
          <p:nvPr/>
        </p:nvSpPr>
        <p:spPr>
          <a:xfrm>
            <a:off x="1371600" y="1440180"/>
            <a:ext cx="6092190" cy="3691890"/>
          </a:xfrm>
          <a:custGeom>
            <a:avLst/>
            <a:gdLst>
              <a:gd name="connsiteX0" fmla="*/ 0 w 6092190"/>
              <a:gd name="connsiteY0" fmla="*/ 1508760 h 3691890"/>
              <a:gd name="connsiteX1" fmla="*/ 0 w 6092190"/>
              <a:gd name="connsiteY1" fmla="*/ 1508760 h 3691890"/>
              <a:gd name="connsiteX2" fmla="*/ 548640 w 6092190"/>
              <a:gd name="connsiteY2" fmla="*/ 1863090 h 3691890"/>
              <a:gd name="connsiteX3" fmla="*/ 582930 w 6092190"/>
              <a:gd name="connsiteY3" fmla="*/ 1840230 h 3691890"/>
              <a:gd name="connsiteX4" fmla="*/ 605790 w 6092190"/>
              <a:gd name="connsiteY4" fmla="*/ 1771650 h 3691890"/>
              <a:gd name="connsiteX5" fmla="*/ 617220 w 6092190"/>
              <a:gd name="connsiteY5" fmla="*/ 1737360 h 3691890"/>
              <a:gd name="connsiteX6" fmla="*/ 594360 w 6092190"/>
              <a:gd name="connsiteY6" fmla="*/ 1657350 h 3691890"/>
              <a:gd name="connsiteX7" fmla="*/ 560070 w 6092190"/>
              <a:gd name="connsiteY7" fmla="*/ 1634490 h 3691890"/>
              <a:gd name="connsiteX8" fmla="*/ 514350 w 6092190"/>
              <a:gd name="connsiteY8" fmla="*/ 1577340 h 3691890"/>
              <a:gd name="connsiteX9" fmla="*/ 480060 w 6092190"/>
              <a:gd name="connsiteY9" fmla="*/ 1531620 h 3691890"/>
              <a:gd name="connsiteX10" fmla="*/ 445770 w 6092190"/>
              <a:gd name="connsiteY10" fmla="*/ 1497330 h 3691890"/>
              <a:gd name="connsiteX11" fmla="*/ 422910 w 6092190"/>
              <a:gd name="connsiteY11" fmla="*/ 1463040 h 3691890"/>
              <a:gd name="connsiteX12" fmla="*/ 388620 w 6092190"/>
              <a:gd name="connsiteY12" fmla="*/ 1451610 h 3691890"/>
              <a:gd name="connsiteX13" fmla="*/ 308610 w 6092190"/>
              <a:gd name="connsiteY13" fmla="*/ 1417320 h 3691890"/>
              <a:gd name="connsiteX14" fmla="*/ 205740 w 6092190"/>
              <a:gd name="connsiteY14" fmla="*/ 1428750 h 3691890"/>
              <a:gd name="connsiteX15" fmla="*/ 125730 w 6092190"/>
              <a:gd name="connsiteY15" fmla="*/ 1451610 h 3691890"/>
              <a:gd name="connsiteX16" fmla="*/ 114300 w 6092190"/>
              <a:gd name="connsiteY16" fmla="*/ 1520190 h 3691890"/>
              <a:gd name="connsiteX17" fmla="*/ 3726180 w 6092190"/>
              <a:gd name="connsiteY17" fmla="*/ 2343150 h 3691890"/>
              <a:gd name="connsiteX18" fmla="*/ 982980 w 6092190"/>
              <a:gd name="connsiteY18" fmla="*/ 3691890 h 3691890"/>
              <a:gd name="connsiteX19" fmla="*/ 308610 w 6092190"/>
              <a:gd name="connsiteY19" fmla="*/ 1520190 h 3691890"/>
              <a:gd name="connsiteX20" fmla="*/ 6092190 w 6092190"/>
              <a:gd name="connsiteY20" fmla="*/ 0 h 369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2190" h="3691890">
                <a:moveTo>
                  <a:pt x="0" y="1508760"/>
                </a:moveTo>
                <a:lnTo>
                  <a:pt x="0" y="1508760"/>
                </a:lnTo>
                <a:cubicBezTo>
                  <a:pt x="182880" y="1626870"/>
                  <a:pt x="359392" y="1755478"/>
                  <a:pt x="548640" y="1863090"/>
                </a:cubicBezTo>
                <a:cubicBezTo>
                  <a:pt x="560582" y="1869880"/>
                  <a:pt x="575649" y="1851879"/>
                  <a:pt x="582930" y="1840230"/>
                </a:cubicBezTo>
                <a:cubicBezTo>
                  <a:pt x="595701" y="1819796"/>
                  <a:pt x="598170" y="1794510"/>
                  <a:pt x="605790" y="1771650"/>
                </a:cubicBezTo>
                <a:lnTo>
                  <a:pt x="617220" y="1737360"/>
                </a:lnTo>
                <a:cubicBezTo>
                  <a:pt x="616473" y="1734373"/>
                  <a:pt x="600323" y="1664803"/>
                  <a:pt x="594360" y="1657350"/>
                </a:cubicBezTo>
                <a:cubicBezTo>
                  <a:pt x="585778" y="1646623"/>
                  <a:pt x="571500" y="1642110"/>
                  <a:pt x="560070" y="1634490"/>
                </a:cubicBezTo>
                <a:cubicBezTo>
                  <a:pt x="537818" y="1567734"/>
                  <a:pt x="566051" y="1629041"/>
                  <a:pt x="514350" y="1577340"/>
                </a:cubicBezTo>
                <a:cubicBezTo>
                  <a:pt x="500880" y="1563870"/>
                  <a:pt x="492458" y="1546084"/>
                  <a:pt x="480060" y="1531620"/>
                </a:cubicBezTo>
                <a:cubicBezTo>
                  <a:pt x="469540" y="1519347"/>
                  <a:pt x="456118" y="1509748"/>
                  <a:pt x="445770" y="1497330"/>
                </a:cubicBezTo>
                <a:cubicBezTo>
                  <a:pt x="436976" y="1486777"/>
                  <a:pt x="433637" y="1471622"/>
                  <a:pt x="422910" y="1463040"/>
                </a:cubicBezTo>
                <a:cubicBezTo>
                  <a:pt x="413502" y="1455514"/>
                  <a:pt x="399694" y="1456356"/>
                  <a:pt x="388620" y="1451610"/>
                </a:cubicBezTo>
                <a:cubicBezTo>
                  <a:pt x="289751" y="1409238"/>
                  <a:pt x="389026" y="1444125"/>
                  <a:pt x="308610" y="1417320"/>
                </a:cubicBezTo>
                <a:cubicBezTo>
                  <a:pt x="274320" y="1421130"/>
                  <a:pt x="239840" y="1423504"/>
                  <a:pt x="205740" y="1428750"/>
                </a:cubicBezTo>
                <a:cubicBezTo>
                  <a:pt x="179086" y="1432851"/>
                  <a:pt x="151335" y="1443075"/>
                  <a:pt x="125730" y="1451610"/>
                </a:cubicBezTo>
                <a:cubicBezTo>
                  <a:pt x="110686" y="1496743"/>
                  <a:pt x="114300" y="1473852"/>
                  <a:pt x="114300" y="1520190"/>
                </a:cubicBezTo>
                <a:lnTo>
                  <a:pt x="3726180" y="2343150"/>
                </a:lnTo>
                <a:lnTo>
                  <a:pt x="982980" y="3691890"/>
                </a:lnTo>
                <a:lnTo>
                  <a:pt x="308610" y="1520190"/>
                </a:lnTo>
                <a:lnTo>
                  <a:pt x="6092190" y="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B940AB8F-ED82-4223-AD26-95A4EA4E5CD4}"/>
              </a:ext>
            </a:extLst>
          </p:cNvPr>
          <p:cNvPicPr>
            <a:picLocks noChangeAspect="1"/>
          </p:cNvPicPr>
          <p:nvPr/>
        </p:nvPicPr>
        <p:blipFill rotWithShape="1">
          <a:blip r:embed="rId4"/>
          <a:srcRect l="47059" t="23595" r="23629" b="18094"/>
          <a:stretch/>
        </p:blipFill>
        <p:spPr>
          <a:xfrm>
            <a:off x="856322" y="1130426"/>
            <a:ext cx="4223230" cy="5250903"/>
          </a:xfrm>
          <a:prstGeom prst="rect">
            <a:avLst/>
          </a:prstGeom>
        </p:spPr>
      </p:pic>
      <p:sp>
        <p:nvSpPr>
          <p:cNvPr id="5" name="TextBox 4">
            <a:extLst>
              <a:ext uri="{FF2B5EF4-FFF2-40B4-BE49-F238E27FC236}">
                <a16:creationId xmlns:a16="http://schemas.microsoft.com/office/drawing/2014/main" id="{9A669276-ABF0-4E49-B454-104A9BDB220D}"/>
              </a:ext>
            </a:extLst>
          </p:cNvPr>
          <p:cNvSpPr txBox="1"/>
          <p:nvPr/>
        </p:nvSpPr>
        <p:spPr>
          <a:xfrm>
            <a:off x="6050479" y="1104134"/>
            <a:ext cx="4262705" cy="2793842"/>
          </a:xfrm>
          <a:prstGeom prst="rect">
            <a:avLst/>
          </a:prstGeom>
          <a:noFill/>
        </p:spPr>
        <p:txBody>
          <a:bodyPr wrap="none" rtlCol="0">
            <a:spAutoFit/>
          </a:bodyPr>
          <a:lstStyle/>
          <a:p>
            <a:pPr marL="342900" indent="-342900" algn="l">
              <a:lnSpc>
                <a:spcPct val="150000"/>
              </a:lnSpc>
              <a:buFont typeface="Arial" panose="020B0604020202020204" pitchFamily="34" charset="0"/>
              <a:buChar char="•"/>
            </a:pPr>
            <a:r>
              <a:rPr lang="en-IN" sz="2400" dirty="0"/>
              <a:t>Binding affinity(K</a:t>
            </a:r>
            <a:r>
              <a:rPr lang="en-IN" sz="2400" baseline="-25000" dirty="0"/>
              <a:t>a</a:t>
            </a:r>
            <a:r>
              <a:rPr lang="en-IN" sz="2400" dirty="0"/>
              <a:t>, </a:t>
            </a:r>
            <a:r>
              <a:rPr lang="en-IN" sz="2400" dirty="0" err="1"/>
              <a:t>K</a:t>
            </a:r>
            <a:r>
              <a:rPr lang="en-IN" sz="2400" baseline="-25000" dirty="0" err="1"/>
              <a:t>d</a:t>
            </a:r>
            <a:r>
              <a:rPr lang="en-IN" sz="2400" dirty="0"/>
              <a:t>)</a:t>
            </a:r>
          </a:p>
          <a:p>
            <a:pPr marL="342900" indent="-342900" algn="l">
              <a:lnSpc>
                <a:spcPct val="150000"/>
              </a:lnSpc>
              <a:buFont typeface="Arial" panose="020B0604020202020204" pitchFamily="34" charset="0"/>
              <a:buChar char="•"/>
            </a:pPr>
            <a:r>
              <a:rPr lang="en-IN" sz="2400" dirty="0" err="1"/>
              <a:t>Stochiometry</a:t>
            </a:r>
            <a:r>
              <a:rPr lang="en-IN" sz="2400" dirty="0"/>
              <a:t>(n)</a:t>
            </a:r>
          </a:p>
          <a:p>
            <a:pPr marL="342900" indent="-342900" algn="l">
              <a:lnSpc>
                <a:spcPct val="150000"/>
              </a:lnSpc>
              <a:buFont typeface="Arial" panose="020B0604020202020204" pitchFamily="34" charset="0"/>
              <a:buChar char="•"/>
            </a:pPr>
            <a:r>
              <a:rPr lang="en-IN" sz="2400" dirty="0"/>
              <a:t>Binding enthalpy(</a:t>
            </a:r>
            <a:r>
              <a:rPr lang="el-GR" sz="2400" dirty="0"/>
              <a:t>Δ</a:t>
            </a:r>
            <a:r>
              <a:rPr lang="en-US" sz="2400" dirty="0"/>
              <a:t>H)</a:t>
            </a:r>
          </a:p>
          <a:p>
            <a:pPr marL="342900" indent="-342900">
              <a:lnSpc>
                <a:spcPct val="150000"/>
              </a:lnSpc>
              <a:buFont typeface="Arial" panose="020B0604020202020204" pitchFamily="34" charset="0"/>
              <a:buChar char="•"/>
            </a:pPr>
            <a:r>
              <a:rPr lang="en-IN" sz="2400" dirty="0"/>
              <a:t>Free energy of binding(</a:t>
            </a:r>
            <a:r>
              <a:rPr lang="el-GR" sz="2400" dirty="0"/>
              <a:t>Δ</a:t>
            </a:r>
            <a:r>
              <a:rPr lang="en-US" sz="2400" dirty="0"/>
              <a:t>G)</a:t>
            </a:r>
            <a:endParaRPr lang="en-IN" sz="2400" dirty="0"/>
          </a:p>
          <a:p>
            <a:pPr marL="342900" indent="-342900">
              <a:lnSpc>
                <a:spcPct val="150000"/>
              </a:lnSpc>
              <a:buFont typeface="Arial" panose="020B0604020202020204" pitchFamily="34" charset="0"/>
              <a:buChar char="•"/>
            </a:pPr>
            <a:r>
              <a:rPr lang="en-IN" sz="2400" dirty="0"/>
              <a:t>Binding entropy(</a:t>
            </a:r>
            <a:r>
              <a:rPr lang="el-GR" sz="2400" dirty="0"/>
              <a:t>Δ</a:t>
            </a:r>
            <a:r>
              <a:rPr lang="en-US" sz="2400" dirty="0"/>
              <a:t>S)</a:t>
            </a:r>
            <a:endParaRPr lang="en-IN" sz="240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1F64E0E-4190-44BE-96DA-98F47B60BD86}"/>
                  </a:ext>
                </a:extLst>
              </p:cNvPr>
              <p:cNvSpPr txBox="1"/>
              <p:nvPr/>
            </p:nvSpPr>
            <p:spPr>
              <a:xfrm>
                <a:off x="6806533" y="4487625"/>
                <a:ext cx="2129237" cy="350865"/>
              </a:xfrm>
              <a:prstGeom prst="rect">
                <a:avLst/>
              </a:prstGeom>
              <a:noFill/>
            </p:spPr>
            <p:txBody>
              <a:bodyPr wrap="none" lIns="0" tIns="0" rIns="0" bIns="0" rtlCol="0">
                <a:spAutoFit/>
              </a:bodyPr>
              <a:lstStyle/>
              <a:p>
                <a:pPr algn="l">
                  <a:lnSpc>
                    <a:spcPct val="95000"/>
                  </a:lnSpc>
                </a:pPr>
                <a14:m>
                  <m:oMathPara xmlns:m="http://schemas.openxmlformats.org/officeDocument/2006/math">
                    <m:oMathParaPr>
                      <m:jc m:val="centerGroup"/>
                    </m:oMathParaPr>
                    <m:oMath xmlns:m="http://schemas.openxmlformats.org/officeDocument/2006/math">
                      <m:r>
                        <a:rPr lang="en-IN"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𝐺</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𝑅𝑇</m:t>
                      </m:r>
                      <m:func>
                        <m:funcPr>
                          <m:ctrlPr>
                            <a:rPr lang="en-US" sz="2400" b="0" i="1" smtClean="0">
                              <a:latin typeface="Cambria Math" panose="02040503050406030204" pitchFamily="18" charset="0"/>
                              <a:ea typeface="Cambria Math" panose="02040503050406030204" pitchFamily="18" charset="0"/>
                            </a:rPr>
                          </m:ctrlPr>
                        </m:funcPr>
                        <m:fName>
                          <m:r>
                            <m:rPr>
                              <m:sty m:val="p"/>
                            </m:rPr>
                            <a:rPr lang="en-US" sz="2400" b="0" i="0" smtClean="0">
                              <a:latin typeface="Cambria Math" panose="02040503050406030204" pitchFamily="18" charset="0"/>
                              <a:ea typeface="Cambria Math" panose="02040503050406030204" pitchFamily="18" charset="0"/>
                            </a:rPr>
                            <m:t>ln</m:t>
                          </m:r>
                        </m:fName>
                        <m:e>
                          <m:r>
                            <a:rPr lang="en-US" sz="2400" b="0" i="1" smtClean="0">
                              <a:latin typeface="Cambria Math" panose="02040503050406030204" pitchFamily="18" charset="0"/>
                              <a:ea typeface="Cambria Math" panose="02040503050406030204" pitchFamily="18" charset="0"/>
                            </a:rPr>
                            <m:t>𝐾</m:t>
                          </m:r>
                        </m:e>
                      </m:func>
                    </m:oMath>
                  </m:oMathPara>
                </a14:m>
                <a:endParaRPr lang="en-IN" sz="2400" dirty="0" err="1"/>
              </a:p>
            </p:txBody>
          </p:sp>
        </mc:Choice>
        <mc:Fallback xmlns="">
          <p:sp>
            <p:nvSpPr>
              <p:cNvPr id="3" name="TextBox 2">
                <a:extLst>
                  <a:ext uri="{FF2B5EF4-FFF2-40B4-BE49-F238E27FC236}">
                    <a16:creationId xmlns:a16="http://schemas.microsoft.com/office/drawing/2014/main" id="{D1F64E0E-4190-44BE-96DA-98F47B60BD86}"/>
                  </a:ext>
                </a:extLst>
              </p:cNvPr>
              <p:cNvSpPr txBox="1">
                <a:spLocks noRot="1" noChangeAspect="1" noMove="1" noResize="1" noEditPoints="1" noAdjustHandles="1" noChangeArrowheads="1" noChangeShapeType="1" noTextEdit="1"/>
              </p:cNvSpPr>
              <p:nvPr/>
            </p:nvSpPr>
            <p:spPr>
              <a:xfrm>
                <a:off x="6806533" y="4487625"/>
                <a:ext cx="2129237" cy="350865"/>
              </a:xfrm>
              <a:prstGeom prst="rect">
                <a:avLst/>
              </a:prstGeom>
              <a:blipFill>
                <a:blip r:embed="rId5"/>
                <a:stretch>
                  <a:fillRect l="-1433" r="-860" b="-1034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A2B75E0-EDD0-4B1E-9A8F-337724873377}"/>
                  </a:ext>
                </a:extLst>
              </p:cNvPr>
              <p:cNvSpPr txBox="1"/>
              <p:nvPr/>
            </p:nvSpPr>
            <p:spPr>
              <a:xfrm>
                <a:off x="6777926" y="4971802"/>
                <a:ext cx="2199385" cy="350865"/>
              </a:xfrm>
              <a:prstGeom prst="rect">
                <a:avLst/>
              </a:prstGeom>
              <a:noFill/>
            </p:spPr>
            <p:txBody>
              <a:bodyPr wrap="none" lIns="0" tIns="0" rIns="0" bIns="0" rtlCol="0">
                <a:spAutoFit/>
              </a:bodyPr>
              <a:lstStyle/>
              <a:p>
                <a:pPr algn="l">
                  <a:lnSpc>
                    <a:spcPct val="95000"/>
                  </a:lnSpc>
                </a:pPr>
                <a14:m>
                  <m:oMathPara xmlns:m="http://schemas.openxmlformats.org/officeDocument/2006/math">
                    <m:oMathParaPr>
                      <m:jc m:val="centerGroup"/>
                    </m:oMathParaPr>
                    <m:oMath xmlns:m="http://schemas.openxmlformats.org/officeDocument/2006/math">
                      <m:r>
                        <a:rPr lang="en-IN"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𝐺</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𝐻</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𝑇</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𝑆</m:t>
                      </m:r>
                    </m:oMath>
                  </m:oMathPara>
                </a14:m>
                <a:endParaRPr lang="en-IN" sz="2400" dirty="0" err="1"/>
              </a:p>
            </p:txBody>
          </p:sp>
        </mc:Choice>
        <mc:Fallback xmlns="">
          <p:sp>
            <p:nvSpPr>
              <p:cNvPr id="9" name="TextBox 8">
                <a:extLst>
                  <a:ext uri="{FF2B5EF4-FFF2-40B4-BE49-F238E27FC236}">
                    <a16:creationId xmlns:a16="http://schemas.microsoft.com/office/drawing/2014/main" id="{9A2B75E0-EDD0-4B1E-9A8F-337724873377}"/>
                  </a:ext>
                </a:extLst>
              </p:cNvPr>
              <p:cNvSpPr txBox="1">
                <a:spLocks noRot="1" noChangeAspect="1" noMove="1" noResize="1" noEditPoints="1" noAdjustHandles="1" noChangeArrowheads="1" noChangeShapeType="1" noTextEdit="1"/>
              </p:cNvSpPr>
              <p:nvPr/>
            </p:nvSpPr>
            <p:spPr>
              <a:xfrm>
                <a:off x="6777926" y="4971802"/>
                <a:ext cx="2199385" cy="350865"/>
              </a:xfrm>
              <a:prstGeom prst="rect">
                <a:avLst/>
              </a:prstGeom>
              <a:blipFill>
                <a:blip r:embed="rId6"/>
                <a:stretch>
                  <a:fillRect l="-2493" r="-1939" b="-10526"/>
                </a:stretch>
              </a:blipFill>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326291537"/>
      </p:ext>
    </p:extLst>
  </p:cSld>
  <p:clrMapOvr>
    <a:masterClrMapping/>
  </p:clrMapOvr>
  <mc:AlternateContent xmlns:mc="http://schemas.openxmlformats.org/markup-compatibility/2006" xmlns:p14="http://schemas.microsoft.com/office/powerpoint/2010/main">
    <mc:Choice Requires="p14">
      <p:transition spd="slow" p14:dur="2000" advTm="104981"/>
    </mc:Choice>
    <mc:Fallback xmlns="">
      <p:transition spd="slow" advTm="1049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3EB7973A-13F4-4F23-9357-BFFFEB070F13}"/>
              </a:ext>
            </a:extLst>
          </p:cNvPr>
          <p:cNvSpPr>
            <a:spLocks noGrp="1"/>
          </p:cNvSpPr>
          <p:nvPr>
            <p:ph type="sldNum" sz="quarter" idx="17"/>
          </p:nvPr>
        </p:nvSpPr>
        <p:spPr/>
        <p:txBody>
          <a:bodyPr/>
          <a:lstStyle/>
          <a:p>
            <a:pPr defTabSz="457200"/>
            <a:r>
              <a:rPr lang="en-US">
                <a:solidFill>
                  <a:srgbClr val="023D6B"/>
                </a:solidFill>
              </a:rPr>
              <a:t>Page </a:t>
            </a:r>
            <a:fld id="{A52F4D17-1AD6-42D9-B93A-EB002C62F438}" type="slidenum">
              <a:rPr lang="en-US" smtClean="0">
                <a:solidFill>
                  <a:srgbClr val="023D6B"/>
                </a:solidFill>
              </a:rPr>
              <a:pPr defTabSz="457200"/>
              <a:t>9</a:t>
            </a:fld>
            <a:endParaRPr lang="en-US" dirty="0">
              <a:solidFill>
                <a:srgbClr val="023D6B"/>
              </a:solidFill>
            </a:endParaRPr>
          </a:p>
        </p:txBody>
      </p:sp>
      <p:sp>
        <p:nvSpPr>
          <p:cNvPr id="11" name="Freeform: Shape 10">
            <a:extLst>
              <a:ext uri="{FF2B5EF4-FFF2-40B4-BE49-F238E27FC236}">
                <a16:creationId xmlns:a16="http://schemas.microsoft.com/office/drawing/2014/main" id="{00223377-A638-4E8B-A8C7-20BBE8A31D8C}"/>
              </a:ext>
            </a:extLst>
          </p:cNvPr>
          <p:cNvSpPr/>
          <p:nvPr/>
        </p:nvSpPr>
        <p:spPr>
          <a:xfrm>
            <a:off x="1371600" y="1440180"/>
            <a:ext cx="6092190" cy="3691890"/>
          </a:xfrm>
          <a:custGeom>
            <a:avLst/>
            <a:gdLst>
              <a:gd name="connsiteX0" fmla="*/ 0 w 6092190"/>
              <a:gd name="connsiteY0" fmla="*/ 1508760 h 3691890"/>
              <a:gd name="connsiteX1" fmla="*/ 0 w 6092190"/>
              <a:gd name="connsiteY1" fmla="*/ 1508760 h 3691890"/>
              <a:gd name="connsiteX2" fmla="*/ 548640 w 6092190"/>
              <a:gd name="connsiteY2" fmla="*/ 1863090 h 3691890"/>
              <a:gd name="connsiteX3" fmla="*/ 582930 w 6092190"/>
              <a:gd name="connsiteY3" fmla="*/ 1840230 h 3691890"/>
              <a:gd name="connsiteX4" fmla="*/ 605790 w 6092190"/>
              <a:gd name="connsiteY4" fmla="*/ 1771650 h 3691890"/>
              <a:gd name="connsiteX5" fmla="*/ 617220 w 6092190"/>
              <a:gd name="connsiteY5" fmla="*/ 1737360 h 3691890"/>
              <a:gd name="connsiteX6" fmla="*/ 594360 w 6092190"/>
              <a:gd name="connsiteY6" fmla="*/ 1657350 h 3691890"/>
              <a:gd name="connsiteX7" fmla="*/ 560070 w 6092190"/>
              <a:gd name="connsiteY7" fmla="*/ 1634490 h 3691890"/>
              <a:gd name="connsiteX8" fmla="*/ 514350 w 6092190"/>
              <a:gd name="connsiteY8" fmla="*/ 1577340 h 3691890"/>
              <a:gd name="connsiteX9" fmla="*/ 480060 w 6092190"/>
              <a:gd name="connsiteY9" fmla="*/ 1531620 h 3691890"/>
              <a:gd name="connsiteX10" fmla="*/ 445770 w 6092190"/>
              <a:gd name="connsiteY10" fmla="*/ 1497330 h 3691890"/>
              <a:gd name="connsiteX11" fmla="*/ 422910 w 6092190"/>
              <a:gd name="connsiteY11" fmla="*/ 1463040 h 3691890"/>
              <a:gd name="connsiteX12" fmla="*/ 388620 w 6092190"/>
              <a:gd name="connsiteY12" fmla="*/ 1451610 h 3691890"/>
              <a:gd name="connsiteX13" fmla="*/ 308610 w 6092190"/>
              <a:gd name="connsiteY13" fmla="*/ 1417320 h 3691890"/>
              <a:gd name="connsiteX14" fmla="*/ 205740 w 6092190"/>
              <a:gd name="connsiteY14" fmla="*/ 1428750 h 3691890"/>
              <a:gd name="connsiteX15" fmla="*/ 125730 w 6092190"/>
              <a:gd name="connsiteY15" fmla="*/ 1451610 h 3691890"/>
              <a:gd name="connsiteX16" fmla="*/ 114300 w 6092190"/>
              <a:gd name="connsiteY16" fmla="*/ 1520190 h 3691890"/>
              <a:gd name="connsiteX17" fmla="*/ 3726180 w 6092190"/>
              <a:gd name="connsiteY17" fmla="*/ 2343150 h 3691890"/>
              <a:gd name="connsiteX18" fmla="*/ 982980 w 6092190"/>
              <a:gd name="connsiteY18" fmla="*/ 3691890 h 3691890"/>
              <a:gd name="connsiteX19" fmla="*/ 308610 w 6092190"/>
              <a:gd name="connsiteY19" fmla="*/ 1520190 h 3691890"/>
              <a:gd name="connsiteX20" fmla="*/ 6092190 w 6092190"/>
              <a:gd name="connsiteY20" fmla="*/ 0 h 369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2190" h="3691890">
                <a:moveTo>
                  <a:pt x="0" y="1508760"/>
                </a:moveTo>
                <a:lnTo>
                  <a:pt x="0" y="1508760"/>
                </a:lnTo>
                <a:cubicBezTo>
                  <a:pt x="182880" y="1626870"/>
                  <a:pt x="359392" y="1755478"/>
                  <a:pt x="548640" y="1863090"/>
                </a:cubicBezTo>
                <a:cubicBezTo>
                  <a:pt x="560582" y="1869880"/>
                  <a:pt x="575649" y="1851879"/>
                  <a:pt x="582930" y="1840230"/>
                </a:cubicBezTo>
                <a:cubicBezTo>
                  <a:pt x="595701" y="1819796"/>
                  <a:pt x="598170" y="1794510"/>
                  <a:pt x="605790" y="1771650"/>
                </a:cubicBezTo>
                <a:lnTo>
                  <a:pt x="617220" y="1737360"/>
                </a:lnTo>
                <a:cubicBezTo>
                  <a:pt x="616473" y="1734373"/>
                  <a:pt x="600323" y="1664803"/>
                  <a:pt x="594360" y="1657350"/>
                </a:cubicBezTo>
                <a:cubicBezTo>
                  <a:pt x="585778" y="1646623"/>
                  <a:pt x="571500" y="1642110"/>
                  <a:pt x="560070" y="1634490"/>
                </a:cubicBezTo>
                <a:cubicBezTo>
                  <a:pt x="537818" y="1567734"/>
                  <a:pt x="566051" y="1629041"/>
                  <a:pt x="514350" y="1577340"/>
                </a:cubicBezTo>
                <a:cubicBezTo>
                  <a:pt x="500880" y="1563870"/>
                  <a:pt x="492458" y="1546084"/>
                  <a:pt x="480060" y="1531620"/>
                </a:cubicBezTo>
                <a:cubicBezTo>
                  <a:pt x="469540" y="1519347"/>
                  <a:pt x="456118" y="1509748"/>
                  <a:pt x="445770" y="1497330"/>
                </a:cubicBezTo>
                <a:cubicBezTo>
                  <a:pt x="436976" y="1486777"/>
                  <a:pt x="433637" y="1471622"/>
                  <a:pt x="422910" y="1463040"/>
                </a:cubicBezTo>
                <a:cubicBezTo>
                  <a:pt x="413502" y="1455514"/>
                  <a:pt x="399694" y="1456356"/>
                  <a:pt x="388620" y="1451610"/>
                </a:cubicBezTo>
                <a:cubicBezTo>
                  <a:pt x="289751" y="1409238"/>
                  <a:pt x="389026" y="1444125"/>
                  <a:pt x="308610" y="1417320"/>
                </a:cubicBezTo>
                <a:cubicBezTo>
                  <a:pt x="274320" y="1421130"/>
                  <a:pt x="239840" y="1423504"/>
                  <a:pt x="205740" y="1428750"/>
                </a:cubicBezTo>
                <a:cubicBezTo>
                  <a:pt x="179086" y="1432851"/>
                  <a:pt x="151335" y="1443075"/>
                  <a:pt x="125730" y="1451610"/>
                </a:cubicBezTo>
                <a:cubicBezTo>
                  <a:pt x="110686" y="1496743"/>
                  <a:pt x="114300" y="1473852"/>
                  <a:pt x="114300" y="1520190"/>
                </a:cubicBezTo>
                <a:lnTo>
                  <a:pt x="3726180" y="2343150"/>
                </a:lnTo>
                <a:lnTo>
                  <a:pt x="982980" y="3691890"/>
                </a:lnTo>
                <a:lnTo>
                  <a:pt x="308610" y="1520190"/>
                </a:lnTo>
                <a:lnTo>
                  <a:pt x="6092190" y="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 Placeholder 8">
            <a:extLst>
              <a:ext uri="{FF2B5EF4-FFF2-40B4-BE49-F238E27FC236}">
                <a16:creationId xmlns:a16="http://schemas.microsoft.com/office/drawing/2014/main" id="{CB5C6F1A-5997-44EF-9754-65B7AE5B1424}"/>
              </a:ext>
            </a:extLst>
          </p:cNvPr>
          <p:cNvSpPr>
            <a:spLocks noGrp="1"/>
          </p:cNvSpPr>
          <p:nvPr>
            <p:ph type="body" sz="quarter" idx="12"/>
          </p:nvPr>
        </p:nvSpPr>
        <p:spPr/>
        <p:txBody>
          <a:bodyPr/>
          <a:lstStyle/>
          <a:p>
            <a:r>
              <a:rPr lang="en-IN" dirty="0"/>
              <a:t>Temperature dependence of </a:t>
            </a:r>
            <a:r>
              <a:rPr lang="en-IN" i="1" dirty="0"/>
              <a:t>S</a:t>
            </a:r>
            <a:r>
              <a:rPr lang="en-IN" baseline="-25000" dirty="0"/>
              <a:t>T</a:t>
            </a:r>
          </a:p>
        </p:txBody>
      </p:sp>
      <p:sp>
        <p:nvSpPr>
          <p:cNvPr id="14" name="Title 1">
            <a:extLst>
              <a:ext uri="{FF2B5EF4-FFF2-40B4-BE49-F238E27FC236}">
                <a16:creationId xmlns:a16="http://schemas.microsoft.com/office/drawing/2014/main" id="{0A4FFD39-9C9E-4009-8537-3FB9E9D8DF1A}"/>
              </a:ext>
            </a:extLst>
          </p:cNvPr>
          <p:cNvSpPr txBox="1">
            <a:spLocks/>
          </p:cNvSpPr>
          <p:nvPr/>
        </p:nvSpPr>
        <p:spPr>
          <a:xfrm>
            <a:off x="359662" y="322022"/>
            <a:ext cx="9927337" cy="1126758"/>
          </a:xfrm>
          <a:prstGeom prst="rect">
            <a:avLst/>
          </a:prstGeom>
        </p:spPr>
        <p:txBody>
          <a:bodyPr vert="horz" lIns="0" tIns="0" rIns="0" bIns="0" rtlCol="0" anchor="t" anchorCtr="0">
            <a:noAutofit/>
          </a:bodyPr>
          <a:lstStyle>
            <a:lvl1pPr algn="l" defTabSz="914400" rtl="0" eaLnBrk="1" latinLnBrk="0" hangingPunct="1">
              <a:lnSpc>
                <a:spcPct val="114000"/>
              </a:lnSpc>
              <a:spcBef>
                <a:spcPct val="0"/>
              </a:spcBef>
              <a:buNone/>
              <a:defRPr sz="3200" b="1" kern="1200" cap="all" spc="0" baseline="0">
                <a:solidFill>
                  <a:schemeClr val="accent1"/>
                </a:solidFill>
                <a:latin typeface="+mj-lt"/>
                <a:ea typeface="+mj-ea"/>
                <a:cs typeface="+mj-cs"/>
              </a:defRPr>
            </a:lvl1pPr>
          </a:lstStyle>
          <a:p>
            <a:r>
              <a:rPr lang="de-DE" dirty="0" err="1"/>
              <a:t>Aqeous</a:t>
            </a:r>
            <a:r>
              <a:rPr lang="de-DE" dirty="0"/>
              <a:t> </a:t>
            </a:r>
            <a:r>
              <a:rPr lang="de-DE" dirty="0" err="1"/>
              <a:t>solutions</a:t>
            </a:r>
            <a:r>
              <a:rPr lang="de-DE" dirty="0"/>
              <a:t> of non-</a:t>
            </a:r>
            <a:r>
              <a:rPr lang="de-DE" dirty="0" err="1"/>
              <a:t>ionic</a:t>
            </a:r>
            <a:r>
              <a:rPr lang="de-DE" dirty="0"/>
              <a:t> systems</a:t>
            </a:r>
            <a:endParaRPr lang="en-GB" dirty="0"/>
          </a:p>
        </p:txBody>
      </p:sp>
      <p:sp>
        <p:nvSpPr>
          <p:cNvPr id="18" name="Rectangle 17">
            <a:extLst>
              <a:ext uri="{FF2B5EF4-FFF2-40B4-BE49-F238E27FC236}">
                <a16:creationId xmlns:a16="http://schemas.microsoft.com/office/drawing/2014/main" id="{E3DB1F90-E0E3-408D-A0CE-829CB1A40302}"/>
              </a:ext>
            </a:extLst>
          </p:cNvPr>
          <p:cNvSpPr/>
          <p:nvPr/>
        </p:nvSpPr>
        <p:spPr>
          <a:xfrm>
            <a:off x="1" y="-10153"/>
            <a:ext cx="12100956" cy="285261"/>
          </a:xfrm>
          <a:prstGeom prst="rect">
            <a:avLst/>
          </a:prstGeom>
          <a:gradFill flip="none" rotWithShape="1">
            <a:gsLst>
              <a:gs pos="6000">
                <a:schemeClr val="accent1"/>
              </a:gs>
              <a:gs pos="51000">
                <a:schemeClr val="accent1">
                  <a:lumMod val="40000"/>
                  <a:lumOff val="60000"/>
                </a:schemeClr>
              </a:gs>
              <a:gs pos="9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5000"/>
              </a:lnSpc>
            </a:pPr>
            <a:r>
              <a:rPr lang="de-DE" sz="1400" b="1" dirty="0">
                <a:solidFill>
                  <a:schemeClr val="bg1"/>
                </a:solidFill>
                <a:sym typeface="Wingdings 3"/>
              </a:rPr>
              <a:t></a:t>
            </a:r>
            <a:r>
              <a:rPr lang="de-DE" sz="1400" b="1" dirty="0" err="1">
                <a:solidFill>
                  <a:schemeClr val="accent3">
                    <a:lumMod val="20000"/>
                    <a:lumOff val="80000"/>
                  </a:schemeClr>
                </a:solidFill>
              </a:rPr>
              <a:t>results</a:t>
            </a:r>
            <a:r>
              <a:rPr lang="de-DE" sz="1400" dirty="0">
                <a:solidFill>
                  <a:schemeClr val="accent3">
                    <a:lumMod val="20000"/>
                    <a:lumOff val="80000"/>
                  </a:schemeClr>
                </a:solidFill>
              </a:rPr>
              <a:t>               </a:t>
            </a:r>
            <a:r>
              <a:rPr lang="de-DE" sz="1400" dirty="0" err="1">
                <a:solidFill>
                  <a:schemeClr val="accent3">
                    <a:lumMod val="20000"/>
                    <a:lumOff val="80000"/>
                  </a:schemeClr>
                </a:solidFill>
              </a:rPr>
              <a:t>summary</a:t>
            </a:r>
            <a:r>
              <a:rPr lang="de-DE" sz="1400" dirty="0">
                <a:solidFill>
                  <a:schemeClr val="accent3">
                    <a:lumMod val="20000"/>
                    <a:lumOff val="80000"/>
                  </a:schemeClr>
                </a:solidFill>
              </a:rPr>
              <a:t> &amp; </a:t>
            </a:r>
            <a:r>
              <a:rPr lang="de-DE" sz="1400" dirty="0" err="1">
                <a:solidFill>
                  <a:schemeClr val="accent3">
                    <a:lumMod val="20000"/>
                    <a:lumOff val="80000"/>
                  </a:schemeClr>
                </a:solidFill>
              </a:rPr>
              <a:t>outlook</a:t>
            </a:r>
            <a:r>
              <a:rPr lang="de-DE" sz="1400" dirty="0">
                <a:solidFill>
                  <a:schemeClr val="accent3">
                    <a:lumMod val="20000"/>
                    <a:lumOff val="80000"/>
                  </a:schemeClr>
                </a:solidFill>
              </a:rPr>
              <a:t>                  </a:t>
            </a:r>
            <a:r>
              <a:rPr lang="de-DE" sz="1400" dirty="0" err="1">
                <a:solidFill>
                  <a:schemeClr val="accent3">
                    <a:lumMod val="20000"/>
                    <a:lumOff val="80000"/>
                  </a:schemeClr>
                </a:solidFill>
              </a:rPr>
              <a:t>acknowledgement</a:t>
            </a:r>
            <a:endParaRPr lang="en-GB" sz="1600" dirty="0" err="1">
              <a:solidFill>
                <a:schemeClr val="accent3">
                  <a:lumMod val="20000"/>
                  <a:lumOff val="80000"/>
                </a:schemeClr>
              </a:solidFill>
            </a:endParaRPr>
          </a:p>
        </p:txBody>
      </p:sp>
      <mc:AlternateContent xmlns:mc="http://schemas.openxmlformats.org/markup-compatibility/2006" xmlns:a14="http://schemas.microsoft.com/office/drawing/2010/main">
        <mc:Choice Requires="a14">
          <p:sp>
            <p:nvSpPr>
              <p:cNvPr id="16" name="Content Placeholder 5">
                <a:extLst>
                  <a:ext uri="{FF2B5EF4-FFF2-40B4-BE49-F238E27FC236}">
                    <a16:creationId xmlns:a16="http://schemas.microsoft.com/office/drawing/2014/main" id="{471942AA-BB88-4146-A466-5829AFC1EF48}"/>
                  </a:ext>
                </a:extLst>
              </p:cNvPr>
              <p:cNvSpPr txBox="1">
                <a:spLocks/>
              </p:cNvSpPr>
              <p:nvPr/>
            </p:nvSpPr>
            <p:spPr>
              <a:xfrm>
                <a:off x="639001" y="1751947"/>
                <a:ext cx="5817222" cy="1978871"/>
              </a:xfrm>
              <a:prstGeom prst="rect">
                <a:avLst/>
              </a:prstGeom>
            </p:spPr>
            <p:txBody>
              <a:bodyPr vert="horz" lIns="0" tIns="0" rIns="0" bIns="0" rtlCol="0" anchor="t" anchorCtr="0">
                <a:noAutofit/>
              </a:bodyPr>
              <a:lstStyle>
                <a:lvl1pPr marL="177800" indent="-177800" algn="l" defTabSz="914400" rtl="0" eaLnBrk="1" latinLnBrk="0" hangingPunct="1">
                  <a:lnSpc>
                    <a:spcPct val="114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1pPr>
                <a:lvl2pPr marL="361950" indent="-184150" algn="l" defTabSz="914400" rtl="0" eaLnBrk="1" latinLnBrk="0" hangingPunct="1">
                  <a:lnSpc>
                    <a:spcPct val="114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2pPr>
                <a:lvl3pPr marL="539750" indent="-177800" algn="l" defTabSz="914400" rtl="0" eaLnBrk="1" latinLnBrk="0" hangingPunct="1">
                  <a:lnSpc>
                    <a:spcPct val="114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3pPr>
                <a:lvl4pPr marL="717550" indent="-177800" algn="l" defTabSz="914400" rtl="0" eaLnBrk="1" latinLnBrk="0" hangingPunct="1">
                  <a:lnSpc>
                    <a:spcPct val="114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4pPr>
                <a:lvl5pPr marL="895350" indent="-177800" algn="l" defTabSz="914400" rtl="0" eaLnBrk="1" latinLnBrk="0" hangingPunct="1">
                  <a:lnSpc>
                    <a:spcPct val="114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a:rPr lang="de-DE" i="1" dirty="0" smtClean="0">
                        <a:solidFill>
                          <a:schemeClr val="tx1"/>
                        </a:solidFill>
                        <a:latin typeface="Cambria Math"/>
                        <a:ea typeface="Cambria Math"/>
                      </a:rPr>
                      <m:t>∆</m:t>
                    </m:r>
                    <m:sSub>
                      <m:sSubPr>
                        <m:ctrlPr>
                          <a:rPr lang="de-DE" i="1" dirty="0" smtClean="0">
                            <a:solidFill>
                              <a:schemeClr val="tx1"/>
                            </a:solidFill>
                            <a:latin typeface="Cambria Math" panose="02040503050406030204" pitchFamily="18" charset="0"/>
                            <a:ea typeface="Cambria Math"/>
                          </a:rPr>
                        </m:ctrlPr>
                      </m:sSubPr>
                      <m:e>
                        <m:r>
                          <a:rPr lang="de-DE" i="1" dirty="0" smtClean="0">
                            <a:solidFill>
                              <a:schemeClr val="tx1"/>
                            </a:solidFill>
                            <a:latin typeface="Cambria Math"/>
                            <a:ea typeface="Cambria Math"/>
                          </a:rPr>
                          <m:t>𝑆</m:t>
                        </m:r>
                      </m:e>
                      <m:sub>
                        <m:r>
                          <m:rPr>
                            <m:sty m:val="p"/>
                          </m:rPr>
                          <a:rPr lang="de-DE" dirty="0" smtClean="0">
                            <a:solidFill>
                              <a:schemeClr val="tx1"/>
                            </a:solidFill>
                            <a:latin typeface="Cambria Math"/>
                            <a:ea typeface="Cambria Math"/>
                          </a:rPr>
                          <m:t>T</m:t>
                        </m:r>
                      </m:sub>
                    </m:sSub>
                  </m:oMath>
                </a14:m>
                <a:r>
                  <a:rPr lang="de-DE" dirty="0">
                    <a:solidFill>
                      <a:schemeClr val="tx1"/>
                    </a:solidFill>
                    <a:ea typeface="Cambria Math"/>
                  </a:rPr>
                  <a:t> is measure for </a:t>
                </a:r>
                <a:r>
                  <a:rPr lang="de-DE" dirty="0" err="1">
                    <a:solidFill>
                      <a:schemeClr val="tx1"/>
                    </a:solidFill>
                    <a:ea typeface="Cambria Math"/>
                  </a:rPr>
                  <a:t>temperature</a:t>
                </a:r>
                <a:r>
                  <a:rPr lang="de-DE" dirty="0">
                    <a:solidFill>
                      <a:schemeClr val="tx1"/>
                    </a:solidFill>
                    <a:ea typeface="Cambria Math"/>
                  </a:rPr>
                  <a:t> </a:t>
                </a:r>
                <a:r>
                  <a:rPr lang="de-DE" dirty="0" err="1">
                    <a:solidFill>
                      <a:schemeClr val="tx1"/>
                    </a:solidFill>
                    <a:ea typeface="Cambria Math"/>
                  </a:rPr>
                  <a:t>dependence</a:t>
                </a:r>
                <a:endParaRPr lang="de-DE" dirty="0">
                  <a:solidFill>
                    <a:schemeClr val="tx1"/>
                  </a:solidFill>
                  <a:ea typeface="Cambria Math"/>
                </a:endParaRPr>
              </a:p>
              <a:p>
                <a:pPr marL="0" indent="0">
                  <a:buNone/>
                </a:pPr>
                <a:endParaRPr lang="de-DE" dirty="0">
                  <a:solidFill>
                    <a:schemeClr val="tx1"/>
                  </a:solidFill>
                  <a:ea typeface="Cambria Math"/>
                </a:endParaRPr>
              </a:p>
              <a:p>
                <a:pPr marL="0" indent="0">
                  <a:buNone/>
                </a:pPr>
                <a:endParaRPr lang="de-DE" dirty="0">
                  <a:solidFill>
                    <a:schemeClr val="tx1"/>
                  </a:solidFill>
                  <a:ea typeface="Cambria Math"/>
                </a:endParaRPr>
              </a:p>
            </p:txBody>
          </p:sp>
        </mc:Choice>
        <mc:Fallback xmlns="">
          <p:sp>
            <p:nvSpPr>
              <p:cNvPr id="16" name="Content Placeholder 5">
                <a:extLst>
                  <a:ext uri="{FF2B5EF4-FFF2-40B4-BE49-F238E27FC236}">
                    <a16:creationId xmlns:a16="http://schemas.microsoft.com/office/drawing/2014/main" id="{471942AA-BB88-4146-A466-5829AFC1EF48}"/>
                  </a:ext>
                </a:extLst>
              </p:cNvPr>
              <p:cNvSpPr txBox="1">
                <a:spLocks noRot="1" noChangeAspect="1" noMove="1" noResize="1" noEditPoints="1" noAdjustHandles="1" noChangeArrowheads="1" noChangeShapeType="1" noTextEdit="1"/>
              </p:cNvSpPr>
              <p:nvPr/>
            </p:nvSpPr>
            <p:spPr>
              <a:xfrm>
                <a:off x="639001" y="1751947"/>
                <a:ext cx="5817222" cy="1978871"/>
              </a:xfrm>
              <a:prstGeom prst="rect">
                <a:avLst/>
              </a:prstGeom>
              <a:blipFill>
                <a:blip r:embed="rId5"/>
                <a:stretch>
                  <a:fillRect l="-1468" t="-338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85C8C6B-6D59-4BD2-A1BE-9C8F5679ED09}"/>
                  </a:ext>
                </a:extLst>
              </p:cNvPr>
              <p:cNvSpPr txBox="1"/>
              <p:nvPr/>
            </p:nvSpPr>
            <p:spPr>
              <a:xfrm>
                <a:off x="2961479" y="2459141"/>
                <a:ext cx="2808140" cy="263149"/>
              </a:xfrm>
              <a:prstGeom prst="rect">
                <a:avLst/>
              </a:prstGeom>
              <a:noFill/>
            </p:spPr>
            <p:txBody>
              <a:bodyPr wrap="none" lIns="0" tIns="0" rIns="0" bIns="0" rtlCol="0">
                <a:spAutoFit/>
              </a:bodyPr>
              <a:lstStyle/>
              <a:p>
                <a:pPr>
                  <a:lnSpc>
                    <a:spcPct val="95000"/>
                  </a:lnSpc>
                </a:pP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m:t>
                      </m:r>
                      <m:sSub>
                        <m:sSubPr>
                          <m:ctrlPr>
                            <a:rPr lang="en-IN"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𝑇</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50℃</m:t>
                          </m:r>
                        </m:e>
                      </m:d>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𝑇</m:t>
                          </m:r>
                        </m:sub>
                      </m:sSub>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0℃</m:t>
                          </m:r>
                        </m:e>
                      </m:d>
                    </m:oMath>
                  </m:oMathPara>
                </a14:m>
                <a:endParaRPr lang="en-IN" dirty="0" err="1"/>
              </a:p>
            </p:txBody>
          </p:sp>
        </mc:Choice>
        <mc:Fallback xmlns="">
          <p:sp>
            <p:nvSpPr>
              <p:cNvPr id="2" name="TextBox 1">
                <a:extLst>
                  <a:ext uri="{FF2B5EF4-FFF2-40B4-BE49-F238E27FC236}">
                    <a16:creationId xmlns:a16="http://schemas.microsoft.com/office/drawing/2014/main" id="{585C8C6B-6D59-4BD2-A1BE-9C8F5679ED09}"/>
                  </a:ext>
                </a:extLst>
              </p:cNvPr>
              <p:cNvSpPr txBox="1">
                <a:spLocks noRot="1" noChangeAspect="1" noMove="1" noResize="1" noEditPoints="1" noAdjustHandles="1" noChangeArrowheads="1" noChangeShapeType="1" noTextEdit="1"/>
              </p:cNvSpPr>
              <p:nvPr/>
            </p:nvSpPr>
            <p:spPr>
              <a:xfrm>
                <a:off x="2961479" y="2459141"/>
                <a:ext cx="2808140" cy="263149"/>
              </a:xfrm>
              <a:prstGeom prst="rect">
                <a:avLst/>
              </a:prstGeom>
              <a:blipFill>
                <a:blip r:embed="rId6"/>
                <a:stretch>
                  <a:fillRect l="-1522" b="-18182"/>
                </a:stretch>
              </a:blipFill>
            </p:spPr>
            <p:txBody>
              <a:bodyPr/>
              <a:lstStyle/>
              <a:p>
                <a:r>
                  <a:rPr lang="en-IN">
                    <a:noFill/>
                  </a:rPr>
                  <a:t> </a:t>
                </a:r>
              </a:p>
            </p:txBody>
          </p:sp>
        </mc:Fallback>
      </mc:AlternateContent>
      <p:graphicFrame>
        <p:nvGraphicFramePr>
          <p:cNvPr id="22" name="Object 2">
            <a:extLst>
              <a:ext uri="{FF2B5EF4-FFF2-40B4-BE49-F238E27FC236}">
                <a16:creationId xmlns:a16="http://schemas.microsoft.com/office/drawing/2014/main" id="{5D921055-9EB5-4DD8-8483-11CB5533D3D9}"/>
              </a:ext>
            </a:extLst>
          </p:cNvPr>
          <p:cNvGraphicFramePr>
            <a:graphicFrameLocks noChangeAspect="1"/>
          </p:cNvGraphicFramePr>
          <p:nvPr>
            <p:extLst>
              <p:ext uri="{D42A27DB-BD31-4B8C-83A1-F6EECF244321}">
                <p14:modId xmlns:p14="http://schemas.microsoft.com/office/powerpoint/2010/main" val="412936617"/>
              </p:ext>
            </p:extLst>
          </p:nvPr>
        </p:nvGraphicFramePr>
        <p:xfrm>
          <a:off x="7672906" y="2444265"/>
          <a:ext cx="4689475" cy="3351212"/>
        </p:xfrm>
        <a:graphic>
          <a:graphicData uri="http://schemas.openxmlformats.org/presentationml/2006/ole">
            <mc:AlternateContent xmlns:mc="http://schemas.openxmlformats.org/markup-compatibility/2006">
              <mc:Choice xmlns:v="urn:schemas-microsoft-com:vml" Requires="v">
                <p:oleObj spid="_x0000_s58426" name="Graph" r:id="rId7" imgW="4031640" imgH="2879640" progId="Origin50.Graph">
                  <p:embed/>
                </p:oleObj>
              </mc:Choice>
              <mc:Fallback>
                <p:oleObj name="Graph" r:id="rId7" imgW="4031640" imgH="2879640" progId="Origin50.Graph">
                  <p:embed/>
                  <p:pic>
                    <p:nvPicPr>
                      <p:cNvPr id="10" name="Object 2">
                        <a:extLst>
                          <a:ext uri="{FF2B5EF4-FFF2-40B4-BE49-F238E27FC236}">
                            <a16:creationId xmlns:a16="http://schemas.microsoft.com/office/drawing/2014/main" id="{09B4F4FB-8228-49D3-851D-E773D91DE810}"/>
                          </a:ext>
                        </a:extLst>
                      </p:cNvPr>
                      <p:cNvPicPr>
                        <a:picLocks noChangeAspect="1" noChangeArrowheads="1"/>
                      </p:cNvPicPr>
                      <p:nvPr/>
                    </p:nvPicPr>
                    <p:blipFill>
                      <a:blip r:embed="rId8"/>
                      <a:srcRect/>
                      <a:stretch>
                        <a:fillRect/>
                      </a:stretch>
                    </p:blipFill>
                    <p:spPr bwMode="auto">
                      <a:xfrm>
                        <a:off x="7672906" y="2444265"/>
                        <a:ext cx="4689475" cy="335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8">
            <a:extLst>
              <a:ext uri="{FF2B5EF4-FFF2-40B4-BE49-F238E27FC236}">
                <a16:creationId xmlns:a16="http://schemas.microsoft.com/office/drawing/2014/main" id="{3AAF2AF8-F4EF-420E-8665-67A834390D5F}"/>
              </a:ext>
            </a:extLst>
          </p:cNvPr>
          <p:cNvGraphicFramePr>
            <a:graphicFrameLocks noChangeAspect="1"/>
          </p:cNvGraphicFramePr>
          <p:nvPr>
            <p:extLst>
              <p:ext uri="{D42A27DB-BD31-4B8C-83A1-F6EECF244321}">
                <p14:modId xmlns:p14="http://schemas.microsoft.com/office/powerpoint/2010/main" val="1664922517"/>
              </p:ext>
            </p:extLst>
          </p:nvPr>
        </p:nvGraphicFramePr>
        <p:xfrm>
          <a:off x="5706616" y="967033"/>
          <a:ext cx="3027752" cy="2316781"/>
        </p:xfrm>
        <a:graphic>
          <a:graphicData uri="http://schemas.openxmlformats.org/presentationml/2006/ole">
            <mc:AlternateContent xmlns:mc="http://schemas.openxmlformats.org/markup-compatibility/2006">
              <mc:Choice xmlns:v="urn:schemas-microsoft-com:vml" Requires="v">
                <p:oleObj spid="_x0000_s58427" name="Graph" r:id="rId9" imgW="3920760" imgH="3000960" progId="Origin50.Graph">
                  <p:embed/>
                </p:oleObj>
              </mc:Choice>
              <mc:Fallback>
                <p:oleObj name="Graph" r:id="rId9" imgW="3920760" imgH="3000960" progId="Origin50.Graph">
                  <p:embed/>
                  <p:pic>
                    <p:nvPicPr>
                      <p:cNvPr id="14" name="Object 8">
                        <a:extLst>
                          <a:ext uri="{FF2B5EF4-FFF2-40B4-BE49-F238E27FC236}">
                            <a16:creationId xmlns:a16="http://schemas.microsoft.com/office/drawing/2014/main" id="{E12F6066-2B55-4B5C-B92B-8F38AA39BE8D}"/>
                          </a:ext>
                        </a:extLst>
                      </p:cNvPr>
                      <p:cNvPicPr/>
                      <p:nvPr/>
                    </p:nvPicPr>
                    <p:blipFill>
                      <a:blip r:embed="rId10"/>
                      <a:stretch>
                        <a:fillRect/>
                      </a:stretch>
                    </p:blipFill>
                    <p:spPr>
                      <a:xfrm>
                        <a:off x="5706616" y="967033"/>
                        <a:ext cx="3027752" cy="2316781"/>
                      </a:xfrm>
                      <a:prstGeom prst="rect">
                        <a:avLst/>
                      </a:prstGeom>
                    </p:spPr>
                  </p:pic>
                </p:oleObj>
              </mc:Fallback>
            </mc:AlternateContent>
          </a:graphicData>
        </a:graphic>
      </p:graphicFrame>
      <p:sp>
        <p:nvSpPr>
          <p:cNvPr id="24" name="Curved Left Arrow 9">
            <a:extLst>
              <a:ext uri="{FF2B5EF4-FFF2-40B4-BE49-F238E27FC236}">
                <a16:creationId xmlns:a16="http://schemas.microsoft.com/office/drawing/2014/main" id="{DB3E6D8D-BC34-453F-8DA9-1DAF5206358A}"/>
              </a:ext>
            </a:extLst>
          </p:cNvPr>
          <p:cNvSpPr/>
          <p:nvPr/>
        </p:nvSpPr>
        <p:spPr>
          <a:xfrm rot="18420000">
            <a:off x="8836371" y="63482"/>
            <a:ext cx="1252187" cy="4175712"/>
          </a:xfrm>
          <a:prstGeom prst="curvedLeftArrow">
            <a:avLst>
              <a:gd name="adj1" fmla="val 22912"/>
              <a:gd name="adj2" fmla="val 51111"/>
              <a:gd name="adj3" fmla="val 30230"/>
            </a:avLst>
          </a:prstGeom>
          <a:solidFill>
            <a:srgbClr val="B9D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GB" sz="2400" dirty="0">
              <a:solidFill>
                <a:schemeClr val="tx1"/>
              </a:solidFill>
            </a:endParaRPr>
          </a:p>
        </p:txBody>
      </p:sp>
      <p:sp>
        <p:nvSpPr>
          <p:cNvPr id="3" name="TextBox 2">
            <a:extLst>
              <a:ext uri="{FF2B5EF4-FFF2-40B4-BE49-F238E27FC236}">
                <a16:creationId xmlns:a16="http://schemas.microsoft.com/office/drawing/2014/main" id="{30988545-5E7E-40A7-88CA-C57F1DE75D99}"/>
              </a:ext>
            </a:extLst>
          </p:cNvPr>
          <p:cNvSpPr txBox="1"/>
          <p:nvPr/>
        </p:nvSpPr>
        <p:spPr>
          <a:xfrm>
            <a:off x="9189720" y="4652010"/>
            <a:ext cx="184731" cy="443198"/>
          </a:xfrm>
          <a:prstGeom prst="rect">
            <a:avLst/>
          </a:prstGeom>
          <a:noFill/>
        </p:spPr>
        <p:txBody>
          <a:bodyPr wrap="none" rtlCol="0">
            <a:spAutoFit/>
          </a:bodyPr>
          <a:lstStyle/>
          <a:p>
            <a:pPr algn="l">
              <a:lnSpc>
                <a:spcPct val="95000"/>
              </a:lnSpc>
            </a:pPr>
            <a:endParaRPr lang="en-IN" sz="2400" dirty="0" err="1"/>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9BC860F-3EBF-4A22-B783-FF82D31EE26B}"/>
                  </a:ext>
                </a:extLst>
              </p:cNvPr>
              <p:cNvSpPr/>
              <p:nvPr/>
            </p:nvSpPr>
            <p:spPr>
              <a:xfrm>
                <a:off x="3716806" y="4016122"/>
                <a:ext cx="4335867" cy="369332"/>
              </a:xfrm>
              <a:prstGeom prst="rect">
                <a:avLst/>
              </a:prstGeom>
            </p:spPr>
            <p:txBody>
              <a:bodyPr wrap="none">
                <a:spAutoFit/>
              </a:bodyPr>
              <a:lstStyle/>
              <a:p>
                <a14:m>
                  <m:oMath xmlns:m="http://schemas.openxmlformats.org/officeDocument/2006/math">
                    <m:r>
                      <a:rPr lang="de-DE" i="1" dirty="0">
                        <a:latin typeface="Cambria Math"/>
                        <a:ea typeface="Cambria Math"/>
                      </a:rPr>
                      <m:t>∆</m:t>
                    </m:r>
                    <m:sSub>
                      <m:sSubPr>
                        <m:ctrlPr>
                          <a:rPr lang="de-DE" i="1" dirty="0">
                            <a:latin typeface="Cambria Math" panose="02040503050406030204" pitchFamily="18" charset="0"/>
                            <a:ea typeface="Cambria Math"/>
                          </a:rPr>
                        </m:ctrlPr>
                      </m:sSubPr>
                      <m:e>
                        <m:r>
                          <a:rPr lang="de-DE" i="1" dirty="0">
                            <a:latin typeface="Cambria Math"/>
                            <a:ea typeface="Cambria Math"/>
                          </a:rPr>
                          <m:t>𝑆</m:t>
                        </m:r>
                      </m:e>
                      <m:sub>
                        <m:r>
                          <m:rPr>
                            <m:sty m:val="p"/>
                          </m:rPr>
                          <a:rPr lang="de-DE" dirty="0">
                            <a:latin typeface="Cambria Math"/>
                            <a:ea typeface="Cambria Math"/>
                          </a:rPr>
                          <m:t>T</m:t>
                        </m:r>
                      </m:sub>
                    </m:sSub>
                  </m:oMath>
                </a14:m>
                <a:r>
                  <a:rPr lang="en-IN" dirty="0"/>
                  <a:t> correlates with hydrophobicity(log </a:t>
                </a:r>
                <a:r>
                  <a:rPr lang="en-IN" i="1" dirty="0"/>
                  <a:t>P</a:t>
                </a:r>
                <a:r>
                  <a:rPr lang="en-IN" dirty="0"/>
                  <a:t>)</a:t>
                </a:r>
              </a:p>
            </p:txBody>
          </p:sp>
        </mc:Choice>
        <mc:Fallback xmlns="">
          <p:sp>
            <p:nvSpPr>
              <p:cNvPr id="4" name="Rectangle 3">
                <a:extLst>
                  <a:ext uri="{FF2B5EF4-FFF2-40B4-BE49-F238E27FC236}">
                    <a16:creationId xmlns:a16="http://schemas.microsoft.com/office/drawing/2014/main" id="{F9BC860F-3EBF-4A22-B783-FF82D31EE26B}"/>
                  </a:ext>
                </a:extLst>
              </p:cNvPr>
              <p:cNvSpPr>
                <a:spLocks noRot="1" noChangeAspect="1" noMove="1" noResize="1" noEditPoints="1" noAdjustHandles="1" noChangeArrowheads="1" noChangeShapeType="1" noTextEdit="1"/>
              </p:cNvSpPr>
              <p:nvPr/>
            </p:nvSpPr>
            <p:spPr>
              <a:xfrm>
                <a:off x="3716806" y="4016122"/>
                <a:ext cx="4335867" cy="369332"/>
              </a:xfrm>
              <a:prstGeom prst="rect">
                <a:avLst/>
              </a:prstGeom>
              <a:blipFill>
                <a:blip r:embed="rId11"/>
                <a:stretch>
                  <a:fillRect t="-10000" r="-281" b="-26667"/>
                </a:stretch>
              </a:blipFill>
            </p:spPr>
            <p:txBody>
              <a:bodyPr/>
              <a:lstStyle/>
              <a:p>
                <a:r>
                  <a:rPr lang="en-IN">
                    <a:noFill/>
                  </a:rPr>
                  <a:t> </a:t>
                </a:r>
              </a:p>
            </p:txBody>
          </p:sp>
        </mc:Fallback>
      </mc:AlternateContent>
      <p:grpSp>
        <p:nvGrpSpPr>
          <p:cNvPr id="25" name="Group 12">
            <a:extLst>
              <a:ext uri="{FF2B5EF4-FFF2-40B4-BE49-F238E27FC236}">
                <a16:creationId xmlns:a16="http://schemas.microsoft.com/office/drawing/2014/main" id="{37A52B39-AFC2-4E06-9768-886A6CD07639}"/>
              </a:ext>
            </a:extLst>
          </p:cNvPr>
          <p:cNvGrpSpPr/>
          <p:nvPr/>
        </p:nvGrpSpPr>
        <p:grpSpPr>
          <a:xfrm>
            <a:off x="639001" y="3730818"/>
            <a:ext cx="3457572" cy="2388761"/>
            <a:chOff x="4380473" y="2435372"/>
            <a:chExt cx="5894640" cy="3783795"/>
          </a:xfrm>
        </p:grpSpPr>
        <p:grpSp>
          <p:nvGrpSpPr>
            <p:cNvPr id="26" name="Group 13">
              <a:extLst>
                <a:ext uri="{FF2B5EF4-FFF2-40B4-BE49-F238E27FC236}">
                  <a16:creationId xmlns:a16="http://schemas.microsoft.com/office/drawing/2014/main" id="{972D3B9B-80D1-4C4E-95B0-CBC5E764DEA3}"/>
                </a:ext>
              </a:extLst>
            </p:cNvPr>
            <p:cNvGrpSpPr/>
            <p:nvPr/>
          </p:nvGrpSpPr>
          <p:grpSpPr>
            <a:xfrm>
              <a:off x="4380473" y="2435372"/>
              <a:ext cx="1349100" cy="3116444"/>
              <a:chOff x="1331640" y="3429761"/>
              <a:chExt cx="1349100" cy="3116444"/>
            </a:xfrm>
          </p:grpSpPr>
          <p:sp>
            <p:nvSpPr>
              <p:cNvPr id="42" name="Trapezoid 41">
                <a:extLst>
                  <a:ext uri="{FF2B5EF4-FFF2-40B4-BE49-F238E27FC236}">
                    <a16:creationId xmlns:a16="http://schemas.microsoft.com/office/drawing/2014/main" id="{E2BC820B-E0FA-49B9-ADCE-C4A31B8CF604}"/>
                  </a:ext>
                </a:extLst>
              </p:cNvPr>
              <p:cNvSpPr/>
              <p:nvPr/>
            </p:nvSpPr>
            <p:spPr>
              <a:xfrm rot="10800000">
                <a:off x="1610146" y="4926102"/>
                <a:ext cx="792088" cy="1095181"/>
              </a:xfrm>
              <a:prstGeom prst="trapezoid">
                <a:avLst>
                  <a:gd name="adj" fmla="val 43526"/>
                </a:avLst>
              </a:prstGeom>
              <a:gradFill flip="none" rotWithShape="1">
                <a:gsLst>
                  <a:gs pos="0">
                    <a:sysClr val="window" lastClr="FFFFFF"/>
                  </a:gs>
                  <a:gs pos="40000">
                    <a:srgbClr val="1F497D">
                      <a:lumMod val="20000"/>
                      <a:lumOff val="80000"/>
                    </a:srgbClr>
                  </a:gs>
                  <a:gs pos="100000">
                    <a:srgbClr val="1F497D">
                      <a:lumMod val="20000"/>
                      <a:lumOff val="80000"/>
                      <a:shade val="100000"/>
                      <a:satMod val="115000"/>
                    </a:srgbClr>
                  </a:gs>
                </a:gsLst>
                <a:lin ang="54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3" name="Trapezoid 42">
                <a:extLst>
                  <a:ext uri="{FF2B5EF4-FFF2-40B4-BE49-F238E27FC236}">
                    <a16:creationId xmlns:a16="http://schemas.microsoft.com/office/drawing/2014/main" id="{0AD0D7C9-EC8F-434A-8B6A-E15CA8C82C47}"/>
                  </a:ext>
                </a:extLst>
              </p:cNvPr>
              <p:cNvSpPr/>
              <p:nvPr/>
            </p:nvSpPr>
            <p:spPr>
              <a:xfrm rot="10800000">
                <a:off x="1475655" y="4514049"/>
                <a:ext cx="1047829" cy="432430"/>
              </a:xfrm>
              <a:prstGeom prst="trapezoid">
                <a:avLst>
                  <a:gd name="adj" fmla="val 32054"/>
                </a:avLst>
              </a:prstGeom>
              <a:gradFill flip="none" rotWithShape="1">
                <a:gsLst>
                  <a:gs pos="0">
                    <a:srgbClr val="E8E8B8"/>
                  </a:gs>
                  <a:gs pos="100000">
                    <a:srgbClr val="EADDA4">
                      <a:shade val="100000"/>
                      <a:satMod val="115000"/>
                    </a:srgb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44" name="Picture 2" descr="http://deacademic.com/pictures/dewiki/50/220px-Separatory_funnel-diagrams.svg.png">
                <a:extLst>
                  <a:ext uri="{FF2B5EF4-FFF2-40B4-BE49-F238E27FC236}">
                    <a16:creationId xmlns:a16="http://schemas.microsoft.com/office/drawing/2014/main" id="{1B3CE5DF-6EEE-44CE-8E56-A83BB6775FDC}"/>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40520" b="8027"/>
              <a:stretch/>
            </p:blipFill>
            <p:spPr bwMode="auto">
              <a:xfrm>
                <a:off x="1331640" y="3429761"/>
                <a:ext cx="1349100" cy="3116444"/>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27" name="Textfeld 3">
                  <a:extLst>
                    <a:ext uri="{FF2B5EF4-FFF2-40B4-BE49-F238E27FC236}">
                      <a16:creationId xmlns:a16="http://schemas.microsoft.com/office/drawing/2014/main" id="{10DAFC85-318B-4BB3-91F4-3E2532CFF769}"/>
                    </a:ext>
                  </a:extLst>
                </p:cNvPr>
                <p:cNvSpPr txBox="1"/>
                <p:nvPr/>
              </p:nvSpPr>
              <p:spPr>
                <a:xfrm>
                  <a:off x="6321569" y="4876156"/>
                  <a:ext cx="2352462" cy="1343011"/>
                </a:xfrm>
                <a:prstGeom prst="rect">
                  <a:avLst/>
                </a:prstGeom>
                <a:noFill/>
              </p:spPr>
              <p:txBody>
                <a:bodyPr wrap="square" rtlCol="0">
                  <a:spAutoFit/>
                </a:bodyPr>
                <a:lstStyle/>
                <a:p>
                  <a:pPr defTabSz="914400"/>
                  <a14:m>
                    <m:oMathPara xmlns:m="http://schemas.openxmlformats.org/officeDocument/2006/math">
                      <m:oMathParaPr>
                        <m:jc m:val="centerGroup"/>
                      </m:oMathParaPr>
                      <m:oMath xmlns:m="http://schemas.openxmlformats.org/officeDocument/2006/math">
                        <m:r>
                          <a:rPr lang="de-DE" sz="2400" i="1" smtClean="0">
                            <a:solidFill>
                              <a:prstClr val="black"/>
                            </a:solidFill>
                            <a:latin typeface="Cambria Math"/>
                          </a:rPr>
                          <m:t>𝑃</m:t>
                        </m:r>
                        <m:r>
                          <a:rPr lang="de-DE" sz="2400" i="1" smtClean="0">
                            <a:solidFill>
                              <a:prstClr val="black"/>
                            </a:solidFill>
                            <a:latin typeface="Cambria Math"/>
                          </a:rPr>
                          <m:t>=</m:t>
                        </m:r>
                        <m:f>
                          <m:fPr>
                            <m:ctrlPr>
                              <a:rPr lang="de-DE" sz="2400" i="1" smtClean="0">
                                <a:solidFill>
                                  <a:prstClr val="black"/>
                                </a:solidFill>
                                <a:latin typeface="Cambria Math" panose="02040503050406030204" pitchFamily="18" charset="0"/>
                              </a:rPr>
                            </m:ctrlPr>
                          </m:fPr>
                          <m:num>
                            <m:sSub>
                              <m:sSubPr>
                                <m:ctrlPr>
                                  <a:rPr lang="de-DE" sz="2400" i="1" smtClean="0">
                                    <a:solidFill>
                                      <a:prstClr val="black"/>
                                    </a:solidFill>
                                    <a:latin typeface="Cambria Math" panose="02040503050406030204" pitchFamily="18" charset="0"/>
                                  </a:rPr>
                                </m:ctrlPr>
                              </m:sSubPr>
                              <m:e>
                                <m:r>
                                  <a:rPr lang="de-DE" sz="2400" i="1" smtClean="0">
                                    <a:solidFill>
                                      <a:prstClr val="black"/>
                                    </a:solidFill>
                                    <a:latin typeface="Cambria Math"/>
                                  </a:rPr>
                                  <m:t>𝑐</m:t>
                                </m:r>
                              </m:e>
                              <m:sub>
                                <m:r>
                                  <m:rPr>
                                    <m:sty m:val="p"/>
                                  </m:rPr>
                                  <a:rPr lang="de-DE" sz="2400" i="0" smtClean="0">
                                    <a:solidFill>
                                      <a:prstClr val="black"/>
                                    </a:solidFill>
                                    <a:latin typeface="Cambria Math"/>
                                  </a:rPr>
                                  <m:t>org</m:t>
                                </m:r>
                              </m:sub>
                            </m:sSub>
                          </m:num>
                          <m:den>
                            <m:sSub>
                              <m:sSubPr>
                                <m:ctrlPr>
                                  <a:rPr lang="de-DE" sz="2400" i="1" smtClean="0">
                                    <a:solidFill>
                                      <a:prstClr val="black"/>
                                    </a:solidFill>
                                    <a:latin typeface="Cambria Math" panose="02040503050406030204" pitchFamily="18" charset="0"/>
                                  </a:rPr>
                                </m:ctrlPr>
                              </m:sSubPr>
                              <m:e>
                                <m:r>
                                  <a:rPr lang="de-DE" sz="2400" i="1" smtClean="0">
                                    <a:solidFill>
                                      <a:prstClr val="black"/>
                                    </a:solidFill>
                                    <a:latin typeface="Cambria Math"/>
                                  </a:rPr>
                                  <m:t>𝑐</m:t>
                                </m:r>
                              </m:e>
                              <m:sub>
                                <m:r>
                                  <m:rPr>
                                    <m:sty m:val="p"/>
                                  </m:rPr>
                                  <a:rPr lang="de-DE" sz="2400" i="0" smtClean="0">
                                    <a:solidFill>
                                      <a:prstClr val="black"/>
                                    </a:solidFill>
                                    <a:latin typeface="Cambria Math"/>
                                  </a:rPr>
                                  <m:t>aq</m:t>
                                </m:r>
                              </m:sub>
                            </m:sSub>
                          </m:den>
                        </m:f>
                      </m:oMath>
                    </m:oMathPara>
                  </a14:m>
                  <a:endParaRPr lang="en-GB" sz="2400" dirty="0">
                    <a:solidFill>
                      <a:prstClr val="black"/>
                    </a:solidFill>
                  </a:endParaRPr>
                </a:p>
              </p:txBody>
            </p:sp>
          </mc:Choice>
          <mc:Fallback xmlns="">
            <p:sp>
              <p:nvSpPr>
                <p:cNvPr id="23" name="Textfeld 3">
                  <a:extLst>
                    <a:ext uri="{FF2B5EF4-FFF2-40B4-BE49-F238E27FC236}">
                      <a16:creationId xmlns:a16="http://schemas.microsoft.com/office/drawing/2014/main" id="{197076AD-6EAB-4A10-9BA9-E0274D9EDD6B}"/>
                    </a:ext>
                  </a:extLst>
                </p:cNvPr>
                <p:cNvSpPr txBox="1">
                  <a:spLocks noRot="1" noChangeAspect="1" noMove="1" noResize="1" noEditPoints="1" noAdjustHandles="1" noChangeArrowheads="1" noChangeShapeType="1" noTextEdit="1"/>
                </p:cNvSpPr>
                <p:nvPr/>
              </p:nvSpPr>
              <p:spPr>
                <a:xfrm>
                  <a:off x="6321569" y="4876156"/>
                  <a:ext cx="2352462" cy="1343011"/>
                </a:xfrm>
                <a:prstGeom prst="rect">
                  <a:avLst/>
                </a:prstGeom>
                <a:blipFill>
                  <a:blip r:embed="rId13"/>
                  <a:stretch>
                    <a:fillRect/>
                  </a:stretch>
                </a:blipFill>
              </p:spPr>
              <p:txBody>
                <a:bodyPr/>
                <a:lstStyle/>
                <a:p>
                  <a:r>
                    <a:rPr lang="en-IN">
                      <a:noFill/>
                    </a:rPr>
                    <a:t> </a:t>
                  </a:r>
                </a:p>
              </p:txBody>
            </p:sp>
          </mc:Fallback>
        </mc:AlternateContent>
        <p:cxnSp>
          <p:nvCxnSpPr>
            <p:cNvPr id="28" name="Gerade Verbindung 5">
              <a:extLst>
                <a:ext uri="{FF2B5EF4-FFF2-40B4-BE49-F238E27FC236}">
                  <a16:creationId xmlns:a16="http://schemas.microsoft.com/office/drawing/2014/main" id="{1190A14F-2534-4CCE-A2E9-118CE443484F}"/>
                </a:ext>
              </a:extLst>
            </p:cNvPr>
            <p:cNvCxnSpPr/>
            <p:nvPr/>
          </p:nvCxnSpPr>
          <p:spPr>
            <a:xfrm>
              <a:off x="4524489" y="3947160"/>
              <a:ext cx="2689348" cy="1"/>
            </a:xfrm>
            <a:prstGeom prst="line">
              <a:avLst/>
            </a:prstGeom>
            <a:noFill/>
            <a:ln w="9525" cap="flat" cmpd="sng" algn="ctr">
              <a:solidFill>
                <a:srgbClr val="4F81BD">
                  <a:shade val="95000"/>
                  <a:satMod val="105000"/>
                </a:srgbClr>
              </a:solidFill>
              <a:prstDash val="solid"/>
            </a:ln>
            <a:effectLst/>
          </p:spPr>
        </p:cxnSp>
        <p:sp>
          <p:nvSpPr>
            <p:cNvPr id="29" name="Textfeld 6">
              <a:extLst>
                <a:ext uri="{FF2B5EF4-FFF2-40B4-BE49-F238E27FC236}">
                  <a16:creationId xmlns:a16="http://schemas.microsoft.com/office/drawing/2014/main" id="{CD64982F-C1B4-45FF-9C2D-B472EBB1AB0F}"/>
                </a:ext>
              </a:extLst>
            </p:cNvPr>
            <p:cNvSpPr txBox="1"/>
            <p:nvPr/>
          </p:nvSpPr>
          <p:spPr>
            <a:xfrm>
              <a:off x="5581011" y="3390185"/>
              <a:ext cx="4694102" cy="1462554"/>
            </a:xfrm>
            <a:prstGeom prst="rect">
              <a:avLst/>
            </a:prstGeom>
            <a:noFill/>
          </p:spPr>
          <p:txBody>
            <a:bodyPr wrap="square" rtlCol="0">
              <a:spAutoFit/>
            </a:bodyPr>
            <a:lstStyle/>
            <a:p>
              <a:pPr defTabSz="914400"/>
              <a:r>
                <a:rPr lang="de-DE" dirty="0">
                  <a:solidFill>
                    <a:prstClr val="black"/>
                  </a:solidFill>
                  <a:latin typeface="Calibri"/>
                </a:rPr>
                <a:t>organic phase </a:t>
              </a:r>
              <a:r>
                <a:rPr lang="de-DE" dirty="0">
                  <a:solidFill>
                    <a:prstClr val="black"/>
                  </a:solidFill>
                  <a:latin typeface="Calibri"/>
                  <a:sym typeface="Wingdings" panose="05000000000000000000" pitchFamily="2" charset="2"/>
                </a:rPr>
                <a:t> c</a:t>
              </a:r>
              <a:r>
                <a:rPr lang="de-DE" baseline="-25000" dirty="0">
                  <a:solidFill>
                    <a:prstClr val="black"/>
                  </a:solidFill>
                  <a:latin typeface="Calibri"/>
                  <a:sym typeface="Wingdings" panose="05000000000000000000" pitchFamily="2" charset="2"/>
                </a:rPr>
                <a:t>org</a:t>
              </a:r>
            </a:p>
            <a:p>
              <a:pPr defTabSz="914400"/>
              <a:endParaRPr lang="de-DE" dirty="0">
                <a:solidFill>
                  <a:prstClr val="black"/>
                </a:solidFill>
                <a:latin typeface="Calibri"/>
                <a:sym typeface="Wingdings" panose="05000000000000000000" pitchFamily="2" charset="2"/>
              </a:endParaRPr>
            </a:p>
            <a:p>
              <a:pPr defTabSz="914400"/>
              <a:r>
                <a:rPr lang="de-DE" dirty="0">
                  <a:solidFill>
                    <a:prstClr val="black"/>
                  </a:solidFill>
                  <a:latin typeface="Calibri"/>
                  <a:sym typeface="Wingdings" panose="05000000000000000000" pitchFamily="2" charset="2"/>
                </a:rPr>
                <a:t>water  c</a:t>
              </a:r>
              <a:r>
                <a:rPr lang="de-DE" baseline="-25000" dirty="0">
                  <a:solidFill>
                    <a:prstClr val="black"/>
                  </a:solidFill>
                  <a:latin typeface="Calibri"/>
                  <a:sym typeface="Wingdings" panose="05000000000000000000" pitchFamily="2" charset="2"/>
                </a:rPr>
                <a:t>aq</a:t>
              </a:r>
              <a:endParaRPr lang="de-DE" baseline="-25000" dirty="0">
                <a:solidFill>
                  <a:prstClr val="black"/>
                </a:solidFill>
                <a:latin typeface="Calibri"/>
              </a:endParaRPr>
            </a:p>
          </p:txBody>
        </p:sp>
        <p:pic>
          <p:nvPicPr>
            <p:cNvPr id="30" name="Picture 7">
              <a:extLst>
                <a:ext uri="{FF2B5EF4-FFF2-40B4-BE49-F238E27FC236}">
                  <a16:creationId xmlns:a16="http://schemas.microsoft.com/office/drawing/2014/main" id="{B23E3086-C861-4B52-B4DB-73C7938EDC7D}"/>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2778" b="100000" l="0" r="100000"/>
                      </a14:imgEffect>
                    </a14:imgLayer>
                  </a14:imgProps>
                </a:ext>
                <a:ext uri="{28A0092B-C50C-407E-A947-70E740481C1C}">
                  <a14:useLocalDpi xmlns:a14="http://schemas.microsoft.com/office/drawing/2010/main" val="0"/>
                </a:ext>
              </a:extLst>
            </a:blip>
            <a:srcRect/>
            <a:stretch>
              <a:fillRect/>
            </a:stretch>
          </p:blipFill>
          <p:spPr bwMode="auto">
            <a:xfrm>
              <a:off x="5204555" y="4031085"/>
              <a:ext cx="132015" cy="144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7">
              <a:extLst>
                <a:ext uri="{FF2B5EF4-FFF2-40B4-BE49-F238E27FC236}">
                  <a16:creationId xmlns:a16="http://schemas.microsoft.com/office/drawing/2014/main" id="{2EBB6C35-B2A2-491D-8807-580B40D339EC}"/>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2778" b="100000" l="0" r="100000"/>
                      </a14:imgEffect>
                    </a14:imgLayer>
                  </a14:imgProps>
                </a:ext>
                <a:ext uri="{28A0092B-C50C-407E-A947-70E740481C1C}">
                  <a14:useLocalDpi xmlns:a14="http://schemas.microsoft.com/office/drawing/2010/main" val="0"/>
                </a:ext>
              </a:extLst>
            </a:blip>
            <a:srcRect/>
            <a:stretch>
              <a:fillRect/>
            </a:stretch>
          </p:blipFill>
          <p:spPr bwMode="auto">
            <a:xfrm>
              <a:off x="4944116" y="3964525"/>
              <a:ext cx="132015" cy="144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7">
              <a:extLst>
                <a:ext uri="{FF2B5EF4-FFF2-40B4-BE49-F238E27FC236}">
                  <a16:creationId xmlns:a16="http://schemas.microsoft.com/office/drawing/2014/main" id="{46E7817B-C535-487F-86A1-B23CC24BD300}"/>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2778" b="100000" l="0" r="100000"/>
                      </a14:imgEffect>
                    </a14:imgLayer>
                  </a14:imgProps>
                </a:ext>
                <a:ext uri="{28A0092B-C50C-407E-A947-70E740481C1C}">
                  <a14:useLocalDpi xmlns:a14="http://schemas.microsoft.com/office/drawing/2010/main" val="0"/>
                </a:ext>
              </a:extLst>
            </a:blip>
            <a:srcRect/>
            <a:stretch>
              <a:fillRect/>
            </a:stretch>
          </p:blipFill>
          <p:spPr bwMode="auto">
            <a:xfrm>
              <a:off x="4668382" y="3623125"/>
              <a:ext cx="132015" cy="144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7">
              <a:extLst>
                <a:ext uri="{FF2B5EF4-FFF2-40B4-BE49-F238E27FC236}">
                  <a16:creationId xmlns:a16="http://schemas.microsoft.com/office/drawing/2014/main" id="{7D69A63A-DE25-4A90-992B-6C70BB00C6DB}"/>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2778" b="100000" l="0" r="100000"/>
                      </a14:imgEffect>
                    </a14:imgLayer>
                  </a14:imgProps>
                </a:ext>
                <a:ext uri="{28A0092B-C50C-407E-A947-70E740481C1C}">
                  <a14:useLocalDpi xmlns:a14="http://schemas.microsoft.com/office/drawing/2010/main" val="0"/>
                </a:ext>
              </a:extLst>
            </a:blip>
            <a:srcRect/>
            <a:stretch>
              <a:fillRect/>
            </a:stretch>
          </p:blipFill>
          <p:spPr bwMode="auto">
            <a:xfrm>
              <a:off x="4989015" y="4720472"/>
              <a:ext cx="132015" cy="144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7">
              <a:extLst>
                <a:ext uri="{FF2B5EF4-FFF2-40B4-BE49-F238E27FC236}">
                  <a16:creationId xmlns:a16="http://schemas.microsoft.com/office/drawing/2014/main" id="{DFC11039-1CE8-43F7-98FD-22F6CACF5265}"/>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2778" b="100000" l="0" r="100000"/>
                      </a14:imgEffect>
                    </a14:imgLayer>
                  </a14:imgProps>
                </a:ext>
                <a:ext uri="{28A0092B-C50C-407E-A947-70E740481C1C}">
                  <a14:useLocalDpi xmlns:a14="http://schemas.microsoft.com/office/drawing/2010/main" val="0"/>
                </a:ext>
              </a:extLst>
            </a:blip>
            <a:srcRect/>
            <a:stretch>
              <a:fillRect/>
            </a:stretch>
          </p:blipFill>
          <p:spPr bwMode="auto">
            <a:xfrm>
              <a:off x="4989015" y="4181005"/>
              <a:ext cx="132015" cy="144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7">
              <a:extLst>
                <a:ext uri="{FF2B5EF4-FFF2-40B4-BE49-F238E27FC236}">
                  <a16:creationId xmlns:a16="http://schemas.microsoft.com/office/drawing/2014/main" id="{BC6E2759-8250-488C-8452-C30EE0F75BD6}"/>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2778" b="100000" l="0" r="100000"/>
                      </a14:imgEffect>
                    </a14:imgLayer>
                  </a14:imgProps>
                </a:ext>
                <a:ext uri="{28A0092B-C50C-407E-A947-70E740481C1C}">
                  <a14:useLocalDpi xmlns:a14="http://schemas.microsoft.com/office/drawing/2010/main" val="0"/>
                </a:ext>
              </a:extLst>
            </a:blip>
            <a:srcRect/>
            <a:stretch>
              <a:fillRect/>
            </a:stretch>
          </p:blipFill>
          <p:spPr bwMode="auto">
            <a:xfrm>
              <a:off x="4718953" y="3947161"/>
              <a:ext cx="132015" cy="144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7">
              <a:extLst>
                <a:ext uri="{FF2B5EF4-FFF2-40B4-BE49-F238E27FC236}">
                  <a16:creationId xmlns:a16="http://schemas.microsoft.com/office/drawing/2014/main" id="{B868BF1E-7E81-469D-947E-F05D60E91CF0}"/>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2778" b="100000" l="0" r="100000"/>
                      </a14:imgEffect>
                    </a14:imgLayer>
                  </a14:imgProps>
                </a:ext>
                <a:ext uri="{28A0092B-C50C-407E-A947-70E740481C1C}">
                  <a14:useLocalDpi xmlns:a14="http://schemas.microsoft.com/office/drawing/2010/main" val="0"/>
                </a:ext>
              </a:extLst>
            </a:blip>
            <a:srcRect/>
            <a:stretch>
              <a:fillRect/>
            </a:stretch>
          </p:blipFill>
          <p:spPr bwMode="auto">
            <a:xfrm>
              <a:off x="4878109" y="4397664"/>
              <a:ext cx="132015" cy="144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7">
              <a:extLst>
                <a:ext uri="{FF2B5EF4-FFF2-40B4-BE49-F238E27FC236}">
                  <a16:creationId xmlns:a16="http://schemas.microsoft.com/office/drawing/2014/main" id="{795E73A7-C623-441D-8AE5-8B57265738AD}"/>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2778" b="100000" l="0" r="100000"/>
                      </a14:imgEffect>
                    </a14:imgLayer>
                  </a14:imgProps>
                </a:ext>
                <a:ext uri="{28A0092B-C50C-407E-A947-70E740481C1C}">
                  <a14:useLocalDpi xmlns:a14="http://schemas.microsoft.com/office/drawing/2010/main" val="0"/>
                </a:ext>
              </a:extLst>
            </a:blip>
            <a:srcRect/>
            <a:stretch>
              <a:fillRect/>
            </a:stretch>
          </p:blipFill>
          <p:spPr bwMode="auto">
            <a:xfrm>
              <a:off x="5184448" y="4264810"/>
              <a:ext cx="132015" cy="144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7">
              <a:extLst>
                <a:ext uri="{FF2B5EF4-FFF2-40B4-BE49-F238E27FC236}">
                  <a16:creationId xmlns:a16="http://schemas.microsoft.com/office/drawing/2014/main" id="{9A2D7916-474B-4379-8C5F-1210DF9BA5B6}"/>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2778" b="100000" l="0" r="100000"/>
                      </a14:imgEffect>
                    </a14:imgLayer>
                  </a14:imgProps>
                </a:ext>
                <a:ext uri="{28A0092B-C50C-407E-A947-70E740481C1C}">
                  <a14:useLocalDpi xmlns:a14="http://schemas.microsoft.com/office/drawing/2010/main" val="0"/>
                </a:ext>
              </a:extLst>
            </a:blip>
            <a:srcRect/>
            <a:stretch>
              <a:fillRect/>
            </a:stretch>
          </p:blipFill>
          <p:spPr bwMode="auto">
            <a:xfrm>
              <a:off x="5045547" y="3736479"/>
              <a:ext cx="132015" cy="144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7">
              <a:extLst>
                <a:ext uri="{FF2B5EF4-FFF2-40B4-BE49-F238E27FC236}">
                  <a16:creationId xmlns:a16="http://schemas.microsoft.com/office/drawing/2014/main" id="{F32C09B5-31C9-4D0F-9F83-54ABAD50A251}"/>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2778" b="100000" l="0" r="100000"/>
                      </a14:imgEffect>
                    </a14:imgLayer>
                  </a14:imgProps>
                </a:ext>
                <a:ext uri="{28A0092B-C50C-407E-A947-70E740481C1C}">
                  <a14:useLocalDpi xmlns:a14="http://schemas.microsoft.com/office/drawing/2010/main" val="0"/>
                </a:ext>
              </a:extLst>
            </a:blip>
            <a:srcRect/>
            <a:stretch>
              <a:fillRect/>
            </a:stretch>
          </p:blipFill>
          <p:spPr bwMode="auto">
            <a:xfrm>
              <a:off x="4782433" y="4224959"/>
              <a:ext cx="132015" cy="144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7">
              <a:extLst>
                <a:ext uri="{FF2B5EF4-FFF2-40B4-BE49-F238E27FC236}">
                  <a16:creationId xmlns:a16="http://schemas.microsoft.com/office/drawing/2014/main" id="{D1D6D08F-BBC9-404C-AC34-E3C0A21D3243}"/>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2778" b="100000" l="0" r="100000"/>
                      </a14:imgEffect>
                    </a14:imgLayer>
                  </a14:imgProps>
                </a:ext>
                <a:ext uri="{28A0092B-C50C-407E-A947-70E740481C1C}">
                  <a14:useLocalDpi xmlns:a14="http://schemas.microsoft.com/office/drawing/2010/main" val="0"/>
                </a:ext>
              </a:extLst>
            </a:blip>
            <a:srcRect/>
            <a:stretch>
              <a:fillRect/>
            </a:stretch>
          </p:blipFill>
          <p:spPr bwMode="auto">
            <a:xfrm>
              <a:off x="5277745" y="3562841"/>
              <a:ext cx="132015" cy="144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7">
              <a:extLst>
                <a:ext uri="{FF2B5EF4-FFF2-40B4-BE49-F238E27FC236}">
                  <a16:creationId xmlns:a16="http://schemas.microsoft.com/office/drawing/2014/main" id="{540A6848-350F-4E19-8A5B-DD98E0B8074E}"/>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2778" b="100000" l="0" r="100000"/>
                      </a14:imgEffect>
                    </a14:imgLayer>
                  </a14:imgProps>
                </a:ext>
                <a:ext uri="{28A0092B-C50C-407E-A947-70E740481C1C}">
                  <a14:useLocalDpi xmlns:a14="http://schemas.microsoft.com/office/drawing/2010/main" val="0"/>
                </a:ext>
              </a:extLst>
            </a:blip>
            <a:srcRect/>
            <a:stretch>
              <a:fillRect/>
            </a:stretch>
          </p:blipFill>
          <p:spPr bwMode="auto">
            <a:xfrm>
              <a:off x="5052433" y="4525458"/>
              <a:ext cx="132015" cy="144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extBox 10">
            <a:extLst>
              <a:ext uri="{FF2B5EF4-FFF2-40B4-BE49-F238E27FC236}">
                <a16:creationId xmlns:a16="http://schemas.microsoft.com/office/drawing/2014/main" id="{AA3E965A-6008-4B35-9575-405EBE60D1BC}"/>
              </a:ext>
            </a:extLst>
          </p:cNvPr>
          <p:cNvSpPr txBox="1"/>
          <p:nvPr/>
        </p:nvSpPr>
        <p:spPr>
          <a:xfrm>
            <a:off x="3599206" y="5489318"/>
            <a:ext cx="3864584" cy="803297"/>
          </a:xfrm>
          <a:prstGeom prst="rect">
            <a:avLst/>
          </a:prstGeom>
          <a:solidFill>
            <a:schemeClr val="bg1"/>
          </a:solidFill>
        </p:spPr>
        <p:txBody>
          <a:bodyPr wrap="none" rtlCol="0">
            <a:spAutoFit/>
          </a:bodyPr>
          <a:lstStyle/>
          <a:p>
            <a:pPr>
              <a:lnSpc>
                <a:spcPct val="95000"/>
              </a:lnSpc>
            </a:pPr>
            <a:r>
              <a:rPr lang="en-GB" sz="1200" dirty="0"/>
              <a:t>saccharides: P. Blanco et al., J. Phys. Chem. B (2010)</a:t>
            </a:r>
          </a:p>
          <a:p>
            <a:r>
              <a:rPr lang="de-DE" sz="1200" dirty="0"/>
              <a:t>cyclodextrins: K. Eguchi et al., Eur. Phys. J. E </a:t>
            </a:r>
            <a:r>
              <a:rPr lang="en-GB" sz="1200" dirty="0"/>
              <a:t>(2016) </a:t>
            </a:r>
          </a:p>
          <a:p>
            <a:pPr>
              <a:lnSpc>
                <a:spcPct val="95000"/>
              </a:lnSpc>
            </a:pPr>
            <a:r>
              <a:rPr lang="en-GB" sz="1200" dirty="0"/>
              <a:t>urea: D. Niether et al., PCCP. (2018)</a:t>
            </a:r>
          </a:p>
          <a:p>
            <a:pPr>
              <a:lnSpc>
                <a:spcPct val="95000"/>
              </a:lnSpc>
            </a:pPr>
            <a:r>
              <a:rPr lang="en-GB" sz="1200" dirty="0"/>
              <a:t>formamide: D. Niether et al., PNAS (2016)</a:t>
            </a:r>
          </a:p>
        </p:txBody>
      </p:sp>
    </p:spTree>
    <p:custDataLst>
      <p:tags r:id="rId2"/>
    </p:custDataLst>
    <p:extLst>
      <p:ext uri="{BB962C8B-B14F-4D97-AF65-F5344CB8AC3E}">
        <p14:creationId xmlns:p14="http://schemas.microsoft.com/office/powerpoint/2010/main" val="2606671961"/>
      </p:ext>
    </p:extLst>
  </p:cSld>
  <p:clrMapOvr>
    <a:masterClrMapping/>
  </p:clrMapOvr>
  <mc:AlternateContent xmlns:mc="http://schemas.openxmlformats.org/markup-compatibility/2006" xmlns:p14="http://schemas.microsoft.com/office/powerpoint/2010/main">
    <mc:Choice Requires="p14">
      <p:transition spd="slow" p14:dur="2000" advTm="104981"/>
    </mc:Choice>
    <mc:Fallback xmlns="">
      <p:transition spd="slow" advTm="1049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up)">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24" grpId="0" animBg="1"/>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9|5|18.2|21.4"/>
</p:tagLst>
</file>

<file path=ppt/tags/tag10.xml><?xml version="1.0" encoding="utf-8"?>
<p:tagLst xmlns:a="http://schemas.openxmlformats.org/drawingml/2006/main" xmlns:r="http://schemas.openxmlformats.org/officeDocument/2006/relationships" xmlns:p="http://schemas.openxmlformats.org/presentationml/2006/main">
  <p:tag name="TIMING" val="|7.2|3.2|24.3|19.5|9.4"/>
</p:tagLst>
</file>

<file path=ppt/tags/tag11.xml><?xml version="1.0" encoding="utf-8"?>
<p:tagLst xmlns:a="http://schemas.openxmlformats.org/drawingml/2006/main" xmlns:r="http://schemas.openxmlformats.org/officeDocument/2006/relationships" xmlns:p="http://schemas.openxmlformats.org/presentationml/2006/main">
  <p:tag name="TIMING" val="|7.2|3.2|24.3|19.5|9.4"/>
</p:tagLst>
</file>

<file path=ppt/tags/tag12.xml><?xml version="1.0" encoding="utf-8"?>
<p:tagLst xmlns:a="http://schemas.openxmlformats.org/drawingml/2006/main" xmlns:r="http://schemas.openxmlformats.org/officeDocument/2006/relationships" xmlns:p="http://schemas.openxmlformats.org/presentationml/2006/main">
  <p:tag name="TIMING" val="|7.2|3.2|24.3|19.5|9.4"/>
</p:tagLst>
</file>

<file path=ppt/tags/tag13.xml><?xml version="1.0" encoding="utf-8"?>
<p:tagLst xmlns:a="http://schemas.openxmlformats.org/drawingml/2006/main" xmlns:r="http://schemas.openxmlformats.org/officeDocument/2006/relationships" xmlns:p="http://schemas.openxmlformats.org/presentationml/2006/main">
  <p:tag name="TIMING" val="|7.2|3.2|24.3|19.5|9.4"/>
</p:tagLst>
</file>

<file path=ppt/tags/tag14.xml><?xml version="1.0" encoding="utf-8"?>
<p:tagLst xmlns:a="http://schemas.openxmlformats.org/drawingml/2006/main" xmlns:r="http://schemas.openxmlformats.org/officeDocument/2006/relationships" xmlns:p="http://schemas.openxmlformats.org/presentationml/2006/main">
  <p:tag name="TIMING" val="|7.2|3.2|24.3|19.5|9.4"/>
</p:tagLst>
</file>

<file path=ppt/tags/tag15.xml><?xml version="1.0" encoding="utf-8"?>
<p:tagLst xmlns:a="http://schemas.openxmlformats.org/drawingml/2006/main" xmlns:r="http://schemas.openxmlformats.org/officeDocument/2006/relationships" xmlns:p="http://schemas.openxmlformats.org/presentationml/2006/main">
  <p:tag name="TIMING" val="|7.2|3.2|24.3|19.5|9.4"/>
</p:tagLst>
</file>

<file path=ppt/tags/tag16.xml><?xml version="1.0" encoding="utf-8"?>
<p:tagLst xmlns:a="http://schemas.openxmlformats.org/drawingml/2006/main" xmlns:r="http://schemas.openxmlformats.org/officeDocument/2006/relationships" xmlns:p="http://schemas.openxmlformats.org/presentationml/2006/main">
  <p:tag name="TIMING" val="|7.2|3.2|24.3|19.5|9.4"/>
</p:tagLst>
</file>

<file path=ppt/tags/tag17.xml><?xml version="1.0" encoding="utf-8"?>
<p:tagLst xmlns:a="http://schemas.openxmlformats.org/drawingml/2006/main" xmlns:r="http://schemas.openxmlformats.org/officeDocument/2006/relationships" xmlns:p="http://schemas.openxmlformats.org/presentationml/2006/main">
  <p:tag name="TIMING" val="|7.2|3.2|24.3|19.5|9.4"/>
</p:tagLst>
</file>

<file path=ppt/tags/tag18.xml><?xml version="1.0" encoding="utf-8"?>
<p:tagLst xmlns:a="http://schemas.openxmlformats.org/drawingml/2006/main" xmlns:r="http://schemas.openxmlformats.org/officeDocument/2006/relationships" xmlns:p="http://schemas.openxmlformats.org/presentationml/2006/main">
  <p:tag name="TIMING" val="|7.2|3.2|24.3|19.5|9.4"/>
</p:tagLst>
</file>

<file path=ppt/tags/tag19.xml><?xml version="1.0" encoding="utf-8"?>
<p:tagLst xmlns:a="http://schemas.openxmlformats.org/drawingml/2006/main" xmlns:r="http://schemas.openxmlformats.org/officeDocument/2006/relationships" xmlns:p="http://schemas.openxmlformats.org/presentationml/2006/main">
  <p:tag name="TIMING" val="|7.2|3.2|24.3|19.5|9.4"/>
</p:tagLst>
</file>

<file path=ppt/tags/tag2.xml><?xml version="1.0" encoding="utf-8"?>
<p:tagLst xmlns:a="http://schemas.openxmlformats.org/drawingml/2006/main" xmlns:r="http://schemas.openxmlformats.org/officeDocument/2006/relationships" xmlns:p="http://schemas.openxmlformats.org/presentationml/2006/main">
  <p:tag name="TIMING" val="|7.2|3.2|24.3|19.5|9.4"/>
</p:tagLst>
</file>

<file path=ppt/tags/tag3.xml><?xml version="1.0" encoding="utf-8"?>
<p:tagLst xmlns:a="http://schemas.openxmlformats.org/drawingml/2006/main" xmlns:r="http://schemas.openxmlformats.org/officeDocument/2006/relationships" xmlns:p="http://schemas.openxmlformats.org/presentationml/2006/main">
  <p:tag name="TIMING" val="|7.2|3.2|24.3|19.5|9.4"/>
</p:tagLst>
</file>

<file path=ppt/tags/tag4.xml><?xml version="1.0" encoding="utf-8"?>
<p:tagLst xmlns:a="http://schemas.openxmlformats.org/drawingml/2006/main" xmlns:r="http://schemas.openxmlformats.org/officeDocument/2006/relationships" xmlns:p="http://schemas.openxmlformats.org/presentationml/2006/main">
  <p:tag name="TIMING" val="|7.2|3.2|24.3|19.5|9.4"/>
</p:tagLst>
</file>

<file path=ppt/tags/tag5.xml><?xml version="1.0" encoding="utf-8"?>
<p:tagLst xmlns:a="http://schemas.openxmlformats.org/drawingml/2006/main" xmlns:r="http://schemas.openxmlformats.org/officeDocument/2006/relationships" xmlns:p="http://schemas.openxmlformats.org/presentationml/2006/main">
  <p:tag name="TIMING" val="|7.2|3.2|24.3|19.5|9.4"/>
</p:tagLst>
</file>

<file path=ppt/tags/tag6.xml><?xml version="1.0" encoding="utf-8"?>
<p:tagLst xmlns:a="http://schemas.openxmlformats.org/drawingml/2006/main" xmlns:r="http://schemas.openxmlformats.org/officeDocument/2006/relationships" xmlns:p="http://schemas.openxmlformats.org/presentationml/2006/main">
  <p:tag name="TIMING" val="|7.2|3.2|24.3|19.5|9.4"/>
</p:tagLst>
</file>

<file path=ppt/tags/tag7.xml><?xml version="1.0" encoding="utf-8"?>
<p:tagLst xmlns:a="http://schemas.openxmlformats.org/drawingml/2006/main" xmlns:r="http://schemas.openxmlformats.org/officeDocument/2006/relationships" xmlns:p="http://schemas.openxmlformats.org/presentationml/2006/main">
  <p:tag name="TIMING" val="|7.2|3.2|24.3|19.5|9.4"/>
</p:tagLst>
</file>

<file path=ppt/tags/tag8.xml><?xml version="1.0" encoding="utf-8"?>
<p:tagLst xmlns:a="http://schemas.openxmlformats.org/drawingml/2006/main" xmlns:r="http://schemas.openxmlformats.org/officeDocument/2006/relationships" xmlns:p="http://schemas.openxmlformats.org/presentationml/2006/main">
  <p:tag name="TIMING" val="|7.2|3.2|24.3|19.5|9.4"/>
</p:tagLst>
</file>

<file path=ppt/tags/tag9.xml><?xml version="1.0" encoding="utf-8"?>
<p:tagLst xmlns:a="http://schemas.openxmlformats.org/drawingml/2006/main" xmlns:r="http://schemas.openxmlformats.org/officeDocument/2006/relationships" xmlns:p="http://schemas.openxmlformats.org/presentationml/2006/main">
  <p:tag name="TIMING" val="|7.2|3.2|24.3|19.5|9.4"/>
</p:tagLst>
</file>

<file path=ppt/theme/theme1.xml><?xml version="1.0" encoding="utf-8"?>
<a:theme xmlns:a="http://schemas.openxmlformats.org/drawingml/2006/main" name="Jülich">
  <a:themeElements>
    <a:clrScheme name="Benutzerdefiniert 292">
      <a:dk1>
        <a:sysClr val="windowText" lastClr="000000"/>
      </a:dk1>
      <a:lt1>
        <a:sysClr val="window" lastClr="FFFFFF"/>
      </a:lt1>
      <a:dk2>
        <a:srgbClr val="6D268E"/>
      </a:dk2>
      <a:lt2>
        <a:srgbClr val="EBEBEB"/>
      </a:lt2>
      <a:accent1>
        <a:srgbClr val="023D6B"/>
      </a:accent1>
      <a:accent2>
        <a:srgbClr val="ADBDE3"/>
      </a:accent2>
      <a:accent3>
        <a:srgbClr val="30A93B"/>
      </a:accent3>
      <a:accent4>
        <a:srgbClr val="FFE900"/>
      </a:accent4>
      <a:accent5>
        <a:srgbClr val="FF8C0C"/>
      </a:accent5>
      <a:accent6>
        <a:srgbClr val="DF0F44"/>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5000"/>
          </a:lnSpc>
          <a:defRPr sz="2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95000"/>
          </a:lnSpc>
          <a:defRPr sz="2400" dirty="0" err="1" smtClean="0"/>
        </a:defPPr>
      </a:lstStyle>
    </a:txDef>
  </a:objectDefaults>
  <a:extraClrSchemeLst/>
  <a:extLst>
    <a:ext uri="{05A4C25C-085E-4340-85A3-A5531E510DB2}">
      <thm15:themeFamily xmlns:thm15="http://schemas.microsoft.com/office/thememl/2012/main" name="Juelich_PowerPoint_4x3_en.potx" id="{94F3CE95-886E-4500-85C6-66D41CAFA932}" vid="{1C733800-F81F-4A99-B170-E0BCA8082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2538</Words>
  <Application>Microsoft Office PowerPoint</Application>
  <PresentationFormat>Widescreen</PresentationFormat>
  <Paragraphs>324</Paragraphs>
  <Slides>24</Slides>
  <Notes>23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3" baseType="lpstr">
      <vt:lpstr>Arial</vt:lpstr>
      <vt:lpstr>Arial (Headings)</vt:lpstr>
      <vt:lpstr>Calibri</vt:lpstr>
      <vt:lpstr>Cambria Math</vt:lpstr>
      <vt:lpstr>Wingdings</vt:lpstr>
      <vt:lpstr>Wingdings 3</vt:lpstr>
      <vt:lpstr>Jülich</vt:lpstr>
      <vt:lpstr>Graph</vt:lpstr>
      <vt:lpstr>Equation</vt:lpstr>
      <vt:lpstr>Protein-ligand binding: combining itc and tdfrs measurements</vt:lpstr>
      <vt:lpstr>motivation</vt:lpstr>
      <vt:lpstr>Applications</vt:lpstr>
      <vt:lpstr>Goal: Protein-ligand systems</vt:lpstr>
      <vt:lpstr>PowerPoint Presentation</vt:lpstr>
      <vt:lpstr>Techniques</vt:lpstr>
      <vt:lpstr>Techniques</vt:lpstr>
      <vt:lpstr>Techniques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Contributions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Interaction of Epirubicin Hydrochloride with Lysozyme:  A Spectroscopic and Calorimetric Investigation</dc:title>
  <dc:creator>Shilpa Mohanakumar</dc:creator>
  <cp:lastModifiedBy>Shilpa Mohanakumar</cp:lastModifiedBy>
  <cp:revision>819</cp:revision>
  <cp:lastPrinted>2020-11-24T13:02:58Z</cp:lastPrinted>
  <dcterms:created xsi:type="dcterms:W3CDTF">2019-10-15T11:44:50Z</dcterms:created>
  <dcterms:modified xsi:type="dcterms:W3CDTF">2021-06-15T11:48:00Z</dcterms:modified>
</cp:coreProperties>
</file>