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70" r:id="rId2"/>
    <p:sldId id="271" r:id="rId3"/>
    <p:sldId id="281" r:id="rId4"/>
    <p:sldId id="282" r:id="rId5"/>
    <p:sldId id="266" r:id="rId6"/>
    <p:sldId id="296" r:id="rId7"/>
    <p:sldId id="278" r:id="rId8"/>
    <p:sldId id="295" r:id="rId9"/>
    <p:sldId id="279" r:id="rId10"/>
    <p:sldId id="285" r:id="rId11"/>
    <p:sldId id="272" r:id="rId12"/>
    <p:sldId id="273" r:id="rId13"/>
    <p:sldId id="274" r:id="rId14"/>
    <p:sldId id="297" r:id="rId15"/>
    <p:sldId id="303" r:id="rId16"/>
    <p:sldId id="304" r:id="rId17"/>
    <p:sldId id="305" r:id="rId18"/>
    <p:sldId id="307" r:id="rId19"/>
    <p:sldId id="306" r:id="rId20"/>
    <p:sldId id="292" r:id="rId21"/>
    <p:sldId id="293" r:id="rId22"/>
    <p:sldId id="283" r:id="rId23"/>
    <p:sldId id="276" r:id="rId24"/>
    <p:sldId id="308" r:id="rId25"/>
    <p:sldId id="30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9" autoAdjust="0"/>
    <p:restoredTop sz="55366" autoAdjust="0"/>
  </p:normalViewPr>
  <p:slideViewPr>
    <p:cSldViewPr showGuides="1">
      <p:cViewPr varScale="1">
        <p:scale>
          <a:sx n="27" d="100"/>
          <a:sy n="27" d="100"/>
        </p:scale>
        <p:origin x="2332" y="48"/>
      </p:cViewPr>
      <p:guideLst>
        <p:guide orient="horz" pos="1026"/>
        <p:guide pos="211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258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99942"/>
            <a:ext cx="5486400" cy="360045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79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951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463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794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417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440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672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13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27934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099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418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67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1992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296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710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485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299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376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553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093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1992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89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1992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99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45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91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75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41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70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90" y="5933278"/>
            <a:ext cx="926318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90" y="5933278"/>
            <a:ext cx="926318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90" y="5933278"/>
            <a:ext cx="926318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2022-05-23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2022-05-23</a:t>
            </a:r>
          </a:p>
        </p:txBody>
      </p:sp>
      <p:sp>
        <p:nvSpPr>
          <p:cNvPr id="9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4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776105" y="6381328"/>
            <a:ext cx="1600508" cy="22110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2022-05-23</a:t>
            </a:r>
          </a:p>
        </p:txBody>
      </p:sp>
      <p:sp>
        <p:nvSpPr>
          <p:cNvPr id="15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2022-05-23</a:t>
            </a:r>
          </a:p>
        </p:txBody>
      </p:sp>
      <p:sp>
        <p:nvSpPr>
          <p:cNvPr id="10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2022-05-23</a:t>
            </a:r>
          </a:p>
        </p:txBody>
      </p:sp>
      <p:sp>
        <p:nvSpPr>
          <p:cNvPr id="7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2022-05-23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8AF006-3416-44FA-BBD1-BCE9F27A19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90" y="5933278"/>
            <a:ext cx="926318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git.ecmwf.int/projects/MLFET/repos/maelstrom-downscaling-ap5/browse/notebooks/demo_downscaling_dataset.ipyn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aelstrom-eurohpc.eu/content/docs/uploads/doc6.pdf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5.png"/><Relationship Id="rId7" Type="http://schemas.openxmlformats.org/officeDocument/2006/relationships/hyperlink" Target="http://www.bmbf.d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urohpc-ju.europa.eu/" TargetMode="External"/><Relationship Id="rId5" Type="http://schemas.openxmlformats.org/officeDocument/2006/relationships/hyperlink" Target="http://ec.europa.eu/index_en.htm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roceedings.mlr.press/v151/price22a.html" TargetMode="External"/><Relationship Id="rId3" Type="http://schemas.openxmlformats.org/officeDocument/2006/relationships/hyperlink" Target="https://doi.org/10.1175/MWR-D-17-0345.1" TargetMode="External"/><Relationship Id="rId7" Type="http://schemas.openxmlformats.org/officeDocument/2006/relationships/hyperlink" Target="https://arxiv.org/abs/2103.1403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rxiv.org/abs/2108.10257" TargetMode="External"/><Relationship Id="rId5" Type="http://schemas.openxmlformats.org/officeDocument/2006/relationships/hyperlink" Target="https://doi.org/10.1109/TGRS.2020.3032790" TargetMode="External"/><Relationship Id="rId4" Type="http://schemas.openxmlformats.org/officeDocument/2006/relationships/hyperlink" Target="https://arxiv.org/abs/2204.0202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JAMC-D-20-0057.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rxiv.org/abs/1706.03762" TargetMode="External"/><Relationship Id="rId4" Type="http://schemas.openxmlformats.org/officeDocument/2006/relationships/hyperlink" Target="https://doi.org/10.1002/qj.35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bild.de/news/inland/news-inland/hochwasser-in-der-eifel-altenburg-von-der-idylle-zum-wasser-hoelle-77093154.bild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hyperlink" Target="https://pypi.org/project/climetlab-maelstrom-downscali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lstrom-eurohpc.eu/content/docs/uploads/doc15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git.ecmwf.int/projects/MLFET/repos/maelstrom-downscaling-ap5/browse/notebooks/demo_downscaling_dataset.ipyn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aelstrom-eurohpc.eu/content/docs/uploads/doc6.pdf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dirty="0"/>
              <a:t>Statistical </a:t>
            </a:r>
            <a:r>
              <a:rPr lang="de-DE" sz="2400" dirty="0" err="1"/>
              <a:t>Downscaling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Surface </a:t>
            </a:r>
            <a:r>
              <a:rPr lang="de-DE" sz="2400" dirty="0" err="1"/>
              <a:t>Temperature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Precipitation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Deep</a:t>
            </a:r>
            <a:r>
              <a:rPr lang="de-DE" sz="2400" dirty="0"/>
              <a:t> </a:t>
            </a:r>
            <a:r>
              <a:rPr lang="de-DE" sz="2400" dirty="0" err="1"/>
              <a:t>Neural</a:t>
            </a:r>
            <a:r>
              <a:rPr lang="de-DE" sz="2400" dirty="0"/>
              <a:t> Networks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2022-06-27  I  Bing Gong &amp; Michael Langguth | Jülich </a:t>
            </a:r>
            <a:r>
              <a:rPr lang="de-DE" dirty="0" err="1"/>
              <a:t>Supercomputing</a:t>
            </a:r>
            <a:r>
              <a:rPr lang="de-DE" dirty="0"/>
              <a:t> </a:t>
            </a:r>
            <a:r>
              <a:rPr lang="de-DE" dirty="0" err="1"/>
              <a:t>Centre</a:t>
            </a:r>
            <a:r>
              <a:rPr lang="de-DE" dirty="0"/>
              <a:t> (JSC)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837" y="4466034"/>
            <a:ext cx="10728325" cy="547142"/>
          </a:xfrm>
        </p:spPr>
        <p:txBody>
          <a:bodyPr/>
          <a:lstStyle/>
          <a:p>
            <a:r>
              <a:rPr lang="de-DE" u="sng" dirty="0" err="1"/>
              <a:t>B.Gong</a:t>
            </a:r>
            <a:r>
              <a:rPr lang="de-DE" dirty="0"/>
              <a:t>, </a:t>
            </a:r>
            <a:r>
              <a:rPr lang="de-DE" u="sng" dirty="0"/>
              <a:t>M. Langguth</a:t>
            </a:r>
            <a:r>
              <a:rPr lang="de-DE" dirty="0"/>
              <a:t>, Y. </a:t>
            </a:r>
            <a:r>
              <a:rPr lang="de-DE" dirty="0" err="1"/>
              <a:t>Ji</a:t>
            </a:r>
            <a:r>
              <a:rPr lang="de-DE" dirty="0"/>
              <a:t>, A. </a:t>
            </a:r>
            <a:r>
              <a:rPr lang="de-DE" dirty="0" err="1"/>
              <a:t>Mozaffari</a:t>
            </a:r>
            <a:r>
              <a:rPr lang="de-DE" dirty="0"/>
              <a:t>, K. Mache </a:t>
            </a:r>
            <a:r>
              <a:rPr lang="de-DE" dirty="0" err="1"/>
              <a:t>and</a:t>
            </a:r>
            <a:r>
              <a:rPr lang="de-DE" dirty="0"/>
              <a:t> M. G. Schultz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20D87E3-8281-4D07-A018-037CE982C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platzhalter 8">
            <a:extLst>
              <a:ext uri="{FF2B5EF4-FFF2-40B4-BE49-F238E27FC236}">
                <a16:creationId xmlns:a16="http://schemas.microsoft.com/office/drawing/2014/main" id="{36751F4E-93D0-47DD-BBAF-16F5856754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b="172"/>
          <a:stretch>
            <a:fillRect/>
          </a:stretch>
        </p:blipFill>
        <p:spPr>
          <a:xfrm>
            <a:off x="371475" y="322840"/>
            <a:ext cx="11449050" cy="3087687"/>
          </a:xfrm>
        </p:spPr>
      </p:pic>
    </p:spTree>
    <p:extLst>
      <p:ext uri="{BB962C8B-B14F-4D97-AF65-F5344CB8AC3E}">
        <p14:creationId xmlns:p14="http://schemas.microsoft.com/office/powerpoint/2010/main" val="41704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11300"/>
            <a:ext cx="11449050" cy="1124780"/>
          </a:xfrm>
        </p:spPr>
        <p:txBody>
          <a:bodyPr/>
          <a:lstStyle/>
          <a:p>
            <a:r>
              <a:rPr lang="de-DE" dirty="0"/>
              <a:t>2m </a:t>
            </a:r>
            <a:r>
              <a:rPr lang="de-DE" dirty="0" err="1"/>
              <a:t>temperature</a:t>
            </a:r>
            <a:r>
              <a:rPr lang="de-DE" dirty="0"/>
              <a:t> DOWNSCALING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 A </a:t>
            </a:r>
            <a:r>
              <a:rPr lang="de-DE" dirty="0" err="1"/>
              <a:t>first</a:t>
            </a:r>
            <a:r>
              <a:rPr lang="de-DE" dirty="0"/>
              <a:t> ML </a:t>
            </a:r>
            <a:r>
              <a:rPr lang="de-DE" dirty="0" err="1"/>
              <a:t>solution</a:t>
            </a:r>
            <a:r>
              <a:rPr lang="de-DE" dirty="0"/>
              <a:t> on a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dataset</a:t>
            </a:r>
            <a:endParaRPr lang="de-DE" dirty="0"/>
          </a:p>
        </p:txBody>
      </p:sp>
      <p:sp>
        <p:nvSpPr>
          <p:cNvPr id="11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de-DE" dirty="0"/>
              <a:t>2022-06-27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8787199" y="430597"/>
            <a:ext cx="2600806" cy="951495"/>
            <a:chOff x="8787199" y="430597"/>
            <a:chExt cx="2600806" cy="951495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4610" y="438697"/>
              <a:ext cx="943395" cy="943395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787199" y="430597"/>
              <a:ext cx="1656184" cy="88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dirty="0"/>
                <a:t>Visit the</a:t>
              </a:r>
              <a:br>
                <a:rPr lang="en-GB" dirty="0"/>
              </a:br>
              <a:r>
                <a:rPr lang="en-GB" b="1" dirty="0"/>
                <a:t>MAELSTROM</a:t>
              </a:r>
              <a:r>
                <a:rPr lang="en-GB" dirty="0"/>
                <a:t/>
              </a:r>
              <a:br>
                <a:rPr lang="en-GB" dirty="0"/>
              </a:br>
              <a:r>
                <a:rPr lang="en-GB" dirty="0"/>
                <a:t>webpage</a:t>
              </a: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8640000" y="3284984"/>
            <a:ext cx="3431705" cy="9694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1" indent="-457200">
              <a:lnSpc>
                <a:spcPct val="95000"/>
              </a:lnSpc>
              <a:buClr>
                <a:srgbClr val="C00000"/>
              </a:buClr>
              <a:buFont typeface="Arial" panose="020B0604020202020204" pitchFamily="34" charset="0"/>
              <a:buChar char="x"/>
            </a:pPr>
            <a:r>
              <a:rPr lang="en-GB" sz="2000" dirty="0"/>
              <a:t>Underestimated local spatial variability (horizontal gradient)</a:t>
            </a:r>
          </a:p>
        </p:txBody>
      </p:sp>
      <p:pic>
        <p:nvPicPr>
          <p:cNvPr id="7" name="Grafik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808820"/>
            <a:ext cx="5616000" cy="4068452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3250800" y="1560880"/>
            <a:ext cx="8820905" cy="4388400"/>
            <a:chOff x="3250800" y="1386000"/>
            <a:chExt cx="8820905" cy="4388400"/>
          </a:xfrm>
        </p:grpSpPr>
        <p:pic>
          <p:nvPicPr>
            <p:cNvPr id="12" name="Grafik 11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800" y="1386000"/>
              <a:ext cx="5853600" cy="438840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8640000" y="3111920"/>
              <a:ext cx="3431705" cy="3847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lvl="1" indent="-457200">
                <a:lnSpc>
                  <a:spcPct val="95000"/>
                </a:lnSpc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en-GB" sz="2000" dirty="0"/>
                <a:t>Low and consistent MSE</a:t>
              </a: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8640000" y="2797185"/>
            <a:ext cx="3607641" cy="221599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sz="2000" dirty="0"/>
              <a:t>Further issues:</a:t>
            </a:r>
          </a:p>
          <a:p>
            <a:pPr marL="357750" lvl="1" indent="-285750">
              <a:buClr>
                <a:srgbClr val="C00000"/>
              </a:buClr>
              <a:buFont typeface="Arial" panose="020B0604020202020204" pitchFamily="34" charset="0"/>
              <a:buChar char="x"/>
            </a:pPr>
            <a:r>
              <a:rPr lang="en-GB" sz="2000" dirty="0">
                <a:sym typeface="Wingdings" panose="05000000000000000000" pitchFamily="2" charset="2"/>
              </a:rPr>
              <a:t>‘Synthetic’ 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en-GB" sz="2000" dirty="0">
                <a:sym typeface="Wingdings" panose="05000000000000000000" pitchFamily="2" charset="2"/>
              </a:rPr>
              <a:t>downscaling task</a:t>
            </a:r>
          </a:p>
          <a:p>
            <a:pPr marL="357750" lvl="1" indent="-285750">
              <a:buClr>
                <a:srgbClr val="C00000"/>
              </a:buClr>
              <a:buFont typeface="Arial" panose="020B0604020202020204" pitchFamily="34" charset="0"/>
              <a:buChar char="x"/>
            </a:pPr>
            <a:r>
              <a:rPr lang="en-GB" sz="2000" dirty="0">
                <a:sym typeface="Wingdings" panose="05000000000000000000" pitchFamily="2" charset="2"/>
              </a:rPr>
              <a:t>No model bias correction </a:t>
            </a:r>
          </a:p>
          <a:p>
            <a:pPr marL="357750" lvl="1" indent="-285750">
              <a:buClr>
                <a:srgbClr val="C00000"/>
              </a:buClr>
              <a:buFont typeface="Arial" panose="020B0604020202020204" pitchFamily="34" charset="0"/>
              <a:buChar char="x"/>
            </a:pPr>
            <a:r>
              <a:rPr lang="en-GB" sz="2000" dirty="0">
                <a:sym typeface="Wingdings" panose="05000000000000000000" pitchFamily="2" charset="2"/>
              </a:rPr>
              <a:t>Bound to specific 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en-GB" sz="2000" dirty="0">
                <a:sym typeface="Wingdings" panose="05000000000000000000" pitchFamily="2" charset="2"/>
              </a:rPr>
              <a:t>daytimes and season</a:t>
            </a:r>
            <a:endParaRPr lang="en-GB" sz="2000" dirty="0"/>
          </a:p>
          <a:p>
            <a:pPr algn="l">
              <a:lnSpc>
                <a:spcPct val="95000"/>
              </a:lnSpc>
            </a:pPr>
            <a:endParaRPr lang="en-GB" sz="2000" dirty="0" err="1"/>
          </a:p>
        </p:txBody>
      </p:sp>
      <p:sp>
        <p:nvSpPr>
          <p:cNvPr id="1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4785"/>
            <a:ext cx="11136600" cy="50442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Evaluation results (see also </a:t>
            </a:r>
            <a:r>
              <a:rPr lang="en-GB" sz="2000" dirty="0">
                <a:hlinkClick r:id="rId6"/>
              </a:rPr>
              <a:t>MAELSTROM deliverable 1.1</a:t>
            </a:r>
            <a:r>
              <a:rPr lang="en-GB" sz="2000" dirty="0"/>
              <a:t> or </a:t>
            </a:r>
            <a:r>
              <a:rPr lang="en-GB" sz="2000" dirty="0" err="1">
                <a:hlinkClick r:id="rId7"/>
              </a:rPr>
              <a:t>Jupyter</a:t>
            </a:r>
            <a:r>
              <a:rPr lang="en-GB" sz="2000" dirty="0">
                <a:hlinkClick r:id="rId7"/>
              </a:rPr>
              <a:t> Notebook</a:t>
            </a:r>
            <a:r>
              <a:rPr lang="en-GB" sz="2000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218704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2m </a:t>
            </a:r>
            <a:r>
              <a:rPr lang="de-DE" dirty="0" err="1"/>
              <a:t>temperature</a:t>
            </a:r>
            <a:r>
              <a:rPr lang="de-DE" dirty="0"/>
              <a:t> DOWNSCALING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8513E1D-3637-42BF-9008-6BCCB1FCB5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84783"/>
                <a:ext cx="7392184" cy="47974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b="1" dirty="0"/>
                  <a:t>Target</a:t>
                </a:r>
              </a:p>
              <a:p>
                <a:r>
                  <a:rPr lang="en-GB" sz="2000" dirty="0"/>
                  <a:t>Learn mapping from ERA5 (~0.3°) to IFS (0.1°) data </a:t>
                </a:r>
                <a:br>
                  <a:rPr lang="en-GB" sz="2000" dirty="0"/>
                </a:br>
                <a:r>
                  <a:rPr lang="en-GB" sz="2000" dirty="0">
                    <a:sym typeface="Wingdings" panose="05000000000000000000" pitchFamily="2" charset="2"/>
                  </a:rPr>
                  <a:t> </a:t>
                </a:r>
                <a:r>
                  <a:rPr lang="en-GB" sz="2000" dirty="0"/>
                  <a:t>shared model, but different spatial resolution</a:t>
                </a:r>
              </a:p>
              <a:p>
                <a:r>
                  <a:rPr lang="en-GB" sz="2000" dirty="0"/>
                  <a:t>Generalize to arbitrary daytimes and season</a:t>
                </a:r>
              </a:p>
              <a:p>
                <a:pPr marL="0" indent="0">
                  <a:buNone/>
                </a:pPr>
                <a:r>
                  <a:rPr lang="en-GB" sz="2000" b="1" dirty="0"/>
                  <a:t>Experimental approach</a:t>
                </a:r>
              </a:p>
              <a:p>
                <a:r>
                  <a:rPr lang="en-GB" sz="2000" dirty="0"/>
                  <a:t>Several predictor variables: T(2m), T(850hPa + 925hPa),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GB" sz="2000" dirty="0"/>
                  <a:t>(10m), PBL height, surface fluxes (+ surface elevation)</a:t>
                </a:r>
              </a:p>
              <a:p>
                <a:r>
                  <a:rPr lang="en-GB" sz="2000" dirty="0"/>
                  <a:t>Dataset with simple data augmentation: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/>
                  <a:t>Training: 2016-2019 </a:t>
                </a:r>
                <a:r>
                  <a:rPr lang="en-GB" sz="1800" dirty="0">
                    <a:sym typeface="Wingdings" panose="05000000000000000000" pitchFamily="2" charset="2"/>
                  </a:rPr>
                  <a:t> 35051 samples</a:t>
                </a:r>
                <a:r>
                  <a:rPr lang="en-GB" sz="1800" dirty="0"/>
                  <a:t> (~ 32 GB)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800" dirty="0"/>
                  <a:t>Validation + Testing: 2020 </a:t>
                </a:r>
                <a:r>
                  <a:rPr lang="en-GB" sz="1800" dirty="0">
                    <a:sym typeface="Wingdings" panose="05000000000000000000" pitchFamily="2" charset="2"/>
                  </a:rPr>
                  <a:t> 4368 samples</a:t>
                </a:r>
                <a:endParaRPr lang="en-GB" sz="1800" dirty="0"/>
              </a:p>
              <a:p>
                <a:r>
                  <a:rPr lang="en-GB" sz="2000" dirty="0"/>
                  <a:t>U-Net </a:t>
                </a:r>
                <a:r>
                  <a:rPr lang="en-GB" sz="2000" dirty="0">
                    <a:sym typeface="Wingdings" panose="05000000000000000000" pitchFamily="2" charset="2"/>
                  </a:rPr>
                  <a:t>as generator in </a:t>
                </a:r>
                <a:r>
                  <a:rPr lang="en-GB" sz="2000" dirty="0"/>
                  <a:t>Wasserstein GAN (~ 5.1 M parameters)</a:t>
                </a:r>
              </a:p>
              <a:p>
                <a:endParaRPr lang="en-GB" sz="2000" dirty="0"/>
              </a:p>
              <a:p>
                <a:endParaRPr lang="en-GB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8513E1D-3637-42BF-9008-6BCCB1FCB5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84783"/>
                <a:ext cx="7392184" cy="4797473"/>
              </a:xfrm>
              <a:blipFill>
                <a:blip r:embed="rId3"/>
                <a:stretch>
                  <a:fillRect l="-2143" t="-12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Towards</a:t>
            </a:r>
            <a:r>
              <a:rPr lang="de-DE" dirty="0"/>
              <a:t> a real </a:t>
            </a:r>
            <a:r>
              <a:rPr lang="de-DE" dirty="0" err="1"/>
              <a:t>downscaling</a:t>
            </a:r>
            <a:r>
              <a:rPr lang="de-DE" dirty="0"/>
              <a:t> </a:t>
            </a:r>
            <a:r>
              <a:rPr lang="de-DE" dirty="0" err="1"/>
              <a:t>task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800993"/>
            <a:ext cx="4655635" cy="500427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971943" y="1163045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ym typeface="Wingdings" panose="05000000000000000000" pitchFamily="2" charset="2"/>
              </a:rPr>
              <a:t>WGAN model </a:t>
            </a:r>
            <a:br>
              <a:rPr lang="en-GB" sz="1600" b="1" dirty="0">
                <a:sym typeface="Wingdings" panose="05000000000000000000" pitchFamily="2" charset="2"/>
              </a:rPr>
            </a:br>
            <a:r>
              <a:rPr lang="en-GB" sz="1600" b="1" dirty="0">
                <a:sym typeface="Wingdings" panose="05000000000000000000" pitchFamily="2" charset="2"/>
              </a:rPr>
              <a:t>architecture</a:t>
            </a:r>
            <a:endParaRPr lang="en-GB" sz="1600" dirty="0"/>
          </a:p>
        </p:txBody>
      </p:sp>
      <p:sp>
        <p:nvSpPr>
          <p:cNvPr id="11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de-DE" dirty="0"/>
              <a:t>2022-06-27</a:t>
            </a:r>
          </a:p>
        </p:txBody>
      </p:sp>
    </p:spTree>
    <p:extLst>
      <p:ext uri="{BB962C8B-B14F-4D97-AF65-F5344CB8AC3E}">
        <p14:creationId xmlns:p14="http://schemas.microsoft.com/office/powerpoint/2010/main" val="22763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2m </a:t>
            </a:r>
            <a:r>
              <a:rPr lang="de-DE" dirty="0" err="1"/>
              <a:t>temperature</a:t>
            </a:r>
            <a:r>
              <a:rPr lang="de-DE" dirty="0"/>
              <a:t> DOWNSCALING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WGAN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14" y="1844824"/>
            <a:ext cx="9891734" cy="3672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00" y="1846800"/>
            <a:ext cx="9892800" cy="3619317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599022" y="5516824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WGAN captures variability due to topography</a:t>
            </a:r>
          </a:p>
        </p:txBody>
      </p:sp>
      <p:sp>
        <p:nvSpPr>
          <p:cNvPr id="11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de-DE" dirty="0"/>
              <a:t>2022-06-27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00000" y="5518800"/>
            <a:ext cx="49685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Some indications for bias correction</a:t>
            </a:r>
          </a:p>
        </p:txBody>
      </p:sp>
      <p:sp>
        <p:nvSpPr>
          <p:cNvPr id="3" name="Rechteck 2"/>
          <p:cNvSpPr/>
          <p:nvPr/>
        </p:nvSpPr>
        <p:spPr>
          <a:xfrm>
            <a:off x="360000" y="14832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Evaluation results (no benchmarking yet):</a:t>
            </a:r>
          </a:p>
        </p:txBody>
      </p:sp>
    </p:spTree>
    <p:extLst>
      <p:ext uri="{BB962C8B-B14F-4D97-AF65-F5344CB8AC3E}">
        <p14:creationId xmlns:p14="http://schemas.microsoft.com/office/powerpoint/2010/main" val="3627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2m </a:t>
            </a:r>
            <a:r>
              <a:rPr lang="de-DE" dirty="0" err="1"/>
              <a:t>temperature</a:t>
            </a:r>
            <a:r>
              <a:rPr lang="de-DE" dirty="0"/>
              <a:t> DOWNSCALING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WGAN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04" y="1386634"/>
            <a:ext cx="5852172" cy="43891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616280" y="3127523"/>
            <a:ext cx="3431705" cy="9694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 algn="l">
              <a:lnSpc>
                <a:spcPct val="95000"/>
              </a:lnSpc>
              <a:buClr>
                <a:srgbClr val="C00000"/>
              </a:buClr>
              <a:buFont typeface="Arial" panose="020B0604020202020204" pitchFamily="34" charset="0"/>
              <a:buChar char="x"/>
            </a:pPr>
            <a:r>
              <a:rPr lang="en-GB" sz="2000" dirty="0"/>
              <a:t>Overall MSE tracks high</a:t>
            </a:r>
          </a:p>
          <a:p>
            <a:pPr marL="342900" indent="-342900" algn="l">
              <a:lnSpc>
                <a:spcPct val="95000"/>
              </a:lnSpc>
              <a:buClr>
                <a:srgbClr val="C00000"/>
              </a:buClr>
              <a:buFont typeface="Arial" panose="020B0604020202020204" pitchFamily="34" charset="0"/>
              <a:buChar char="x"/>
            </a:pPr>
            <a:r>
              <a:rPr lang="en-GB" sz="2000" dirty="0"/>
              <a:t>Major problems in the morning hours</a:t>
            </a:r>
          </a:p>
        </p:txBody>
      </p:sp>
      <p:sp>
        <p:nvSpPr>
          <p:cNvPr id="11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de-DE" dirty="0"/>
              <a:t>2022-06-27</a:t>
            </a:r>
          </a:p>
        </p:txBody>
      </p:sp>
    </p:spTree>
    <p:extLst>
      <p:ext uri="{BB962C8B-B14F-4D97-AF65-F5344CB8AC3E}">
        <p14:creationId xmlns:p14="http://schemas.microsoft.com/office/powerpoint/2010/main" val="38955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938786"/>
            <a:ext cx="8427198" cy="474225"/>
          </a:xfrm>
        </p:spPr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downscaling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4785"/>
            <a:ext cx="9192384" cy="3738334"/>
          </a:xfrm>
        </p:spPr>
        <p:txBody>
          <a:bodyPr/>
          <a:lstStyle/>
          <a:p>
            <a:endParaRPr lang="en-GB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457200" indent="-457200">
              <a:buFont typeface="+mj-lt"/>
              <a:buAutoNum type="arabicParenR"/>
            </a:pPr>
            <a:r>
              <a:rPr lang="de-DE" sz="2400" b="1" dirty="0">
                <a:solidFill>
                  <a:srgbClr val="969696"/>
                </a:solidFill>
              </a:rPr>
              <a:t>2m </a:t>
            </a:r>
            <a:r>
              <a:rPr lang="de-DE" sz="2400" b="1" dirty="0" err="1">
                <a:solidFill>
                  <a:srgbClr val="969696"/>
                </a:solidFill>
              </a:rPr>
              <a:t>temperature</a:t>
            </a:r>
            <a:r>
              <a:rPr lang="de-DE" sz="2400" b="1" dirty="0">
                <a:solidFill>
                  <a:srgbClr val="969696"/>
                </a:solidFill>
              </a:rPr>
              <a:t> </a:t>
            </a:r>
            <a:r>
              <a:rPr lang="de-DE" sz="2400" b="1" dirty="0" err="1">
                <a:solidFill>
                  <a:srgbClr val="969696"/>
                </a:solidFill>
              </a:rPr>
              <a:t>downscaling</a:t>
            </a:r>
            <a:r>
              <a:rPr lang="de-DE" sz="2400" b="1" dirty="0">
                <a:solidFill>
                  <a:srgbClr val="969696"/>
                </a:solidFill>
              </a:rPr>
              <a:t> (Michael Langguth)</a:t>
            </a:r>
          </a:p>
          <a:p>
            <a:pPr marL="457200" indent="-457200">
              <a:buFont typeface="+mj-lt"/>
              <a:buAutoNum type="arabicParenR"/>
            </a:pPr>
            <a:endParaRPr lang="de-DE" sz="2400" b="1" dirty="0"/>
          </a:p>
          <a:p>
            <a:pPr marL="457200" indent="-457200">
              <a:buFont typeface="+mj-lt"/>
              <a:buAutoNum type="arabicParenR"/>
            </a:pPr>
            <a:endParaRPr lang="de-DE" sz="2400" b="1" dirty="0"/>
          </a:p>
          <a:p>
            <a:pPr marL="457200" indent="-457200">
              <a:buFont typeface="+mj-lt"/>
              <a:buAutoNum type="arabicParenR"/>
            </a:pPr>
            <a:r>
              <a:rPr lang="de-DE" sz="2400" b="1" dirty="0" err="1"/>
              <a:t>Precipitation</a:t>
            </a:r>
            <a:r>
              <a:rPr lang="de-DE" sz="2400" b="1" dirty="0"/>
              <a:t> </a:t>
            </a:r>
            <a:r>
              <a:rPr lang="de-DE" sz="2400" b="1" dirty="0" err="1"/>
              <a:t>downscaling</a:t>
            </a:r>
            <a:r>
              <a:rPr lang="de-DE" sz="2400" b="1" dirty="0"/>
              <a:t> (Bing Gong)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/>
          </a:p>
          <a:p>
            <a:pPr marL="457200" indent="-457200">
              <a:buFont typeface="+mj-lt"/>
              <a:buAutoNum type="arabicParenR"/>
            </a:pPr>
            <a:endParaRPr lang="de-DE" sz="2400" dirty="0"/>
          </a:p>
          <a:p>
            <a:pPr marL="457200" indent="-457200">
              <a:buFont typeface="+mj-lt"/>
              <a:buAutoNum type="arabicParenR"/>
            </a:pPr>
            <a:endParaRPr lang="en-GB" sz="2400" dirty="0"/>
          </a:p>
        </p:txBody>
      </p:sp>
      <p:sp>
        <p:nvSpPr>
          <p:cNvPr id="26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de-DE" dirty="0"/>
              <a:t>2022-06-27</a:t>
            </a:r>
          </a:p>
        </p:txBody>
      </p:sp>
    </p:spTree>
    <p:extLst>
      <p:ext uri="{BB962C8B-B14F-4D97-AF65-F5344CB8AC3E}">
        <p14:creationId xmlns:p14="http://schemas.microsoft.com/office/powerpoint/2010/main" val="19094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6A59-9DDE-0146-849E-CF7031C4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downscaling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51D1B-7AF6-3B4B-8F4B-BEDB55A3E7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563143"/>
                <a:ext cx="10704552" cy="4214255"/>
              </a:xfrm>
            </p:spPr>
            <p:txBody>
              <a:bodyPr/>
              <a:lstStyle/>
              <a:p>
                <a:r>
                  <a:rPr lang="en-GB" sz="2000" b="1" dirty="0"/>
                  <a:t>Goal: </a:t>
                </a:r>
                <a:r>
                  <a:rPr lang="en-US" sz="2000" dirty="0"/>
                  <a:t>Downscale IFS forecasts </a:t>
                </a:r>
                <a:r>
                  <a:rPr lang="en-GB" sz="2000" dirty="0"/>
                  <a:t>(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𝐼𝐹𝑆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=0.1°</m:t>
                    </m:r>
                  </m:oMath>
                </a14:m>
                <a:r>
                  <a:rPr lang="en-GB" sz="2000" dirty="0"/>
                  <a:t>) to RADKLIM radar observations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𝑅𝐷𝐾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=0.01°</m:t>
                    </m:r>
                  </m:oMath>
                </a14:m>
                <a:r>
                  <a:rPr lang="en-GB" sz="2000" dirty="0"/>
                  <a:t>) </a:t>
                </a:r>
                <a:r>
                  <a:rPr lang="en-GB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en-GB" sz="2000" dirty="0" smtClean="0"/>
                  <a:t>downscaling </a:t>
                </a:r>
                <a:r>
                  <a:rPr lang="en-GB" sz="2000" dirty="0"/>
                  <a:t>+ model bias </a:t>
                </a:r>
                <a:r>
                  <a:rPr lang="en-GB" sz="2000" dirty="0" smtClean="0"/>
                  <a:t>correction</a:t>
                </a:r>
                <a:endParaRPr lang="en-GB" sz="2000" dirty="0"/>
              </a:p>
              <a:p>
                <a:r>
                  <a:rPr lang="en-US" sz="2000" dirty="0"/>
                  <a:t>Two-stage training:</a:t>
                </a:r>
              </a:p>
              <a:p>
                <a:pPr marL="673100" lvl="1" indent="-457200">
                  <a:buAutoNum type="arabicParenR"/>
                </a:pPr>
                <a:r>
                  <a:rPr lang="en-GB" sz="2000" dirty="0"/>
                  <a:t>Coarsened RADKLIM observations + additional IFS variables  </a:t>
                </a:r>
                <a:r>
                  <a:rPr lang="en-GB" sz="2000" dirty="0">
                    <a:sym typeface="Wingdings" pitchFamily="2" charset="2"/>
                  </a:rPr>
                  <a:t> RADKLIM observations (pure downscaling)</a:t>
                </a:r>
              </a:p>
              <a:p>
                <a:pPr marL="673100" lvl="1" indent="-457200">
                  <a:buAutoNum type="arabicParenR"/>
                </a:pPr>
                <a:r>
                  <a:rPr lang="en-GB" sz="2000" dirty="0"/>
                  <a:t>Full IFS data (incl. Precipitation forecasts) </a:t>
                </a:r>
                <a:r>
                  <a:rPr lang="en-GB" sz="2000" dirty="0">
                    <a:sym typeface="Wingdings" pitchFamily="2" charset="2"/>
                  </a:rPr>
                  <a:t> RADKLIM observations (model bias correction)</a:t>
                </a:r>
              </a:p>
              <a:p>
                <a:pPr marL="215900" lvl="1" indent="0">
                  <a:buNone/>
                </a:pPr>
                <a:endParaRPr lang="en-GB" sz="2000" dirty="0"/>
              </a:p>
              <a:p>
                <a:endParaRPr lang="en-GB" sz="24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51D1B-7AF6-3B4B-8F4B-BEDB55A3E7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563143"/>
                <a:ext cx="10704552" cy="4214255"/>
              </a:xfrm>
              <a:blipFill>
                <a:blip r:embed="rId3"/>
                <a:stretch>
                  <a:fillRect l="-1481" t="-1445" r="-1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F414-4247-8649-B233-C6C666655C0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2022-06-27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DFBC2-2BBC-154C-BDFE-A4CAF2B887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D1206F-6593-8348-8B7F-83786039E6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Research Target</a:t>
            </a:r>
          </a:p>
        </p:txBody>
      </p:sp>
    </p:spTree>
    <p:extLst>
      <p:ext uri="{BB962C8B-B14F-4D97-AF65-F5344CB8AC3E}">
        <p14:creationId xmlns:p14="http://schemas.microsoft.com/office/powerpoint/2010/main" val="24331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6A59-9DDE-0146-849E-CF7031C4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downscaling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51D1B-7AF6-3B4B-8F4B-BEDB55A3E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63143"/>
            <a:ext cx="5663992" cy="4214255"/>
          </a:xfrm>
        </p:spPr>
        <p:txBody>
          <a:bodyPr/>
          <a:lstStyle/>
          <a:p>
            <a:r>
              <a:rPr lang="en-US" sz="2000" dirty="0"/>
              <a:t>Domain of interest: Germany</a:t>
            </a:r>
          </a:p>
          <a:p>
            <a:r>
              <a:rPr lang="en-US" sz="2000" dirty="0"/>
              <a:t>One training region, i.e. no patching yet</a:t>
            </a:r>
          </a:p>
          <a:p>
            <a:r>
              <a:rPr lang="en-US" sz="2000" dirty="0"/>
              <a:t>Low resolution: 12 x 12 </a:t>
            </a:r>
            <a:r>
              <a:rPr lang="en-US" sz="2000" dirty="0" smtClean="0"/>
              <a:t>grid points </a:t>
            </a:r>
            <a:endParaRPr lang="en-US" sz="2000" dirty="0"/>
          </a:p>
          <a:p>
            <a:r>
              <a:rPr lang="en-US" sz="2000" dirty="0"/>
              <a:t>High resolution: 120 x 120 </a:t>
            </a:r>
            <a:r>
              <a:rPr lang="en-US" sz="2000" dirty="0" smtClean="0"/>
              <a:t>grid points</a:t>
            </a:r>
            <a:endParaRPr lang="en-GB" sz="2000" dirty="0"/>
          </a:p>
          <a:p>
            <a:pPr marL="228600" lvl="1" indent="-228600"/>
            <a:r>
              <a:rPr lang="de-DE" sz="2000" dirty="0"/>
              <a:t>7 - 18 </a:t>
            </a:r>
            <a:r>
              <a:rPr lang="de-DE" sz="2000" dirty="0" err="1"/>
              <a:t>hr</a:t>
            </a:r>
            <a:r>
              <a:rPr lang="de-DE" sz="2000" dirty="0"/>
              <a:t> </a:t>
            </a:r>
            <a:r>
              <a:rPr lang="de-DE" sz="2000" dirty="0" err="1"/>
              <a:t>forecasts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IFS 00 UTC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12 </a:t>
            </a:r>
            <a:r>
              <a:rPr lang="de-DE" sz="2000" dirty="0"/>
              <a:t>UTC </a:t>
            </a:r>
            <a:r>
              <a:rPr lang="de-DE" sz="2000" dirty="0" err="1"/>
              <a:t>runs</a:t>
            </a:r>
            <a:r>
              <a:rPr lang="de-DE" sz="2000" dirty="0"/>
              <a:t>. </a:t>
            </a:r>
            <a:endParaRPr lang="en-GB" sz="2000" dirty="0"/>
          </a:p>
          <a:p>
            <a:pPr marL="228600" lvl="1" indent="-228600"/>
            <a:r>
              <a:rPr lang="en-GB" sz="2000" dirty="0"/>
              <a:t>2017-2019 (training), 2016 (validation), 2020 (testing)</a:t>
            </a:r>
          </a:p>
          <a:p>
            <a:pPr marL="228600" lvl="1" indent="-228600"/>
            <a:r>
              <a:rPr lang="de-DE" sz="2000" dirty="0"/>
              <a:t>23,897 </a:t>
            </a:r>
            <a:r>
              <a:rPr lang="de-DE" sz="2000" dirty="0" err="1"/>
              <a:t>training</a:t>
            </a:r>
            <a:r>
              <a:rPr lang="de-DE" sz="2000" dirty="0"/>
              <a:t> </a:t>
            </a:r>
            <a:r>
              <a:rPr lang="de-DE" sz="2000" dirty="0" err="1"/>
              <a:t>samples</a:t>
            </a:r>
            <a:endParaRPr lang="en-US" sz="2000" dirty="0"/>
          </a:p>
          <a:p>
            <a:endParaRPr lang="en-GB" sz="2000" dirty="0"/>
          </a:p>
          <a:p>
            <a:endParaRPr lang="en-GB" sz="2400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F414-4247-8649-B233-C6C666655C0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2022-06-27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DFBC2-2BBC-154C-BDFE-A4CAF2B887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D1206F-6593-8348-8B7F-83786039E6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Research Target</a:t>
            </a:r>
          </a:p>
        </p:txBody>
      </p:sp>
      <p:pic>
        <p:nvPicPr>
          <p:cNvPr id="7" name="Picture 17" descr="https://lh4.googleusercontent.com/K6SmOTyHNvMvBjp73goDM8wig7CiTCfQ773pepNTB_uminbjzW8qFiBTPKpSi09JcXVcxY8kKy8gvSu9c40VX20l65xQbMYU53VsbUrhoOV3J_NHxmDo7BKHqYycEd5zLbpsoxFbXEk771rpSdpXDw">
            <a:extLst>
              <a:ext uri="{FF2B5EF4-FFF2-40B4-BE49-F238E27FC236}">
                <a16:creationId xmlns:a16="http://schemas.microsoft.com/office/drawing/2014/main" id="{79266F02-4DF7-EC4B-922D-84C60887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803701"/>
            <a:ext cx="318705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https://lh6.googleusercontent.com/vJ2zr9RxgclP7AX0cO926L25gFj734dC66StnoGmcRilEj-drIPWJ-aGAO50KiYjBV7aVioHr7uiDNpjJuxuZO7-XEipAD3axI_j_DwoAix2x7f6PfTgineORcoL2jfqxx9ObHy4UI7KU9PtTjR3-Q">
            <a:extLst>
              <a:ext uri="{FF2B5EF4-FFF2-40B4-BE49-F238E27FC236}">
                <a16:creationId xmlns:a16="http://schemas.microsoft.com/office/drawing/2014/main" id="{0A61557C-01B8-1547-9CB5-B39A3C933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429000"/>
            <a:ext cx="318869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AFB627-1705-C942-B71B-03CA9B050F38}"/>
              </a:ext>
            </a:extLst>
          </p:cNvPr>
          <p:cNvSpPr txBox="1"/>
          <p:nvPr/>
        </p:nvSpPr>
        <p:spPr>
          <a:xfrm>
            <a:off x="10695342" y="1841967"/>
            <a:ext cx="110799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36EC4E-6650-9A4C-8827-448EFE45C6C1}"/>
              </a:ext>
            </a:extLst>
          </p:cNvPr>
          <p:cNvSpPr txBox="1"/>
          <p:nvPr/>
        </p:nvSpPr>
        <p:spPr>
          <a:xfrm>
            <a:off x="10695342" y="4365104"/>
            <a:ext cx="1040221" cy="442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32126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6A59-9DDE-0146-849E-CF7031C4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downscaling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51D1B-7AF6-3B4B-8F4B-BEDB55A3E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63144"/>
            <a:ext cx="10848568" cy="4205832"/>
          </a:xfrm>
        </p:spPr>
        <p:txBody>
          <a:bodyPr/>
          <a:lstStyle/>
          <a:p>
            <a:r>
              <a:rPr lang="en-US" sz="2000" dirty="0"/>
              <a:t>Current input variables (</a:t>
            </a:r>
            <a:r>
              <a:rPr lang="en-US" sz="2000" i="1" dirty="0"/>
              <a:t>Harris et al., 2022</a:t>
            </a:r>
            <a:r>
              <a:rPr lang="en-US" sz="2000" dirty="0"/>
              <a:t>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Coarsened RADKLIM observations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/>
              <a:t>Surface </a:t>
            </a:r>
            <a:r>
              <a:rPr lang="de-DE" sz="1800" dirty="0" err="1"/>
              <a:t>pressure</a:t>
            </a:r>
            <a:r>
              <a:rPr lang="de-DE" sz="18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/>
              <a:t>TOA </a:t>
            </a:r>
            <a:r>
              <a:rPr lang="de-DE" sz="1800" dirty="0" err="1"/>
              <a:t>incident</a:t>
            </a:r>
            <a:r>
              <a:rPr lang="de-DE" sz="1800" dirty="0"/>
              <a:t> solar </a:t>
            </a:r>
            <a:r>
              <a:rPr lang="de-DE" sz="1800" dirty="0" err="1"/>
              <a:t>radiation</a:t>
            </a:r>
            <a:r>
              <a:rPr lang="de-DE" sz="18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 err="1"/>
              <a:t>Convective</a:t>
            </a:r>
            <a:r>
              <a:rPr lang="de-DE" sz="1800" dirty="0"/>
              <a:t> </a:t>
            </a:r>
            <a:r>
              <a:rPr lang="de-DE" sz="1800" dirty="0" err="1"/>
              <a:t>available</a:t>
            </a:r>
            <a:r>
              <a:rPr lang="de-DE" sz="1800" dirty="0"/>
              <a:t> potential </a:t>
            </a:r>
            <a:r>
              <a:rPr lang="de-DE" sz="1800" dirty="0" err="1"/>
              <a:t>energy</a:t>
            </a:r>
            <a:r>
              <a:rPr lang="de-DE" sz="18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/>
              <a:t>Total </a:t>
            </a:r>
            <a:r>
              <a:rPr lang="de-DE" sz="1800" dirty="0" err="1"/>
              <a:t>column</a:t>
            </a:r>
            <a:r>
              <a:rPr lang="de-DE" sz="1800" dirty="0"/>
              <a:t> </a:t>
            </a:r>
            <a:r>
              <a:rPr lang="de-DE" sz="1800" dirty="0" err="1"/>
              <a:t>cloud</a:t>
            </a:r>
            <a:r>
              <a:rPr lang="de-DE" sz="1800" dirty="0"/>
              <a:t> liquid </a:t>
            </a:r>
            <a:r>
              <a:rPr lang="de-DE" sz="1800" dirty="0" err="1"/>
              <a:t>water</a:t>
            </a:r>
            <a:endParaRPr lang="de-DE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/>
              <a:t>Total </a:t>
            </a:r>
            <a:r>
              <a:rPr lang="de-DE" sz="1800" dirty="0" err="1"/>
              <a:t>column</a:t>
            </a:r>
            <a:r>
              <a:rPr lang="de-DE" sz="1800" dirty="0"/>
              <a:t> </a:t>
            </a:r>
            <a:r>
              <a:rPr lang="de-DE" sz="1800" dirty="0" err="1"/>
              <a:t>water</a:t>
            </a:r>
            <a:r>
              <a:rPr lang="de-DE" sz="1800" dirty="0"/>
              <a:t> </a:t>
            </a:r>
            <a:r>
              <a:rPr lang="de-DE" sz="1800" dirty="0" err="1"/>
              <a:t>vapour</a:t>
            </a:r>
            <a:r>
              <a:rPr lang="de-DE" sz="18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 err="1"/>
              <a:t>u&amp;v-wind</a:t>
            </a:r>
            <a:r>
              <a:rPr lang="de-DE" sz="1800" dirty="0"/>
              <a:t> </a:t>
            </a:r>
            <a:r>
              <a:rPr lang="de-DE" sz="1800" dirty="0" err="1"/>
              <a:t>components</a:t>
            </a:r>
            <a:r>
              <a:rPr lang="de-DE" sz="1800" dirty="0"/>
              <a:t> (horizontal wind)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 err="1"/>
              <a:t>Vertical</a:t>
            </a:r>
            <a:r>
              <a:rPr lang="de-DE" sz="1800" dirty="0"/>
              <a:t> wind at 700 hPa</a:t>
            </a:r>
          </a:p>
          <a:p>
            <a:pPr marL="215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F414-4247-8649-B233-C6C666655C0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2022-06-27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DFBC2-2BBC-154C-BDFE-A4CAF2B887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D1206F-6593-8348-8B7F-83786039E6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Research Target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6F69BC-4CBF-544A-BFF4-D07AC999B822}"/>
              </a:ext>
            </a:extLst>
          </p:cNvPr>
          <p:cNvSpPr/>
          <p:nvPr/>
        </p:nvSpPr>
        <p:spPr>
          <a:xfrm>
            <a:off x="7175164" y="1916832"/>
            <a:ext cx="298030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Grid-scale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precipitation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Convective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precipitation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Constant variables: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Orogrpahy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Land-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sea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mask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D5C2A2-DF6F-8E49-A94A-127897542630}"/>
              </a:ext>
            </a:extLst>
          </p:cNvPr>
          <p:cNvSpPr/>
          <p:nvPr/>
        </p:nvSpPr>
        <p:spPr>
          <a:xfrm>
            <a:off x="7032104" y="1515623"/>
            <a:ext cx="350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be added in the future: </a:t>
            </a:r>
          </a:p>
        </p:txBody>
      </p:sp>
    </p:spTree>
    <p:extLst>
      <p:ext uri="{BB962C8B-B14F-4D97-AF65-F5344CB8AC3E}">
        <p14:creationId xmlns:p14="http://schemas.microsoft.com/office/powerpoint/2010/main" val="36998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3044-C470-5941-B0CC-30F1458C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downscaling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E5DD4-B4D9-8947-B416-39194E7D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63143"/>
            <a:ext cx="8038541" cy="42142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do we need Transformer: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Leinonen et al, 2021</a:t>
            </a:r>
            <a:r>
              <a:rPr lang="en-GB" sz="2000" dirty="0">
                <a:sym typeface="Wingdings" pitchFamily="2" charset="2"/>
              </a:rPr>
              <a:t>: One variable (coarsened observation) </a:t>
            </a:r>
            <a:r>
              <a:rPr lang="en-GB" sz="2000" b="1" i="1" dirty="0">
                <a:sym typeface="Wingdings" pitchFamily="2" charset="2"/>
              </a:rPr>
              <a:t>with</a:t>
            </a:r>
            <a:r>
              <a:rPr lang="en-GB" sz="2000" dirty="0">
                <a:sym typeface="Wingdings" pitchFamily="2" charset="2"/>
              </a:rPr>
              <a:t> temporal </a:t>
            </a:r>
            <a:r>
              <a:rPr lang="en-GB" sz="2000" dirty="0" err="1">
                <a:sym typeface="Wingdings" pitchFamily="2" charset="2"/>
              </a:rPr>
              <a:t>recurrency</a:t>
            </a:r>
            <a:r>
              <a:rPr lang="en-GB" sz="2000" dirty="0">
                <a:sym typeface="Wingdings" pitchFamily="2" charset="2"/>
              </a:rPr>
              <a:t>. </a:t>
            </a:r>
            <a:endParaRPr lang="en-US" sz="20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Harris et al., 2022 </a:t>
            </a:r>
            <a:r>
              <a:rPr lang="en-US" sz="2000" dirty="0">
                <a:sym typeface="Wingdings" pitchFamily="2" charset="2"/>
              </a:rPr>
              <a:t>: 12 input variables </a:t>
            </a:r>
            <a:r>
              <a:rPr lang="en-US" sz="2000" b="1" i="1" dirty="0">
                <a:sym typeface="Wingdings" pitchFamily="2" charset="2"/>
              </a:rPr>
              <a:t>without</a:t>
            </a:r>
            <a:r>
              <a:rPr lang="en-US" sz="2000" dirty="0">
                <a:sym typeface="Wingdings" pitchFamily="2" charset="2"/>
              </a:rPr>
              <a:t> temporal component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System Font Regular"/>
              <a:buChar char="✗"/>
            </a:pPr>
            <a:r>
              <a:rPr lang="en-US" sz="1800" dirty="0">
                <a:sym typeface="Wingdings" pitchFamily="2" charset="2"/>
              </a:rPr>
              <a:t>Multiple variables + </a:t>
            </a:r>
            <a:r>
              <a:rPr lang="en-GB" sz="1800" dirty="0" err="1"/>
              <a:t>recurrency</a:t>
            </a:r>
            <a:r>
              <a:rPr lang="en-US" sz="1800" dirty="0">
                <a:sym typeface="Wingdings" pitchFamily="2" charset="2"/>
              </a:rPr>
              <a:t>   computational constraints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Recurrent Neural Network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System Font Regular"/>
              <a:buChar char="✗"/>
            </a:pPr>
            <a:r>
              <a:rPr lang="en-US" sz="1800" dirty="0">
                <a:sym typeface="Wingdings" pitchFamily="2" charset="2"/>
              </a:rPr>
              <a:t>memory consumption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System Font Regular"/>
              <a:buChar char="✗"/>
            </a:pPr>
            <a:r>
              <a:rPr lang="en-US" sz="1800" dirty="0">
                <a:sym typeface="Wingdings" pitchFamily="2" charset="2"/>
              </a:rPr>
              <a:t>model long-range dependencies in the data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System Font Regular"/>
              <a:buChar char="✗"/>
            </a:pPr>
            <a:r>
              <a:rPr lang="en-US" sz="1800" dirty="0">
                <a:sym typeface="Wingdings" pitchFamily="2" charset="2"/>
              </a:rPr>
              <a:t>No (straightforward)  parallelization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Menlo Regular" panose="020B0609030804020204" pitchFamily="49" charset="0"/>
              <a:buChar char="☓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ym typeface="Wingdings" pitchFamily="2" charset="2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8AB11-EAF4-574D-ADC7-B7B7C21C132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2022-06-27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32251-7AB0-644F-BB03-EE7FFF9A01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83D087-6203-5145-B35B-7077185BD4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Transformer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C38BC0-4DAB-A446-92B9-9E35D163D626}"/>
              </a:ext>
            </a:extLst>
          </p:cNvPr>
          <p:cNvGrpSpPr/>
          <p:nvPr/>
        </p:nvGrpSpPr>
        <p:grpSpPr>
          <a:xfrm>
            <a:off x="8544272" y="1323619"/>
            <a:ext cx="3409282" cy="4261163"/>
            <a:chOff x="8544272" y="1323619"/>
            <a:chExt cx="3409282" cy="42611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5BDFE4-ABB6-5D44-9E2D-D0C8EEB9F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4272" y="1323619"/>
              <a:ext cx="3409282" cy="416547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3BD1D2-DD93-A745-923B-205F2FA8BB52}"/>
                </a:ext>
              </a:extLst>
            </p:cNvPr>
            <p:cNvSpPr/>
            <p:nvPr/>
          </p:nvSpPr>
          <p:spPr>
            <a:xfrm>
              <a:off x="9055862" y="5215450"/>
              <a:ext cx="2386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Vaswani et al., 2017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9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3044-C470-5941-B0CC-30F1458C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downscaling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E5DD4-B4D9-8947-B416-39194E7D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63143"/>
            <a:ext cx="7290138" cy="4214255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ym typeface="Wingdings" pitchFamily="2" charset="2"/>
              </a:rPr>
              <a:t>Swin</a:t>
            </a:r>
            <a:r>
              <a:rPr lang="en-US" sz="2000" b="1" dirty="0">
                <a:sym typeface="Wingdings" pitchFamily="2" charset="2"/>
              </a:rPr>
              <a:t> Transformer </a:t>
            </a:r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i="1" dirty="0">
                <a:sym typeface="Wingdings" pitchFamily="2" charset="2"/>
              </a:rPr>
              <a:t>Liu et al., 2021</a:t>
            </a:r>
            <a:r>
              <a:rPr lang="en-US" sz="2000" dirty="0">
                <a:sym typeface="Wingdings" pitchFamily="2" charset="2"/>
              </a:rPr>
              <a:t>)  New Backbone for vision tasks </a:t>
            </a:r>
            <a:endParaRPr lang="en-US" sz="1800" dirty="0">
              <a:sym typeface="Wingdings" pitchFamily="2" charset="2"/>
            </a:endParaRPr>
          </a:p>
          <a:p>
            <a:pPr marL="55880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sym typeface="Wingdings" pitchFamily="2" charset="2"/>
              </a:rPr>
              <a:t>Construct a hierarchical representation feature maps</a:t>
            </a:r>
          </a:p>
          <a:p>
            <a:pPr marL="55880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sym typeface="Wingdings" pitchFamily="2" charset="2"/>
              </a:rPr>
              <a:t>Leverage the function of CNN-based architecture, e.g. U-Net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Better speed-accuracy trade-off compare to </a:t>
            </a:r>
            <a:r>
              <a:rPr lang="en-US" sz="2000" dirty="0" err="1"/>
              <a:t>ConvNets</a:t>
            </a:r>
            <a:r>
              <a:rPr lang="en-US" sz="2000" dirty="0"/>
              <a:t> in computer vision tasks  </a:t>
            </a:r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i="1" dirty="0">
                <a:sym typeface="Wingdings" pitchFamily="2" charset="2"/>
              </a:rPr>
              <a:t>Liu et al., 2021</a:t>
            </a:r>
            <a:r>
              <a:rPr lang="en-US" sz="2000" dirty="0">
                <a:sym typeface="Wingdings" pitchFamily="2" charset="2"/>
              </a:rPr>
              <a:t>) 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000" b="1" i="1" dirty="0">
                <a:sym typeface="Wingdings" pitchFamily="2" charset="2"/>
              </a:rPr>
              <a:t>Can we achieve a better</a:t>
            </a:r>
            <a:r>
              <a:rPr lang="en-US" sz="2000" b="1" i="1" dirty="0"/>
              <a:t> speed-accuracy with </a:t>
            </a:r>
            <a:r>
              <a:rPr lang="en-US" sz="2000" b="1" i="1" dirty="0" err="1"/>
              <a:t>Swin</a:t>
            </a:r>
            <a:r>
              <a:rPr lang="en-US" sz="2000" b="1" i="1" dirty="0"/>
              <a:t> Transformer for downscaling of atmospheric data?</a:t>
            </a:r>
          </a:p>
          <a:p>
            <a:pPr marL="2159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8AB11-EAF4-574D-ADC7-B7B7C21C132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2022-06-27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32251-7AB0-644F-BB03-EE7FFF9A01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83D087-6203-5145-B35B-7077185BD4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Transformer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A9876-5B60-8445-920E-ACCEF3B2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213" y="1520667"/>
            <a:ext cx="4278510" cy="27196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7BDF3F-A167-6D46-B5AE-9DBBA0656CAD}"/>
              </a:ext>
            </a:extLst>
          </p:cNvPr>
          <p:cNvSpPr/>
          <p:nvPr/>
        </p:nvSpPr>
        <p:spPr>
          <a:xfrm>
            <a:off x="8616280" y="42210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From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Liu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et al.,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2021.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3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8513E1D-3637-42BF-9008-6BCCB1FCB5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84784"/>
                <a:ext cx="7032144" cy="4214255"/>
              </a:xfrm>
            </p:spPr>
            <p:txBody>
              <a:bodyPr/>
              <a:lstStyle/>
              <a:p>
                <a:r>
                  <a:rPr lang="de-DE" sz="2000" dirty="0"/>
                  <a:t>Contemporary </a:t>
                </a:r>
                <a:r>
                  <a:rPr lang="de-DE" sz="2000" dirty="0" err="1"/>
                  <a:t>model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data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often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coarse-grained</a:t>
                </a:r>
                <a:r>
                  <a:rPr lang="de-DE" sz="2000" dirty="0"/>
                  <a:t> </a:t>
                </a:r>
                <a:br>
                  <a:rPr lang="de-DE" sz="2000" dirty="0"/>
                </a:br>
                <a:r>
                  <a:rPr lang="de-DE" sz="2000" dirty="0"/>
                  <a:t>(e.g.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𝐸𝑅𝐴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~30</m:t>
                    </m:r>
                  </m:oMath>
                </a14:m>
                <a:r>
                  <a:rPr lang="en-GB" sz="2000" dirty="0"/>
                  <a:t> km or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𝐼𝐹𝑆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sz="2000" dirty="0"/>
                  <a:t> km) </a:t>
                </a:r>
              </a:p>
              <a:p>
                <a:pPr marL="228600" lvl="1" indent="-228600"/>
                <a:r>
                  <a:rPr lang="en-GB" sz="2000" dirty="0"/>
                  <a:t>High spatial variability of meteorological fields,</a:t>
                </a:r>
                <a:br>
                  <a:rPr lang="en-GB" sz="2000" dirty="0"/>
                </a:br>
                <a:r>
                  <a:rPr lang="en-GB" sz="2000" dirty="0"/>
                  <a:t>but increasing resolution is challenging (</a:t>
                </a:r>
                <a:r>
                  <a:rPr lang="en-GB" sz="2000" i="1" dirty="0"/>
                  <a:t>Gross et al., 2018</a:t>
                </a:r>
                <a:r>
                  <a:rPr lang="en-GB" sz="2000" dirty="0"/>
                  <a:t>)</a:t>
                </a:r>
              </a:p>
              <a:p>
                <a:pPr marL="558800" lvl="2" indent="-342900">
                  <a:buFont typeface="Courier New" panose="02070309020205020404" pitchFamily="49" charset="0"/>
                  <a:buChar char="o"/>
                </a:pPr>
                <a:r>
                  <a:rPr lang="en-GB" sz="1800" dirty="0"/>
                  <a:t>Computational </a:t>
                </a:r>
                <a:r>
                  <a:rPr lang="en-GB" sz="1800" dirty="0" smtClean="0"/>
                  <a:t>costs</a:t>
                </a:r>
              </a:p>
              <a:p>
                <a:pPr marL="558800" lvl="2" indent="-342900">
                  <a:buFont typeface="Courier New" panose="02070309020205020404" pitchFamily="49" charset="0"/>
                  <a:buChar char="o"/>
                </a:pPr>
                <a:r>
                  <a:rPr lang="en-GB" sz="1800" dirty="0" smtClean="0"/>
                  <a:t>Applicability </a:t>
                </a:r>
                <a:r>
                  <a:rPr lang="en-GB" sz="1800" dirty="0"/>
                  <a:t>of parameterization schemes</a:t>
                </a:r>
              </a:p>
              <a:p>
                <a:r>
                  <a:rPr lang="en-GB" sz="2000" dirty="0" smtClean="0"/>
                  <a:t>Data </a:t>
                </a:r>
                <a:r>
                  <a:rPr lang="en-GB" sz="2000" dirty="0"/>
                  <a:t>driven alternative: Statistical downscaling</a:t>
                </a:r>
              </a:p>
              <a:p>
                <a:r>
                  <a:rPr lang="en-GB" sz="2000" dirty="0"/>
                  <a:t>Recent advances in downscaling with deep neural networks</a:t>
                </a:r>
                <a:br>
                  <a:rPr lang="en-GB" sz="2000" dirty="0"/>
                </a:br>
                <a:r>
                  <a:rPr lang="en-GB" sz="2000" dirty="0"/>
                  <a:t>(e.g. </a:t>
                </a:r>
                <a:r>
                  <a:rPr lang="en-GB" sz="2000" i="1" dirty="0"/>
                  <a:t>Harris et al., 2022</a:t>
                </a:r>
                <a:r>
                  <a:rPr lang="en-GB" sz="2000" dirty="0"/>
                  <a:t>, </a:t>
                </a:r>
                <a:r>
                  <a:rPr lang="en-GB" sz="2000" i="1" dirty="0"/>
                  <a:t>Price and Rasp, 2022</a:t>
                </a:r>
                <a:r>
                  <a:rPr lang="en-GB" sz="2000" dirty="0"/>
                  <a:t>)</a:t>
                </a:r>
              </a:p>
              <a:p>
                <a:endParaRPr lang="en-GB" sz="2000" dirty="0"/>
              </a:p>
              <a:p>
                <a:endParaRPr lang="en-GB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8513E1D-3637-42BF-9008-6BCCB1FCB5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84784"/>
                <a:ext cx="7032144" cy="4214255"/>
              </a:xfrm>
              <a:blipFill>
                <a:blip r:embed="rId3"/>
                <a:stretch>
                  <a:fillRect l="-2253" t="-1592" r="-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2022-06-27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 dirty="0" err="1"/>
              <a:t>downscaling</a:t>
            </a:r>
            <a:r>
              <a:rPr lang="de-DE" dirty="0"/>
              <a:t>?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628800"/>
            <a:ext cx="4440461" cy="295232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392144" y="4653136"/>
            <a:ext cx="4608512" cy="70634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sz="1400" dirty="0"/>
              <a:t>Visualization of a Cartesian grid in an atmospheric model including a sketch of parameterized </a:t>
            </a:r>
            <a:br>
              <a:rPr lang="en-GB" sz="1400" dirty="0"/>
            </a:br>
            <a:r>
              <a:rPr lang="en-GB" sz="1400" dirty="0"/>
              <a:t>(sub-grid scale) processes (from </a:t>
            </a:r>
            <a:r>
              <a:rPr lang="en-GB" sz="1400" i="1" dirty="0"/>
              <a:t>Edwards, 2011</a:t>
            </a:r>
            <a:r>
              <a:rPr lang="en-GB" sz="1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390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513E-45D7-CA48-8794-881A426F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3" y="332656"/>
            <a:ext cx="11449050" cy="1124780"/>
          </a:xfrm>
        </p:spPr>
        <p:txBody>
          <a:bodyPr/>
          <a:lstStyle/>
          <a:p>
            <a:r>
              <a:rPr lang="en-US" dirty="0"/>
              <a:t>Primary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80DAFB-875B-CB42-A5C8-AA62CD3A4E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11449049" cy="509994"/>
          </a:xfrm>
        </p:spPr>
        <p:txBody>
          <a:bodyPr/>
          <a:lstStyle/>
          <a:p>
            <a:r>
              <a:rPr lang="en-US" dirty="0"/>
              <a:t>A snapshot</a:t>
            </a:r>
          </a:p>
        </p:txBody>
      </p:sp>
      <p:pic>
        <p:nvPicPr>
          <p:cNvPr id="3079" name="Picture 7" descr="https://lh5.googleusercontent.com/bzYn5Fu1L4MyTPMaDBEI3YjFJ0-sbYqfRrTHZKLs8DtS-JzcSUGqn9zoO5bq_OgPa2hhdVkHXZ0SbsBMl-tnnFawp1tYlXKEq-vD8gtWtUtgBtH-97wqRmAMW0-jc8VMuS_2rn5XxUfkE5BGxdW8fA">
            <a:extLst>
              <a:ext uri="{FF2B5EF4-FFF2-40B4-BE49-F238E27FC236}">
                <a16:creationId xmlns:a16="http://schemas.microsoft.com/office/drawing/2014/main" id="{CAA257DF-2949-4644-8C77-AA7599FA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40" y="1052736"/>
            <a:ext cx="273176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lh4.googleusercontent.com/88plE9QW6ONAd3XQa1PZciJSLWC5sLPgVM14cYIyb_yM6ur5xsPvXulb3UsTb02rL6rSjrXs3ydwURGq9ZqFIA9IhnNkdjhvKNRG38iQFMhzc_UZL3DDzZlrwuNAMeJWVVm3hssIF3Et_DiBVeLhcQ">
            <a:extLst>
              <a:ext uri="{FF2B5EF4-FFF2-40B4-BE49-F238E27FC236}">
                <a16:creationId xmlns:a16="http://schemas.microsoft.com/office/drawing/2014/main" id="{A9603FF6-21DE-D74E-A8DA-1DF400C61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86" y="1042789"/>
            <a:ext cx="273317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lh5.googleusercontent.com/-4b3VAe6mFcc_sK5pNk7Q1dNtOgIm3TrOZrLZUy7QUTCCQ_uzOjLGAKvfUSlntcmB0fvVU2INpjAuwIla16YKPj7m711E71pISnVIaJgtwLFJSWlrbYvIe3h8YvWfp8gKzfL1nPcrlE38eKLX0St2g">
            <a:extLst>
              <a:ext uri="{FF2B5EF4-FFF2-40B4-BE49-F238E27FC236}">
                <a16:creationId xmlns:a16="http://schemas.microsoft.com/office/drawing/2014/main" id="{AEB34F56-B9E8-D040-971A-6E06FA3D9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47" y="3789280"/>
            <a:ext cx="273316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s://lh5.googleusercontent.com/FeDmih8_SNZHeNBZpT9XnWhKZGvuOigvxVBltuqbPEMVqLAtIlDnnMxAbnoJeFx6AbNEcY0HlJlll8QVATBSJWufweIXJUl_UJ3hmmvzk1spfF2wWCNEc8jeA445kDdM5HSpVvNEDndMeYNCi8lwLw">
            <a:extLst>
              <a:ext uri="{FF2B5EF4-FFF2-40B4-BE49-F238E27FC236}">
                <a16:creationId xmlns:a16="http://schemas.microsoft.com/office/drawing/2014/main" id="{9DFC5313-B8AD-0C45-B142-E47A39E79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551" y="3789280"/>
            <a:ext cx="310633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AB7C-E0B1-564A-A4ED-D977AA2C2CD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2022-06-27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242A4-BB51-C342-B9CA-8C5A137D2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Slide </a:t>
            </a:r>
            <a:fld id="{A52F4D17-1AD6-42D9-B93A-EB002C62F43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B6C90F3-ECAE-D740-B20B-DE41B4A53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63143"/>
            <a:ext cx="5521322" cy="4214255"/>
          </a:xfrm>
        </p:spPr>
        <p:txBody>
          <a:bodyPr/>
          <a:lstStyle/>
          <a:p>
            <a:pPr marL="444500" lvl="2" indent="-2286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U-Net and </a:t>
            </a:r>
            <a:r>
              <a:rPr lang="en-US" sz="2000" dirty="0" err="1">
                <a:sym typeface="Wingdings" pitchFamily="2" charset="2"/>
              </a:rPr>
              <a:t>SwinIR</a:t>
            </a:r>
            <a:r>
              <a:rPr lang="en-US" sz="2000" dirty="0">
                <a:sym typeface="Wingdings" pitchFamily="2" charset="2"/>
              </a:rPr>
              <a:t> (</a:t>
            </a:r>
            <a:r>
              <a:rPr lang="en-US" sz="2000" i="1" dirty="0">
                <a:sym typeface="Wingdings" pitchFamily="2" charset="2"/>
              </a:rPr>
              <a:t>Liang et al., 2021</a:t>
            </a:r>
            <a:r>
              <a:rPr lang="en-US" sz="2000" dirty="0">
                <a:sym typeface="Wingdings" pitchFamily="2" charset="2"/>
              </a:rPr>
              <a:t>) can add fine-scale structure to precipitation field</a:t>
            </a:r>
          </a:p>
          <a:p>
            <a:pPr marL="444500" lvl="2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But both fields are too smooth (lack of spatial variability), especially for </a:t>
            </a:r>
            <a:r>
              <a:rPr lang="en-US" sz="2000" dirty="0" err="1" smtClean="0">
                <a:sym typeface="Wingdings" pitchFamily="2" charset="2"/>
              </a:rPr>
              <a:t>SwinIR</a:t>
            </a:r>
            <a:endParaRPr lang="en-US" sz="2000" dirty="0" smtClean="0">
              <a:sym typeface="Wingdings" pitchFamily="2" charset="2"/>
            </a:endParaRPr>
          </a:p>
          <a:p>
            <a:pPr marL="444500" lvl="2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Heavy </a:t>
            </a:r>
            <a:r>
              <a:rPr lang="en-US" sz="2000" dirty="0">
                <a:sym typeface="Wingdings" pitchFamily="2" charset="2"/>
              </a:rPr>
              <a:t>precipitation is over-estimated by </a:t>
            </a:r>
            <a:r>
              <a:rPr lang="en-US" sz="2000" dirty="0" err="1">
                <a:sym typeface="Wingdings" pitchFamily="2" charset="2"/>
              </a:rPr>
              <a:t>SwinIR</a:t>
            </a:r>
            <a:r>
              <a:rPr lang="en-US" sz="2000" dirty="0">
                <a:sym typeface="Wingdings" pitchFamily="2" charset="2"/>
              </a:rPr>
              <a:t> (significant bias)</a:t>
            </a:r>
          </a:p>
          <a:p>
            <a:pPr marL="444500" lvl="2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15900" lvl="1" indent="0">
              <a:buNone/>
            </a:pPr>
            <a:endParaRPr lang="en-US" dirty="0"/>
          </a:p>
          <a:p>
            <a:pPr marL="2159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64461-36CC-2247-AD3D-26DCA44C37A5}"/>
              </a:ext>
            </a:extLst>
          </p:cNvPr>
          <p:cNvSpPr txBox="1"/>
          <p:nvPr/>
        </p:nvSpPr>
        <p:spPr>
          <a:xfrm>
            <a:off x="6955043" y="609538"/>
            <a:ext cx="86914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/>
              <a:t>Input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5DF8ED-B05D-6945-8A39-F12FD1976164}"/>
              </a:ext>
            </a:extLst>
          </p:cNvPr>
          <p:cNvSpPr txBox="1"/>
          <p:nvPr/>
        </p:nvSpPr>
        <p:spPr>
          <a:xfrm>
            <a:off x="9696400" y="609538"/>
            <a:ext cx="104022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/>
              <a:t>Target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C5BEAB-E9AE-7748-AA78-10959C08BD65}"/>
              </a:ext>
            </a:extLst>
          </p:cNvPr>
          <p:cNvSpPr txBox="1"/>
          <p:nvPr/>
        </p:nvSpPr>
        <p:spPr>
          <a:xfrm>
            <a:off x="6801326" y="3417850"/>
            <a:ext cx="88678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err="1"/>
              <a:t>UNet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29EB67-7BDD-674C-A1B4-388561886E93}"/>
              </a:ext>
            </a:extLst>
          </p:cNvPr>
          <p:cNvSpPr txBox="1"/>
          <p:nvPr/>
        </p:nvSpPr>
        <p:spPr>
          <a:xfrm>
            <a:off x="9768408" y="3406200"/>
            <a:ext cx="116089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err="1"/>
              <a:t>SwinIR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57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513E-45D7-CA48-8794-881A426F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80DAFB-875B-CB42-A5C8-AA62CD3A4E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11449049" cy="509994"/>
          </a:xfrm>
        </p:spPr>
        <p:txBody>
          <a:bodyPr/>
          <a:lstStyle/>
          <a:p>
            <a:r>
              <a:rPr lang="en-US" dirty="0"/>
              <a:t>A snapshot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AB7C-E0B1-564A-A4ED-D977AA2C2CD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2022-06-27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242A4-BB51-C342-B9CA-8C5A137D2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Slide </a:t>
            </a:r>
            <a:fld id="{A52F4D17-1AD6-42D9-B93A-EB002C62F43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B6C90F3-ECAE-D740-B20B-DE41B4A53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63143"/>
            <a:ext cx="5521322" cy="4214255"/>
          </a:xfrm>
        </p:spPr>
        <p:txBody>
          <a:bodyPr/>
          <a:lstStyle/>
          <a:p>
            <a:pPr marL="444500" lvl="2" indent="-2286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U-Net and </a:t>
            </a:r>
            <a:r>
              <a:rPr lang="en-US" sz="2000" dirty="0" err="1">
                <a:sym typeface="Wingdings" pitchFamily="2" charset="2"/>
              </a:rPr>
              <a:t>SwinIR</a:t>
            </a:r>
            <a:r>
              <a:rPr lang="en-US" sz="2000" dirty="0">
                <a:sym typeface="Wingdings" pitchFamily="2" charset="2"/>
              </a:rPr>
              <a:t> (</a:t>
            </a:r>
            <a:r>
              <a:rPr lang="en-US" sz="2000" i="1" dirty="0">
                <a:sym typeface="Wingdings" pitchFamily="2" charset="2"/>
              </a:rPr>
              <a:t>Liang et al., 2021</a:t>
            </a:r>
            <a:r>
              <a:rPr lang="en-US" sz="2000" dirty="0">
                <a:sym typeface="Wingdings" pitchFamily="2" charset="2"/>
              </a:rPr>
              <a:t>) can add fine-scale structure to precipitation field</a:t>
            </a:r>
          </a:p>
          <a:p>
            <a:pPr marL="444500" lvl="2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But </a:t>
            </a:r>
            <a:r>
              <a:rPr lang="en-US" sz="2000" dirty="0">
                <a:sym typeface="Wingdings" pitchFamily="2" charset="2"/>
              </a:rPr>
              <a:t>both fields are too smooth (lack of spatial variability), especially for </a:t>
            </a:r>
            <a:r>
              <a:rPr lang="en-US" sz="2000" dirty="0" err="1">
                <a:sym typeface="Wingdings" pitchFamily="2" charset="2"/>
              </a:rPr>
              <a:t>SwinIR</a:t>
            </a:r>
            <a:endParaRPr lang="en-US" sz="2000" dirty="0">
              <a:sym typeface="Wingdings" pitchFamily="2" charset="2"/>
            </a:endParaRPr>
          </a:p>
          <a:p>
            <a:pPr marL="444500" lvl="2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Heavy </a:t>
            </a:r>
            <a:r>
              <a:rPr lang="en-US" sz="2000" dirty="0">
                <a:sym typeface="Wingdings" pitchFamily="2" charset="2"/>
              </a:rPr>
              <a:t>precipitation is over-estimated by </a:t>
            </a:r>
            <a:r>
              <a:rPr lang="en-US" sz="2000" dirty="0" err="1">
                <a:sym typeface="Wingdings" pitchFamily="2" charset="2"/>
              </a:rPr>
              <a:t>SwinIR</a:t>
            </a:r>
            <a:r>
              <a:rPr lang="en-US" sz="2000" dirty="0">
                <a:sym typeface="Wingdings" pitchFamily="2" charset="2"/>
              </a:rPr>
              <a:t> (significant bias)</a:t>
            </a:r>
          </a:p>
          <a:p>
            <a:pPr marL="444500" lvl="2" indent="-2286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Further fine-tuning of </a:t>
            </a:r>
            <a:r>
              <a:rPr lang="en-US" sz="2000" dirty="0" err="1">
                <a:sym typeface="Wingdings" pitchFamily="2" charset="2"/>
              </a:rPr>
              <a:t>SwinIR</a:t>
            </a:r>
            <a:r>
              <a:rPr lang="en-US" sz="2000" dirty="0">
                <a:sym typeface="Wingdings" pitchFamily="2" charset="2"/>
              </a:rPr>
              <a:t> required </a:t>
            </a:r>
          </a:p>
          <a:p>
            <a:pPr marL="215900" lvl="2" indent="0">
              <a:buNone/>
            </a:pPr>
            <a:endParaRPr lang="en-US" dirty="0">
              <a:sym typeface="Wingdings" pitchFamily="2" charset="2"/>
            </a:endParaRPr>
          </a:p>
          <a:p>
            <a:pPr marL="444500" lvl="2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15900" lvl="1" indent="0">
              <a:buNone/>
            </a:pPr>
            <a:endParaRPr lang="en-US" dirty="0"/>
          </a:p>
          <a:p>
            <a:pPr marL="21590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2" name="Picture 17" descr="https://lh4.googleusercontent.com/K6SmOTyHNvMvBjp73goDM8wig7CiTCfQ773pepNTB_uminbjzW8qFiBTPKpSi09JcXVcxY8kKy8gvSu9c40VX20l65xQbMYU53VsbUrhoOV3J_NHxmDo7BKHqYycEd5zLbpsoxFbXEk771rpSdpXDw">
            <a:extLst>
              <a:ext uri="{FF2B5EF4-FFF2-40B4-BE49-F238E27FC236}">
                <a16:creationId xmlns:a16="http://schemas.microsoft.com/office/drawing/2014/main" id="{E0810CEB-A487-5A48-BFF6-0CF85C466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31" y="1124984"/>
            <a:ext cx="273176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https://lh6.googleusercontent.com/vJ2zr9RxgclP7AX0cO926L25gFj734dC66StnoGmcRilEj-drIPWJ-aGAO50KiYjBV7aVioHr7uiDNpjJuxuZO7-XEipAD3axI_j_DwoAix2x7f6PfTgineORcoL2jfqxx9ObHy4UI7KU9PtTjR3-Q">
            <a:extLst>
              <a:ext uri="{FF2B5EF4-FFF2-40B4-BE49-F238E27FC236}">
                <a16:creationId xmlns:a16="http://schemas.microsoft.com/office/drawing/2014/main" id="{AAA55626-291A-EB4D-A905-1A3D22E7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47" y="1052976"/>
            <a:ext cx="273316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https://lh5.googleusercontent.com/mPenGc0a7wftJ1UORVzCxdDR_Ut0ug0qEWl379wN4s3N8KprZMOQ3ZzBdUD4TV2nUOAWsGohHAiFnoHIjhzV-xBAqLZ2Ujm_2sUzv38a94lYFR-mbTIVQ8_K1HYdjiw8xn9pN_4p_-KxReR_-Zn9oQ">
            <a:extLst>
              <a:ext uri="{FF2B5EF4-FFF2-40B4-BE49-F238E27FC236}">
                <a16:creationId xmlns:a16="http://schemas.microsoft.com/office/drawing/2014/main" id="{96C98862-D891-424D-AF53-167C27748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26" y="3861288"/>
            <a:ext cx="273317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3" descr="https://lh4.googleusercontent.com/OxJ9A1FalbgRmquQeJuf2Xb3EJy8x8dRHDF31SeiZ0tCFnoJzxz4uhxkCpWDkVoxFPMWsBCTbXm_xHN6asDaWLZLlCDAMH4AEG9hqKveuw7GM_N5a0qGbw7610qrRfqFOg6zs0Td5twt7KQ7G0Cqug">
            <a:extLst>
              <a:ext uri="{FF2B5EF4-FFF2-40B4-BE49-F238E27FC236}">
                <a16:creationId xmlns:a16="http://schemas.microsoft.com/office/drawing/2014/main" id="{75A4B40D-54F0-5545-8134-00338D692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73" y="3861288"/>
            <a:ext cx="28225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B20B9E-494B-0840-BE4E-ED326068261E}"/>
              </a:ext>
            </a:extLst>
          </p:cNvPr>
          <p:cNvSpPr txBox="1"/>
          <p:nvPr/>
        </p:nvSpPr>
        <p:spPr>
          <a:xfrm>
            <a:off x="6955043" y="609538"/>
            <a:ext cx="86914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/>
              <a:t>Input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A9F89-9CAC-1147-8B07-B27539CD1462}"/>
              </a:ext>
            </a:extLst>
          </p:cNvPr>
          <p:cNvSpPr txBox="1"/>
          <p:nvPr/>
        </p:nvSpPr>
        <p:spPr>
          <a:xfrm>
            <a:off x="9696400" y="609538"/>
            <a:ext cx="104022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/>
              <a:t>Target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129822-AD2B-7F4A-9B19-419256D61D95}"/>
              </a:ext>
            </a:extLst>
          </p:cNvPr>
          <p:cNvSpPr txBox="1"/>
          <p:nvPr/>
        </p:nvSpPr>
        <p:spPr>
          <a:xfrm>
            <a:off x="6801326" y="3417850"/>
            <a:ext cx="88678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err="1"/>
              <a:t>UNet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343434-DF50-FA48-B213-38FBE4B34312}"/>
              </a:ext>
            </a:extLst>
          </p:cNvPr>
          <p:cNvSpPr txBox="1"/>
          <p:nvPr/>
        </p:nvSpPr>
        <p:spPr>
          <a:xfrm>
            <a:off x="9768408" y="3406200"/>
            <a:ext cx="116089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err="1"/>
              <a:t>SwinIR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57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upcoming</a:t>
            </a:r>
            <a:r>
              <a:rPr lang="de-DE" dirty="0"/>
              <a:t> </a:t>
            </a:r>
            <a:r>
              <a:rPr lang="de-DE" dirty="0" err="1"/>
              <a:t>steps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Improve the neural networks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err="1"/>
              <a:t>Finetune</a:t>
            </a:r>
            <a:r>
              <a:rPr lang="en-GB" sz="1800" dirty="0"/>
              <a:t> WGAN and </a:t>
            </a:r>
            <a:r>
              <a:rPr lang="en-GB" sz="1800" dirty="0" err="1"/>
              <a:t>Swin</a:t>
            </a:r>
            <a:r>
              <a:rPr lang="en-GB" sz="1800" dirty="0"/>
              <a:t> Transformer for downscaling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Comprehensive comparison between models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Embed auxiliary predictors (daytime &amp; season, land-sea mask and topography)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Stochastic forecasting, especially for precipitation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Add </a:t>
            </a:r>
            <a:r>
              <a:rPr lang="en-GB" sz="2000" dirty="0" err="1"/>
              <a:t>recurrency</a:t>
            </a:r>
            <a:r>
              <a:rPr lang="en-GB" sz="2000" dirty="0"/>
              <a:t> to Transformer-based downscaling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Provide a benchmark dataset (ERA5, IFS and RADKLIM data)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Application on different meteorological variables: T2m, hourly precipitation, but also horizontal wind </a:t>
            </a:r>
            <a:br>
              <a:rPr lang="en-GB" sz="1800" dirty="0"/>
            </a:br>
            <a:r>
              <a:rPr lang="en-GB" sz="1800" dirty="0"/>
              <a:t>and short-wave radiation </a:t>
            </a:r>
          </a:p>
          <a:p>
            <a:pPr marL="0" indent="0">
              <a:buNone/>
            </a:pPr>
            <a:endParaRPr lang="en-GB" b="1" dirty="0"/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  <a:p>
            <a:endParaRPr lang="en-GB" dirty="0"/>
          </a:p>
        </p:txBody>
      </p:sp>
      <p:sp>
        <p:nvSpPr>
          <p:cNvPr id="7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de-DE" dirty="0"/>
              <a:t>2022-06-27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8787199" y="430597"/>
            <a:ext cx="2600806" cy="951495"/>
            <a:chOff x="8787199" y="430597"/>
            <a:chExt cx="2600806" cy="95149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4610" y="438697"/>
              <a:ext cx="943395" cy="943395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8787199" y="430597"/>
              <a:ext cx="1656184" cy="88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dirty="0"/>
                <a:t>Visit the</a:t>
              </a:r>
              <a:br>
                <a:rPr lang="en-GB" dirty="0"/>
              </a:br>
              <a:r>
                <a:rPr lang="en-GB" b="1" dirty="0"/>
                <a:t>MAELSTROM</a:t>
              </a:r>
              <a:r>
                <a:rPr lang="en-GB" dirty="0"/>
                <a:t/>
              </a:r>
              <a:br>
                <a:rPr lang="en-GB" dirty="0"/>
              </a:br>
              <a:r>
                <a:rPr lang="en-GB" dirty="0"/>
                <a:t>webpage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1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 rot="19572310">
            <a:off x="5493853" y="-47580"/>
            <a:ext cx="2701190" cy="4869463"/>
            <a:chOff x="3435548" y="2400167"/>
            <a:chExt cx="2701190" cy="4869463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69955">
              <a:off x="4444738" y="5577630"/>
              <a:ext cx="1692000" cy="169200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 rot="2889574">
              <a:off x="1695543" y="4140172"/>
              <a:ext cx="4507984" cy="102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sz="3200" b="1" dirty="0"/>
                <a:t>Thanks for your attention! </a:t>
              </a:r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772054"/>
            <a:ext cx="1080120" cy="83206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94690" y="4676943"/>
            <a:ext cx="650942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spc="-1" dirty="0">
                <a:solidFill>
                  <a:srgbClr val="000000"/>
                </a:solidFill>
                <a:ea typeface="DejaVu Sans"/>
              </a:rPr>
              <a:t>The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project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is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funded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by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the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 </a:t>
            </a:r>
            <a:r>
              <a:rPr lang="de-DE" sz="1600" u="sng" spc="-1" dirty="0">
                <a:solidFill>
                  <a:srgbClr val="000000"/>
                </a:solidFill>
                <a:ea typeface="DejaVu Sans"/>
                <a:hlinkClick r:id="rId5"/>
              </a:rPr>
              <a:t>European </a:t>
            </a:r>
            <a:r>
              <a:rPr lang="de-DE" sz="1600" u="sng" spc="-1" dirty="0" err="1">
                <a:solidFill>
                  <a:srgbClr val="000000"/>
                </a:solidFill>
                <a:ea typeface="DejaVu Sans"/>
                <a:hlinkClick r:id="rId5"/>
              </a:rPr>
              <a:t>Union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’s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Horizon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2020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research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and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innovation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programme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and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the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 </a:t>
            </a:r>
            <a:r>
              <a:rPr lang="de-DE" sz="1600" u="sng" spc="-1" dirty="0" err="1">
                <a:solidFill>
                  <a:srgbClr val="000000"/>
                </a:solidFill>
                <a:ea typeface="DejaVu Sans"/>
                <a:hlinkClick r:id="rId6"/>
              </a:rPr>
              <a:t>EuroHPC</a:t>
            </a:r>
            <a:r>
              <a:rPr lang="de-DE" sz="1600" u="sng" spc="-1" dirty="0">
                <a:solidFill>
                  <a:srgbClr val="000000"/>
                </a:solidFill>
                <a:ea typeface="DejaVu Sans"/>
                <a:hlinkClick r:id="rId6"/>
              </a:rPr>
              <a:t> Joint </a:t>
            </a:r>
            <a:r>
              <a:rPr lang="de-DE" sz="1600" u="sng" spc="-1" dirty="0" err="1">
                <a:solidFill>
                  <a:srgbClr val="000000"/>
                </a:solidFill>
                <a:ea typeface="DejaVu Sans"/>
                <a:hlinkClick r:id="rId6"/>
              </a:rPr>
              <a:t>Undertaking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 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under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Grant Agreement 955513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and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co-funded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by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the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German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Ministry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of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Education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and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Research (</a:t>
            </a:r>
            <a:r>
              <a:rPr lang="de-DE" sz="1600" u="sng" spc="-1" dirty="0">
                <a:solidFill>
                  <a:srgbClr val="000000"/>
                </a:solidFill>
                <a:ea typeface="DejaVu Sans"/>
                <a:hlinkClick r:id="rId7"/>
              </a:rPr>
              <a:t>BMBF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)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under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funding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de-DE" sz="1600" spc="-1" dirty="0" err="1">
                <a:solidFill>
                  <a:srgbClr val="000000"/>
                </a:solidFill>
                <a:ea typeface="DejaVu Sans"/>
              </a:rPr>
              <a:t>reference</a:t>
            </a:r>
            <a:r>
              <a:rPr lang="de-DE" sz="1600" spc="-1" dirty="0">
                <a:solidFill>
                  <a:srgbClr val="000000"/>
                </a:solidFill>
                <a:ea typeface="DejaVu Sans"/>
              </a:rPr>
              <a:t> 16HPC029.</a:t>
            </a:r>
            <a:endParaRPr lang="en-US" sz="1600" spc="-1" dirty="0"/>
          </a:p>
          <a:p>
            <a:pPr>
              <a:lnSpc>
                <a:spcPct val="100000"/>
              </a:lnSpc>
            </a:pPr>
            <a:endParaRPr lang="en-US" spc="-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3" y="2636912"/>
            <a:ext cx="2660841" cy="2049776"/>
          </a:xfrm>
          <a:prstGeom prst="rect">
            <a:avLst/>
          </a:prstGeom>
        </p:spPr>
      </p:pic>
      <p:sp>
        <p:nvSpPr>
          <p:cNvPr id="14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de-DE" dirty="0"/>
              <a:t>2022-06-27</a:t>
            </a:r>
          </a:p>
        </p:txBody>
      </p:sp>
      <p:sp>
        <p:nvSpPr>
          <p:cNvPr id="17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de-DE" dirty="0"/>
              <a:t>Slide 9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8787199" y="430597"/>
            <a:ext cx="2600806" cy="951495"/>
            <a:chOff x="8787199" y="430597"/>
            <a:chExt cx="2600806" cy="95149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4610" y="438697"/>
              <a:ext cx="943395" cy="943395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8787199" y="430597"/>
              <a:ext cx="1656184" cy="88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dirty="0"/>
                <a:t>Visit the</a:t>
              </a:r>
              <a:br>
                <a:rPr lang="en-GB" dirty="0"/>
              </a:br>
              <a:r>
                <a:rPr lang="en-GB" b="1" dirty="0"/>
                <a:t>MAELSTROM</a:t>
              </a:r>
              <a:r>
                <a:rPr lang="en-GB" dirty="0"/>
                <a:t/>
              </a:r>
              <a:br>
                <a:rPr lang="en-GB" dirty="0"/>
              </a:br>
              <a:r>
                <a:rPr lang="en-GB" dirty="0"/>
                <a:t>webpage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15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124745"/>
            <a:ext cx="11449050" cy="4652654"/>
          </a:xfrm>
        </p:spPr>
        <p:txBody>
          <a:bodyPr/>
          <a:lstStyle/>
          <a:p>
            <a:r>
              <a:rPr lang="en-US" sz="1800" dirty="0"/>
              <a:t>Gross, Markus, et al. "Physics–dynamics coupling in weather, climate, and earth system models: Challenges and recent progress." </a:t>
            </a:r>
            <a:r>
              <a:rPr lang="en-US" sz="1800" i="1" dirty="0"/>
              <a:t>Monthly Weather Review</a:t>
            </a:r>
            <a:r>
              <a:rPr lang="en-US" sz="1800" dirty="0"/>
              <a:t> 146.11 (2018): 3505-3544. </a:t>
            </a:r>
            <a:r>
              <a:rPr lang="en-US" sz="1800" dirty="0">
                <a:hlinkClick r:id="rId3"/>
              </a:rPr>
              <a:t>DOI</a:t>
            </a:r>
            <a:r>
              <a:rPr lang="en-US" sz="1800" dirty="0"/>
              <a:t>.</a:t>
            </a:r>
          </a:p>
          <a:p>
            <a:r>
              <a:rPr lang="en-US" sz="1800" dirty="0"/>
              <a:t>Harris, Lucy, et al. "A Generative Deep Learning Approach to Stochastic Downscaling of Precipitation Forecasts." </a:t>
            </a:r>
            <a:r>
              <a:rPr lang="en-US" sz="1800" i="1" dirty="0" err="1"/>
              <a:t>arXiv</a:t>
            </a:r>
            <a:r>
              <a:rPr lang="en-US" sz="1800" i="1" dirty="0"/>
              <a:t> preprint arXiv:2204.02028</a:t>
            </a:r>
            <a:r>
              <a:rPr lang="en-US" sz="1800" dirty="0"/>
              <a:t> (2022). </a:t>
            </a:r>
            <a:r>
              <a:rPr lang="en-US" sz="1800" dirty="0" err="1">
                <a:hlinkClick r:id="rId4"/>
              </a:rPr>
              <a:t>arXiv</a:t>
            </a:r>
            <a:r>
              <a:rPr lang="en-US" sz="1800" dirty="0" smtClean="0"/>
              <a:t>.</a:t>
            </a:r>
          </a:p>
          <a:p>
            <a:r>
              <a:rPr lang="en-US" sz="1800" dirty="0" err="1"/>
              <a:t>Leinonen</a:t>
            </a:r>
            <a:r>
              <a:rPr lang="en-US" sz="1800" dirty="0"/>
              <a:t>, J., </a:t>
            </a:r>
            <a:r>
              <a:rPr lang="en-US" sz="1800" dirty="0" err="1"/>
              <a:t>Nerini</a:t>
            </a:r>
            <a:r>
              <a:rPr lang="en-US" sz="1800" dirty="0"/>
              <a:t>, D., &amp; Berne, A. (2020). Stochastic super-resolution for downscaling time-evolving atmospheric fields with a generative adversarial network. </a:t>
            </a:r>
            <a:r>
              <a:rPr lang="en-US" sz="1800" i="1" dirty="0"/>
              <a:t>IEEE Transactions on Geoscience and Remote Sensing</a:t>
            </a:r>
            <a:r>
              <a:rPr lang="en-US" sz="1800" dirty="0"/>
              <a:t>, </a:t>
            </a:r>
            <a:r>
              <a:rPr lang="en-US" sz="1800" i="1" dirty="0"/>
              <a:t>59</a:t>
            </a:r>
            <a:r>
              <a:rPr lang="en-US" sz="1800" dirty="0"/>
              <a:t>(9), 7211-7223</a:t>
            </a:r>
            <a:r>
              <a:rPr lang="en-US" sz="1800" dirty="0" smtClean="0"/>
              <a:t>. </a:t>
            </a:r>
            <a:r>
              <a:rPr lang="en-US" sz="1800" dirty="0" smtClean="0">
                <a:hlinkClick r:id="rId5"/>
              </a:rPr>
              <a:t>DOI</a:t>
            </a:r>
            <a:endParaRPr lang="en-US" sz="1800" dirty="0" smtClean="0"/>
          </a:p>
          <a:p>
            <a:r>
              <a:rPr lang="de-DE" sz="1800" dirty="0"/>
              <a:t>Liang, </a:t>
            </a:r>
            <a:r>
              <a:rPr lang="de-DE" sz="1800" dirty="0" err="1"/>
              <a:t>Jingyun</a:t>
            </a:r>
            <a:r>
              <a:rPr lang="de-DE" sz="1800" dirty="0"/>
              <a:t>, et al. "</a:t>
            </a:r>
            <a:r>
              <a:rPr lang="de-DE" sz="1800" dirty="0" err="1"/>
              <a:t>Swinir</a:t>
            </a:r>
            <a:r>
              <a:rPr lang="de-DE" sz="1800" dirty="0"/>
              <a:t>: Image </a:t>
            </a:r>
            <a:r>
              <a:rPr lang="de-DE" sz="1800" dirty="0" err="1"/>
              <a:t>restoration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swin</a:t>
            </a:r>
            <a:r>
              <a:rPr lang="de-DE" sz="1800" dirty="0"/>
              <a:t> </a:t>
            </a:r>
            <a:r>
              <a:rPr lang="de-DE" sz="1800" dirty="0" err="1"/>
              <a:t>transformer</a:t>
            </a:r>
            <a:r>
              <a:rPr lang="de-DE" sz="1800" dirty="0"/>
              <a:t>." </a:t>
            </a:r>
            <a:r>
              <a:rPr lang="de-DE" sz="1800" i="1" dirty="0" err="1"/>
              <a:t>Proceedings</a:t>
            </a:r>
            <a:r>
              <a:rPr lang="de-DE" sz="1800" i="1" dirty="0"/>
              <a:t> </a:t>
            </a:r>
            <a:r>
              <a:rPr lang="de-DE" sz="1800" i="1" dirty="0" err="1"/>
              <a:t>of</a:t>
            </a:r>
            <a:r>
              <a:rPr lang="de-DE" sz="1800" i="1" dirty="0"/>
              <a:t> </a:t>
            </a:r>
            <a:r>
              <a:rPr lang="de-DE" sz="1800" i="1" dirty="0" err="1"/>
              <a:t>the</a:t>
            </a:r>
            <a:r>
              <a:rPr lang="de-DE" sz="1800" i="1" dirty="0"/>
              <a:t> IEEE/CVF International Conference on Computer Vision</a:t>
            </a:r>
            <a:r>
              <a:rPr lang="de-DE" sz="1800" dirty="0"/>
              <a:t>. 2021</a:t>
            </a:r>
            <a:r>
              <a:rPr lang="de-DE" sz="1800" dirty="0" smtClean="0"/>
              <a:t>. </a:t>
            </a:r>
            <a:r>
              <a:rPr lang="de-DE" sz="1800" dirty="0" err="1" smtClean="0">
                <a:hlinkClick r:id="rId6"/>
              </a:rPr>
              <a:t>arXiV</a:t>
            </a:r>
            <a:endParaRPr lang="de-DE" sz="1800" dirty="0"/>
          </a:p>
          <a:p>
            <a:r>
              <a:rPr lang="de-DE" sz="1800" dirty="0"/>
              <a:t>Liu, </a:t>
            </a:r>
            <a:r>
              <a:rPr lang="de-DE" sz="1800" dirty="0" err="1"/>
              <a:t>Ze</a:t>
            </a:r>
            <a:r>
              <a:rPr lang="de-DE" sz="1800" dirty="0"/>
              <a:t>, et al. "</a:t>
            </a:r>
            <a:r>
              <a:rPr lang="de-DE" sz="1800" dirty="0" err="1"/>
              <a:t>Swin</a:t>
            </a:r>
            <a:r>
              <a:rPr lang="de-DE" sz="1800" dirty="0"/>
              <a:t> </a:t>
            </a:r>
            <a:r>
              <a:rPr lang="de-DE" sz="1800" dirty="0" err="1"/>
              <a:t>transformer</a:t>
            </a:r>
            <a:r>
              <a:rPr lang="de-DE" sz="1800" dirty="0"/>
              <a:t>: </a:t>
            </a:r>
            <a:r>
              <a:rPr lang="de-DE" sz="1800" dirty="0" err="1"/>
              <a:t>Hierarchical</a:t>
            </a:r>
            <a:r>
              <a:rPr lang="de-DE" sz="1800" dirty="0"/>
              <a:t> </a:t>
            </a:r>
            <a:r>
              <a:rPr lang="de-DE" sz="1800" dirty="0" err="1"/>
              <a:t>vision</a:t>
            </a:r>
            <a:r>
              <a:rPr lang="de-DE" sz="1800" dirty="0"/>
              <a:t> </a:t>
            </a:r>
            <a:r>
              <a:rPr lang="de-DE" sz="1800" dirty="0" err="1"/>
              <a:t>transformer</a:t>
            </a:r>
            <a:r>
              <a:rPr lang="de-DE" sz="1800" dirty="0"/>
              <a:t> </a:t>
            </a: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shifted</a:t>
            </a:r>
            <a:r>
              <a:rPr lang="de-DE" sz="1800" dirty="0"/>
              <a:t> </a:t>
            </a:r>
            <a:r>
              <a:rPr lang="de-DE" sz="1800" dirty="0" err="1"/>
              <a:t>windows</a:t>
            </a:r>
            <a:r>
              <a:rPr lang="de-DE" sz="1800" dirty="0"/>
              <a:t>." </a:t>
            </a:r>
            <a:r>
              <a:rPr lang="de-DE" sz="1800" i="1" dirty="0" err="1"/>
              <a:t>Proceedings</a:t>
            </a:r>
            <a:r>
              <a:rPr lang="de-DE" sz="1800" i="1" dirty="0"/>
              <a:t> </a:t>
            </a:r>
            <a:r>
              <a:rPr lang="de-DE" sz="1800" i="1" dirty="0" err="1"/>
              <a:t>of</a:t>
            </a:r>
            <a:r>
              <a:rPr lang="de-DE" sz="1800" i="1" dirty="0"/>
              <a:t> </a:t>
            </a:r>
            <a:r>
              <a:rPr lang="de-DE" sz="1800" i="1" dirty="0" err="1"/>
              <a:t>the</a:t>
            </a:r>
            <a:r>
              <a:rPr lang="de-DE" sz="1800" i="1" dirty="0"/>
              <a:t> IEEE/CVF International Conference on Computer Vision</a:t>
            </a:r>
            <a:r>
              <a:rPr lang="de-DE" sz="1800" dirty="0"/>
              <a:t>. 2021. </a:t>
            </a:r>
            <a:r>
              <a:rPr lang="de-DE" sz="1800" dirty="0" err="1">
                <a:hlinkClick r:id="rId7"/>
              </a:rPr>
              <a:t>arXiv</a:t>
            </a:r>
            <a:r>
              <a:rPr lang="de-DE" sz="1800" dirty="0"/>
              <a:t>.</a:t>
            </a:r>
          </a:p>
          <a:p>
            <a:r>
              <a:rPr lang="en-US" sz="1800" dirty="0"/>
              <a:t>Price, </a:t>
            </a:r>
            <a:r>
              <a:rPr lang="en-US" sz="1800" dirty="0" err="1"/>
              <a:t>Ilan</a:t>
            </a:r>
            <a:r>
              <a:rPr lang="en-US" sz="1800" dirty="0"/>
              <a:t>, and Stephan Rasp. "Increasing the accuracy and resolution of precipitation forecasts using deep generative models." </a:t>
            </a:r>
            <a:r>
              <a:rPr lang="en-US" sz="1800" i="1" dirty="0"/>
              <a:t>International Conference on Artificial Intelligence and Statistics</a:t>
            </a:r>
            <a:r>
              <a:rPr lang="en-US" sz="1800" dirty="0"/>
              <a:t>. PMLR, 2022. </a:t>
            </a:r>
            <a:r>
              <a:rPr lang="en-US" sz="1800" dirty="0">
                <a:hlinkClick r:id="rId8"/>
              </a:rPr>
              <a:t>PMLR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6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2022-06-27</a:t>
            </a:r>
          </a:p>
        </p:txBody>
      </p:sp>
    </p:spTree>
    <p:extLst>
      <p:ext uri="{BB962C8B-B14F-4D97-AF65-F5344CB8AC3E}">
        <p14:creationId xmlns:p14="http://schemas.microsoft.com/office/powerpoint/2010/main" val="1175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A52F4D17-1AD6-42D9-B93A-EB002C62F43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124745"/>
            <a:ext cx="11449050" cy="4652654"/>
          </a:xfrm>
        </p:spPr>
        <p:txBody>
          <a:bodyPr/>
          <a:lstStyle/>
          <a:p>
            <a:r>
              <a:rPr lang="en-US" sz="1800" dirty="0" err="1"/>
              <a:t>Sha</a:t>
            </a:r>
            <a:r>
              <a:rPr lang="en-US" sz="1800" dirty="0"/>
              <a:t>, </a:t>
            </a:r>
            <a:r>
              <a:rPr lang="en-US" sz="1800" dirty="0" err="1"/>
              <a:t>Yingkai</a:t>
            </a:r>
            <a:r>
              <a:rPr lang="en-US" sz="1800" dirty="0"/>
              <a:t>, et al. "Deep-learning-based gridded downscaling of surface meteorological variables in complex terrain. Part I: Daily maximum and minimum 2-m temperature." </a:t>
            </a:r>
            <a:r>
              <a:rPr lang="en-US" sz="1800" i="1" dirty="0"/>
              <a:t>Journal of Applied Meteorology and Climatology</a:t>
            </a:r>
            <a:r>
              <a:rPr lang="en-US" sz="1800" dirty="0"/>
              <a:t> 59.12 (2020): 2057-2073. </a:t>
            </a:r>
            <a:r>
              <a:rPr lang="en-US" sz="1800" dirty="0">
                <a:hlinkClick r:id="rId3"/>
              </a:rPr>
              <a:t>DOI</a:t>
            </a:r>
            <a:r>
              <a:rPr lang="en-US" sz="1800" dirty="0"/>
              <a:t>.</a:t>
            </a:r>
          </a:p>
          <a:p>
            <a:r>
              <a:rPr lang="en-US" sz="1800" dirty="0"/>
              <a:t>Sheridan, Peter F. "Synoptic‐flow interaction with valley cold‐air pools and effects on cold‐air pool persistence: influence of valley size and atmospheric stability." </a:t>
            </a:r>
            <a:r>
              <a:rPr lang="en-US" sz="1800" i="1" dirty="0"/>
              <a:t>Quarterly Journal of the Royal Meteorological Society</a:t>
            </a:r>
            <a:r>
              <a:rPr lang="en-US" sz="1800" dirty="0"/>
              <a:t> 145.721 (2019): 1636-1659. </a:t>
            </a:r>
            <a:r>
              <a:rPr lang="en-US" sz="1800" dirty="0">
                <a:hlinkClick r:id="rId4"/>
              </a:rPr>
              <a:t>DOI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Vaswani</a:t>
            </a:r>
            <a:r>
              <a:rPr lang="en-US" sz="1800" dirty="0"/>
              <a:t>, Ashish, et al. "Attention is all you  need." </a:t>
            </a:r>
            <a:r>
              <a:rPr lang="en-US" sz="1800" i="1" dirty="0"/>
              <a:t>Advances in neural information processing systems</a:t>
            </a:r>
            <a:r>
              <a:rPr lang="en-US" sz="1800" dirty="0"/>
              <a:t> 30 (2017). </a:t>
            </a:r>
            <a:r>
              <a:rPr lang="en-US" sz="1800" dirty="0" err="1">
                <a:hlinkClick r:id="rId5"/>
              </a:rPr>
              <a:t>arXiV</a:t>
            </a:r>
            <a:endParaRPr lang="en-US" sz="1800" dirty="0"/>
          </a:p>
          <a:p>
            <a:endParaRPr lang="en-GB" sz="1800" dirty="0"/>
          </a:p>
        </p:txBody>
      </p:sp>
      <p:sp>
        <p:nvSpPr>
          <p:cNvPr id="6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2022-06-27</a:t>
            </a:r>
          </a:p>
        </p:txBody>
      </p:sp>
    </p:spTree>
    <p:extLst>
      <p:ext uri="{BB962C8B-B14F-4D97-AF65-F5344CB8AC3E}">
        <p14:creationId xmlns:p14="http://schemas.microsoft.com/office/powerpoint/2010/main" val="1832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2022-06-27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motivation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variables?</a:t>
            </a:r>
          </a:p>
        </p:txBody>
      </p:sp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7176121" y="973066"/>
            <a:ext cx="4698136" cy="4320000"/>
            <a:chOff x="9998349" y="7623897"/>
            <a:chExt cx="4424960" cy="4390117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8349" y="7623897"/>
              <a:ext cx="4424960" cy="4390117"/>
            </a:xfrm>
            <a:prstGeom prst="rect">
              <a:avLst/>
            </a:prstGeom>
          </p:spPr>
        </p:pic>
        <p:cxnSp>
          <p:nvCxnSpPr>
            <p:cNvPr id="15" name="Gerader Verbinder 14"/>
            <p:cNvCxnSpPr/>
            <p:nvPr/>
          </p:nvCxnSpPr>
          <p:spPr>
            <a:xfrm>
              <a:off x="10482048" y="8571557"/>
              <a:ext cx="3780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>
              <a:off x="10501098" y="9898707"/>
              <a:ext cx="3780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 flipV="1">
              <a:off x="12007798" y="7696507"/>
              <a:ext cx="6350" cy="342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 flipH="1" flipV="1">
              <a:off x="13534698" y="7695257"/>
              <a:ext cx="4050" cy="342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 flipV="1">
              <a:off x="11245098" y="7696507"/>
              <a:ext cx="6350" cy="342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 flipV="1">
              <a:off x="12771498" y="7696507"/>
              <a:ext cx="6350" cy="342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7104112" y="5301208"/>
                <a:ext cx="5087888" cy="50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GB" sz="1400" dirty="0"/>
                  <a:t>90</a:t>
                </a:r>
                <a:r>
                  <a:rPr lang="en-GB" sz="1400" baseline="30000" dirty="0"/>
                  <a:t>th</a:t>
                </a:r>
                <a:r>
                  <a:rPr lang="en-GB" sz="1400" dirty="0"/>
                  <a:t> percentile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GB" sz="1400" dirty="0"/>
                  <a:t> for Mexico City as an example of local heat stress over complex terrain (V</a:t>
                </a:r>
                <a:r>
                  <a:rPr lang="en-GB" sz="1400" i="1" dirty="0"/>
                  <a:t>argas and Magana, 2020</a:t>
                </a:r>
                <a:r>
                  <a:rPr lang="en-GB" sz="1400" dirty="0"/>
                  <a:t>).</a:t>
                </a: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5301208"/>
                <a:ext cx="5087888" cy="501676"/>
              </a:xfrm>
              <a:prstGeom prst="rect">
                <a:avLst/>
              </a:prstGeom>
              <a:blipFill>
                <a:blip r:embed="rId4"/>
                <a:stretch>
                  <a:fillRect l="-359" t="-3659" b="-12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4785"/>
            <a:ext cx="7392184" cy="792088"/>
          </a:xfrm>
        </p:spPr>
        <p:txBody>
          <a:bodyPr/>
          <a:lstStyle/>
          <a:p>
            <a:r>
              <a:rPr lang="en-GB" sz="2000" dirty="0"/>
              <a:t>Here: downscaling of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hourly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b="1" dirty="0"/>
              <a:t>2m temperature [T(2m)] </a:t>
            </a:r>
            <a:r>
              <a:rPr lang="en-GB" sz="2000" dirty="0"/>
              <a:t>and</a:t>
            </a:r>
            <a:r>
              <a:rPr lang="en-GB" sz="2000" b="1" dirty="0"/>
              <a:t> hourly precipitation</a:t>
            </a:r>
          </a:p>
          <a:p>
            <a:r>
              <a:rPr lang="en-GB" sz="2000" u="sng" dirty="0"/>
              <a:t>2m temperature </a:t>
            </a:r>
            <a:r>
              <a:rPr lang="en-GB" sz="2000" dirty="0"/>
              <a:t>with high spatial variability…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… in presence of complex topography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… near coastlines</a:t>
            </a:r>
          </a:p>
          <a:p>
            <a:r>
              <a:rPr lang="en-US" sz="2000" dirty="0">
                <a:ea typeface="Arial"/>
                <a:cs typeface="Arial"/>
                <a:sym typeface="Arial"/>
              </a:rPr>
              <a:t>Adverse effects of T(2m) variability (e.g. </a:t>
            </a:r>
            <a:r>
              <a:rPr lang="en-US" sz="2000" i="1" dirty="0">
                <a:ea typeface="Arial"/>
                <a:cs typeface="Arial"/>
                <a:sym typeface="Arial"/>
              </a:rPr>
              <a:t>Sheridan, 2019)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ea typeface="Arial"/>
                <a:cs typeface="Arial"/>
                <a:sym typeface="Arial"/>
              </a:rPr>
              <a:t>Local nightly frost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ea typeface="Arial"/>
                <a:cs typeface="Arial"/>
                <a:sym typeface="Arial"/>
              </a:rPr>
              <a:t>Local heat stress</a:t>
            </a:r>
            <a:endParaRPr lang="en-GB" sz="1800" b="1" dirty="0"/>
          </a:p>
          <a:p>
            <a:endParaRPr lang="en-GB" sz="2000" dirty="0"/>
          </a:p>
          <a:p>
            <a:endParaRPr lang="en-GB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107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4785"/>
            <a:ext cx="7392184" cy="792088"/>
          </a:xfrm>
        </p:spPr>
        <p:txBody>
          <a:bodyPr/>
          <a:lstStyle/>
          <a:p>
            <a:r>
              <a:rPr lang="en-GB" sz="2000" dirty="0"/>
              <a:t>Here: downscaling of hourly </a:t>
            </a:r>
            <a:r>
              <a:rPr lang="en-GB" sz="2000" b="1" dirty="0"/>
              <a:t>2m temperature [T(2m)] </a:t>
            </a:r>
            <a:r>
              <a:rPr lang="en-GB" sz="2000" dirty="0"/>
              <a:t>and</a:t>
            </a:r>
            <a:r>
              <a:rPr lang="en-GB" sz="2000" b="1" dirty="0"/>
              <a:t> </a:t>
            </a:r>
            <a:br>
              <a:rPr lang="en-GB" sz="2000" b="1" dirty="0"/>
            </a:br>
            <a:r>
              <a:rPr lang="en-GB" sz="2000" b="1" dirty="0"/>
              <a:t>hourly precipitation</a:t>
            </a:r>
          </a:p>
          <a:p>
            <a:r>
              <a:rPr lang="en-GB" sz="2000" u="sng" dirty="0"/>
              <a:t>Precipitation</a:t>
            </a:r>
            <a:r>
              <a:rPr lang="en-GB" sz="2000" dirty="0"/>
              <a:t> with high spatial variability…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… in presence of complex topography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… during convective weather conditions </a:t>
            </a:r>
          </a:p>
          <a:p>
            <a:r>
              <a:rPr lang="en-US" sz="2000" dirty="0">
                <a:ea typeface="Arial"/>
                <a:cs typeface="Arial"/>
                <a:sym typeface="Arial"/>
              </a:rPr>
              <a:t>Adverse effects of strong precipitation events</a:t>
            </a:r>
            <a:br>
              <a:rPr lang="en-US" sz="2000" dirty="0">
                <a:ea typeface="Arial"/>
                <a:cs typeface="Arial"/>
                <a:sym typeface="Arial"/>
              </a:rPr>
            </a:br>
            <a:r>
              <a:rPr lang="en-US" sz="2000" dirty="0">
                <a:ea typeface="Arial"/>
                <a:cs typeface="Arial"/>
                <a:sym typeface="Arial"/>
              </a:rPr>
              <a:t>due to flooding events</a:t>
            </a:r>
            <a:endParaRPr lang="en-US" sz="1800" dirty="0">
              <a:ea typeface="Arial"/>
              <a:cs typeface="Arial"/>
              <a:sym typeface="Arial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ea typeface="Arial"/>
                <a:cs typeface="Arial"/>
                <a:sym typeface="Arial"/>
              </a:rPr>
              <a:t>Damage to infrastructure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ea typeface="Arial"/>
                <a:cs typeface="Arial"/>
                <a:sym typeface="Arial"/>
              </a:rPr>
              <a:t>Risk of death for humans etc.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1800" b="1" dirty="0"/>
          </a:p>
          <a:p>
            <a:endParaRPr lang="en-GB" sz="2000" dirty="0"/>
          </a:p>
          <a:p>
            <a:endParaRPr lang="en-GB" sz="2000" dirty="0"/>
          </a:p>
          <a:p>
            <a:endParaRPr lang="de-DE" sz="2000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2022-06-27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motivation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variables?</a:t>
            </a: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868D847B-20EB-1F43-8DE6-CF9A31E97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312" y="1916832"/>
            <a:ext cx="4834783" cy="258957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954312" y="4506402"/>
            <a:ext cx="511256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spc="-1" dirty="0">
                <a:solidFill>
                  <a:srgbClr val="000000"/>
                </a:solidFill>
                <a:ea typeface="Noto Sans CJK SC"/>
                <a:sym typeface="+mn-ea"/>
              </a:rPr>
              <a:t>Flooded </a:t>
            </a:r>
            <a:r>
              <a:rPr lang="en-US" sz="1400" spc="-1" dirty="0" err="1">
                <a:solidFill>
                  <a:srgbClr val="000000"/>
                </a:solidFill>
                <a:ea typeface="Noto Sans CJK SC"/>
                <a:sym typeface="+mn-ea"/>
              </a:rPr>
              <a:t>Ahr</a:t>
            </a:r>
            <a:r>
              <a:rPr lang="en-US" sz="1400" spc="-1" dirty="0">
                <a:solidFill>
                  <a:srgbClr val="000000"/>
                </a:solidFill>
                <a:ea typeface="Noto Sans CJK SC"/>
                <a:sym typeface="+mn-ea"/>
              </a:rPr>
              <a:t> valley (right) on 2021-07-15. Source: </a:t>
            </a:r>
            <a:r>
              <a:rPr lang="en-US" sz="1400" spc="-1" dirty="0" err="1">
                <a:solidFill>
                  <a:srgbClr val="000000"/>
                </a:solidFill>
                <a:ea typeface="Noto Sans CJK SC"/>
                <a:sym typeface="+mn-ea"/>
                <a:hlinkClick r:id="rId4" action="ppaction://hlinkfile"/>
              </a:rPr>
              <a:t>info:bild.de</a:t>
            </a:r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21676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MAELSTROM PROJECT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938786"/>
            <a:ext cx="8427198" cy="474225"/>
          </a:xfrm>
        </p:spPr>
        <p:txBody>
          <a:bodyPr/>
          <a:lstStyle/>
          <a:p>
            <a:r>
              <a:rPr lang="de-DE" dirty="0"/>
              <a:t> A </a:t>
            </a:r>
            <a:r>
              <a:rPr lang="de-DE" dirty="0" err="1"/>
              <a:t>brief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in WP1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4785"/>
            <a:ext cx="6888128" cy="3738334"/>
          </a:xfrm>
        </p:spPr>
        <p:txBody>
          <a:bodyPr/>
          <a:lstStyle/>
          <a:p>
            <a:r>
              <a:rPr lang="de-DE" sz="2000" dirty="0" err="1"/>
              <a:t>Acronym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en-GB" sz="2000" i="1" dirty="0" err="1">
                <a:solidFill>
                  <a:srgbClr val="FF0000"/>
                </a:solidFill>
              </a:rPr>
              <a:t>MA</a:t>
            </a:r>
            <a:r>
              <a:rPr lang="en-GB" sz="2000" i="1" dirty="0" err="1"/>
              <a:t>chin</a:t>
            </a:r>
            <a:r>
              <a:rPr lang="en-GB" sz="2000" i="1" dirty="0" err="1">
                <a:solidFill>
                  <a:srgbClr val="FF0000"/>
                </a:solidFill>
              </a:rPr>
              <a:t>E</a:t>
            </a:r>
            <a:r>
              <a:rPr lang="en-GB" sz="2000" i="1" dirty="0"/>
              <a:t> </a:t>
            </a:r>
            <a:r>
              <a:rPr lang="en-GB" sz="2000" i="1" dirty="0">
                <a:solidFill>
                  <a:srgbClr val="FF0000"/>
                </a:solidFill>
              </a:rPr>
              <a:t>L</a:t>
            </a:r>
            <a:r>
              <a:rPr lang="en-GB" sz="2000" i="1" dirty="0"/>
              <a:t>earning for </a:t>
            </a:r>
            <a:r>
              <a:rPr lang="en-GB" sz="2000" i="1" dirty="0">
                <a:solidFill>
                  <a:srgbClr val="FF0000"/>
                </a:solidFill>
              </a:rPr>
              <a:t>S</a:t>
            </a:r>
            <a:r>
              <a:rPr lang="en-GB" sz="2000" i="1" dirty="0"/>
              <a:t>calable </a:t>
            </a:r>
            <a:br>
              <a:rPr lang="en-GB" sz="2000" i="1" dirty="0"/>
            </a:br>
            <a:r>
              <a:rPr lang="en-GB" sz="2000" i="1" dirty="0" err="1"/>
              <a:t>me</a:t>
            </a:r>
            <a:r>
              <a:rPr lang="en-GB" sz="2000" i="1" dirty="0" err="1">
                <a:solidFill>
                  <a:srgbClr val="FF0000"/>
                </a:solidFill>
              </a:rPr>
              <a:t>T</a:t>
            </a:r>
            <a:r>
              <a:rPr lang="en-GB" sz="2000" i="1" dirty="0" err="1"/>
              <a:t>eo</a:t>
            </a:r>
            <a:r>
              <a:rPr lang="en-GB" sz="2000" i="1" dirty="0" err="1">
                <a:solidFill>
                  <a:srgbClr val="FF0000"/>
                </a:solidFill>
              </a:rPr>
              <a:t>RO</a:t>
            </a:r>
            <a:r>
              <a:rPr lang="en-GB" sz="2000" i="1" dirty="0" err="1"/>
              <a:t>logy</a:t>
            </a:r>
            <a:r>
              <a:rPr lang="en-GB" sz="2000" i="1" dirty="0"/>
              <a:t> and </a:t>
            </a:r>
            <a:r>
              <a:rPr lang="en-GB" sz="2000" i="1" dirty="0" err="1"/>
              <a:t>cli</a:t>
            </a:r>
            <a:r>
              <a:rPr lang="en-GB" sz="2000" i="1" dirty="0" err="1">
                <a:solidFill>
                  <a:srgbClr val="FF0000"/>
                </a:solidFill>
              </a:rPr>
              <a:t>M</a:t>
            </a:r>
            <a:r>
              <a:rPr lang="en-GB" sz="2000" i="1" dirty="0" err="1"/>
              <a:t>ate</a:t>
            </a:r>
            <a:endParaRPr lang="en-GB" sz="2000" i="1" dirty="0"/>
          </a:p>
          <a:p>
            <a:r>
              <a:rPr lang="en-GB" sz="2000" dirty="0"/>
              <a:t>Coordinated by ECMWF with European-wide partners (Apr’21 – Apr’24) </a:t>
            </a:r>
          </a:p>
          <a:p>
            <a:r>
              <a:rPr lang="en-GB" sz="2000" dirty="0"/>
              <a:t>Objective: efficient use of new ML capacities on supercomputers for the Weather and Climate community</a:t>
            </a:r>
          </a:p>
          <a:p>
            <a:r>
              <a:rPr lang="en-GB" sz="2000" dirty="0"/>
              <a:t>Applications in WP1:</a:t>
            </a:r>
          </a:p>
          <a:p>
            <a:pPr marL="736600" lvl="1" indent="-514350">
              <a:spcAft>
                <a:spcPts val="0"/>
              </a:spcAft>
              <a:buFont typeface="+mj-lt"/>
              <a:buAutoNum type="arabicParenBoth"/>
            </a:pPr>
            <a:r>
              <a:rPr lang="en-GB" sz="1800" dirty="0"/>
              <a:t>Blend citizen observations and NWP data</a:t>
            </a:r>
          </a:p>
          <a:p>
            <a:pPr marL="736600" lvl="1" indent="-514350">
              <a:spcAft>
                <a:spcPts val="0"/>
              </a:spcAft>
              <a:buFont typeface="+mj-lt"/>
              <a:buAutoNum type="arabicParenBoth"/>
            </a:pPr>
            <a:r>
              <a:rPr lang="en-GB" sz="1800" dirty="0"/>
              <a:t>Incorporate social media data into predictions</a:t>
            </a:r>
          </a:p>
          <a:p>
            <a:pPr marL="736600" lvl="1" indent="-514350">
              <a:spcAft>
                <a:spcPts val="0"/>
              </a:spcAft>
              <a:buFont typeface="+mj-lt"/>
              <a:buAutoNum type="arabicParenBoth"/>
            </a:pPr>
            <a:r>
              <a:rPr lang="en-GB" sz="1800" dirty="0"/>
              <a:t>Develop neural network emulators for NWP models</a:t>
            </a:r>
          </a:p>
          <a:p>
            <a:pPr marL="736600" lvl="1" indent="-514350">
              <a:spcAft>
                <a:spcPts val="0"/>
              </a:spcAft>
              <a:buFont typeface="+mj-lt"/>
              <a:buAutoNum type="arabicParenBoth"/>
            </a:pPr>
            <a:r>
              <a:rPr lang="en-GB" sz="1800" dirty="0"/>
              <a:t>Improve ensemble predictions </a:t>
            </a:r>
          </a:p>
          <a:p>
            <a:pPr marL="736600" lvl="1" indent="-514350">
              <a:spcAft>
                <a:spcPts val="0"/>
              </a:spcAft>
              <a:buFont typeface="+mj-lt"/>
              <a:buAutoNum type="arabicParenBoth"/>
            </a:pPr>
            <a:r>
              <a:rPr lang="en-GB" sz="1800" dirty="0"/>
              <a:t>Improve local prediction </a:t>
            </a:r>
            <a:r>
              <a:rPr lang="en-GB" sz="1800" dirty="0">
                <a:sym typeface="Wingdings" panose="05000000000000000000" pitchFamily="2" charset="2"/>
              </a:rPr>
              <a:t> Statistical downscaling</a:t>
            </a:r>
          </a:p>
          <a:p>
            <a:pPr marL="736600" lvl="1" indent="-514350">
              <a:spcAft>
                <a:spcPts val="0"/>
              </a:spcAft>
              <a:buFont typeface="+mj-lt"/>
              <a:buAutoNum type="arabicParenBoth"/>
            </a:pPr>
            <a:r>
              <a:rPr lang="en-GB" sz="1800" dirty="0">
                <a:sym typeface="Wingdings" panose="05000000000000000000" pitchFamily="2" charset="2"/>
              </a:rPr>
              <a:t>Support energy production with bespoke forecasts</a:t>
            </a:r>
            <a:endParaRPr lang="en-GB" sz="1800" dirty="0"/>
          </a:p>
          <a:p>
            <a:endParaRPr lang="en-GB" sz="2000" dirty="0"/>
          </a:p>
          <a:p>
            <a:endParaRPr lang="en-GB" sz="2000" dirty="0"/>
          </a:p>
          <a:p>
            <a:endParaRPr lang="de-DE" sz="2000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10" y="438697"/>
            <a:ext cx="943395" cy="94339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8787199" y="430597"/>
            <a:ext cx="1656184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dirty="0"/>
              <a:t>Visit the</a:t>
            </a:r>
            <a:br>
              <a:rPr lang="en-GB" dirty="0"/>
            </a:br>
            <a:r>
              <a:rPr lang="en-GB" b="1" dirty="0"/>
              <a:t>MAELSTROM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webpage</a:t>
            </a:r>
          </a:p>
        </p:txBody>
      </p:sp>
      <p:sp>
        <p:nvSpPr>
          <p:cNvPr id="26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de-DE" dirty="0"/>
              <a:t>2022-06-27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7248128" y="1769847"/>
            <a:ext cx="4664680" cy="4198597"/>
            <a:chOff x="7248128" y="1769847"/>
            <a:chExt cx="4664680" cy="4198597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128" y="1769847"/>
              <a:ext cx="4664680" cy="3675377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7252615" y="5445224"/>
              <a:ext cx="4660193" cy="52322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GB" sz="1400" dirty="0"/>
                <a:t>Map which shows the headquarters of all partners of the MAELSTROM consortium.</a:t>
              </a:r>
              <a:endParaRPr lang="en-GB" sz="1400" b="1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7246392" y="1771200"/>
            <a:ext cx="4666008" cy="3962056"/>
            <a:chOff x="7246392" y="1771200"/>
            <a:chExt cx="4666008" cy="396205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800" y="1771200"/>
              <a:ext cx="4665600" cy="3297876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7246392" y="5085386"/>
              <a:ext cx="4666008" cy="647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1400" dirty="0"/>
                <a:t>Interacting domains in the MAELSTROM project.</a:t>
              </a:r>
              <a:endParaRPr lang="en-GB" sz="1400" b="1" dirty="0"/>
            </a:p>
            <a:p>
              <a:pPr algn="l">
                <a:lnSpc>
                  <a:spcPct val="95000"/>
                </a:lnSpc>
              </a:pPr>
              <a:endParaRPr lang="en-GB" sz="2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67338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938786"/>
            <a:ext cx="8427198" cy="474225"/>
          </a:xfrm>
        </p:spPr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downscaling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4785"/>
            <a:ext cx="9192384" cy="3738334"/>
          </a:xfrm>
        </p:spPr>
        <p:txBody>
          <a:bodyPr/>
          <a:lstStyle/>
          <a:p>
            <a:endParaRPr lang="en-GB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457200" indent="-457200">
              <a:buFont typeface="+mj-lt"/>
              <a:buAutoNum type="arabicParenR"/>
            </a:pPr>
            <a:r>
              <a:rPr lang="de-DE" sz="2400" b="1" dirty="0"/>
              <a:t>2m </a:t>
            </a:r>
            <a:r>
              <a:rPr lang="de-DE" sz="2400" b="1" dirty="0" err="1"/>
              <a:t>temperature</a:t>
            </a:r>
            <a:r>
              <a:rPr lang="de-DE" sz="2400" b="1" dirty="0"/>
              <a:t> </a:t>
            </a:r>
            <a:r>
              <a:rPr lang="de-DE" sz="2400" b="1" dirty="0" err="1"/>
              <a:t>downscaling</a:t>
            </a:r>
            <a:r>
              <a:rPr lang="de-DE" sz="2400" b="1" dirty="0"/>
              <a:t> (Michael Langguth)</a:t>
            </a:r>
          </a:p>
          <a:p>
            <a:pPr marL="457200" indent="-457200">
              <a:buFont typeface="+mj-lt"/>
              <a:buAutoNum type="arabicParenR"/>
            </a:pPr>
            <a:endParaRPr lang="de-DE" sz="2400" b="1" dirty="0"/>
          </a:p>
          <a:p>
            <a:pPr marL="457200" indent="-457200">
              <a:buFont typeface="+mj-lt"/>
              <a:buAutoNum type="arabicParenR"/>
            </a:pPr>
            <a:endParaRPr lang="de-DE" sz="2400" b="1" dirty="0"/>
          </a:p>
          <a:p>
            <a:pPr marL="457200" indent="-457200">
              <a:buFont typeface="+mj-lt"/>
              <a:buAutoNum type="arabicParenR"/>
            </a:pPr>
            <a:r>
              <a:rPr lang="de-DE" sz="2400" b="1" dirty="0" err="1"/>
              <a:t>Precipitation</a:t>
            </a:r>
            <a:r>
              <a:rPr lang="de-DE" sz="2400" b="1" dirty="0"/>
              <a:t> </a:t>
            </a:r>
            <a:r>
              <a:rPr lang="de-DE" sz="2400" b="1" dirty="0" err="1"/>
              <a:t>downscaling</a:t>
            </a:r>
            <a:r>
              <a:rPr lang="de-DE" sz="2400" b="1" dirty="0"/>
              <a:t> (Bing Gong)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/>
          </a:p>
          <a:p>
            <a:pPr marL="457200" indent="-457200">
              <a:buFont typeface="+mj-lt"/>
              <a:buAutoNum type="arabicParenR"/>
            </a:pPr>
            <a:endParaRPr lang="de-DE" sz="2400" dirty="0"/>
          </a:p>
          <a:p>
            <a:pPr marL="457200" indent="-457200">
              <a:buFont typeface="+mj-lt"/>
              <a:buAutoNum type="arabicParenR"/>
            </a:pPr>
            <a:endParaRPr lang="en-GB" sz="2400" dirty="0"/>
          </a:p>
        </p:txBody>
      </p:sp>
      <p:sp>
        <p:nvSpPr>
          <p:cNvPr id="26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de-DE" dirty="0"/>
              <a:t>2022-06-27</a:t>
            </a:r>
          </a:p>
        </p:txBody>
      </p:sp>
    </p:spTree>
    <p:extLst>
      <p:ext uri="{BB962C8B-B14F-4D97-AF65-F5344CB8AC3E}">
        <p14:creationId xmlns:p14="http://schemas.microsoft.com/office/powerpoint/2010/main" val="8595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2m </a:t>
            </a:r>
            <a:r>
              <a:rPr lang="de-DE" dirty="0" err="1" smtClean="0"/>
              <a:t>temperature</a:t>
            </a:r>
            <a:r>
              <a:rPr lang="de-DE" dirty="0" smtClean="0"/>
              <a:t> DOWNSCALING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938786"/>
            <a:ext cx="8427198" cy="474225"/>
          </a:xfrm>
        </p:spPr>
        <p:txBody>
          <a:bodyPr/>
          <a:lstStyle/>
          <a:p>
            <a:r>
              <a:rPr lang="de-DE" dirty="0"/>
              <a:t> A </a:t>
            </a:r>
            <a:r>
              <a:rPr lang="de-DE" dirty="0" err="1"/>
              <a:t>first</a:t>
            </a:r>
            <a:r>
              <a:rPr lang="de-DE" dirty="0"/>
              <a:t> ML </a:t>
            </a:r>
            <a:r>
              <a:rPr lang="de-DE" dirty="0" err="1"/>
              <a:t>solution</a:t>
            </a:r>
            <a:r>
              <a:rPr lang="de-DE" dirty="0"/>
              <a:t> on a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dataset</a:t>
            </a:r>
            <a:endParaRPr lang="de-DE" dirty="0"/>
          </a:p>
        </p:txBody>
      </p:sp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6681154" y="1775707"/>
            <a:ext cx="5258456" cy="3123858"/>
            <a:chOff x="2016000" y="2808895"/>
            <a:chExt cx="5303442" cy="2810267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542" y="2808895"/>
              <a:ext cx="5096586" cy="2810267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2016000" y="3057810"/>
              <a:ext cx="1136146" cy="4431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sz="1200" dirty="0"/>
                <a:t>LR T(2m) </a:t>
              </a:r>
            </a:p>
            <a:p>
              <a:pPr algn="ctr">
                <a:lnSpc>
                  <a:spcPct val="95000"/>
                </a:lnSpc>
              </a:pPr>
              <a:r>
                <a:rPr lang="en-GB" sz="1200" dirty="0"/>
                <a:t>LR elevation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383338" y="3057491"/>
              <a:ext cx="93610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sz="1200" dirty="0"/>
                <a:t>HR </a:t>
              </a:r>
              <a:br>
                <a:rPr lang="en-GB" sz="1200" dirty="0"/>
              </a:br>
              <a:r>
                <a:rPr lang="en-GB" sz="1200" dirty="0"/>
                <a:t>T(2m)</a:t>
              </a: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6888088" y="4941168"/>
            <a:ext cx="4920962" cy="70634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sz="1400" dirty="0"/>
              <a:t>U-shaped encoder-decoder network (U-Net) used for </a:t>
            </a:r>
            <a:br>
              <a:rPr lang="en-GB" sz="1400" dirty="0"/>
            </a:br>
            <a:r>
              <a:rPr lang="en-GB" sz="1400" dirty="0"/>
              <a:t>downscaling of T(2m). Trainable parameters: ~3 M.</a:t>
            </a:r>
            <a:br>
              <a:rPr lang="en-GB" sz="1400" dirty="0"/>
            </a:br>
            <a:r>
              <a:rPr lang="en-GB" sz="1400" dirty="0"/>
              <a:t>Adapted from </a:t>
            </a:r>
            <a:r>
              <a:rPr lang="en-GB" sz="1400" dirty="0" err="1"/>
              <a:t>Sha</a:t>
            </a:r>
            <a:r>
              <a:rPr lang="en-GB" sz="1400" dirty="0"/>
              <a:t> et al., 2020.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4784"/>
            <a:ext cx="6338961" cy="4608512"/>
          </a:xfrm>
        </p:spPr>
        <p:txBody>
          <a:bodyPr/>
          <a:lstStyle/>
          <a:p>
            <a:r>
              <a:rPr lang="en-GB" sz="2000" i="1" dirty="0"/>
              <a:t>Pure</a:t>
            </a:r>
            <a:r>
              <a:rPr lang="en-GB" sz="2000" dirty="0"/>
              <a:t> downscaling of coarsened IFS forecasts </a:t>
            </a:r>
            <a:br>
              <a:rPr lang="en-GB" sz="2000" dirty="0"/>
            </a:br>
            <a:r>
              <a:rPr lang="en-GB" sz="2000" dirty="0"/>
              <a:t>(0.8° </a:t>
            </a:r>
            <a:r>
              <a:rPr lang="en-GB" sz="2000" dirty="0">
                <a:sym typeface="Wingdings" panose="05000000000000000000" pitchFamily="2" charset="2"/>
              </a:rPr>
              <a:t> 0.1°) </a:t>
            </a:r>
            <a:r>
              <a:rPr lang="en-GB" sz="2000" dirty="0"/>
              <a:t>with a U-Net following </a:t>
            </a:r>
            <a:r>
              <a:rPr lang="en-GB" sz="2000" i="1" dirty="0" err="1"/>
              <a:t>Sha</a:t>
            </a:r>
            <a:r>
              <a:rPr lang="en-GB" sz="2000" i="1" dirty="0"/>
              <a:t> et al., 2020</a:t>
            </a:r>
          </a:p>
          <a:p>
            <a:r>
              <a:rPr lang="en-GB" sz="2000" dirty="0"/>
              <a:t>Data from summer season (Apr – Sep) and around noon (10 – 16 UTC) only</a:t>
            </a:r>
          </a:p>
          <a:p>
            <a:r>
              <a:rPr lang="en-GB" sz="2000" dirty="0"/>
              <a:t>Target domain size: 128x96 grid points </a:t>
            </a:r>
          </a:p>
          <a:p>
            <a:r>
              <a:rPr lang="en-GB" sz="2000" dirty="0"/>
              <a:t>Dataset with simple data augmentation: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Training: 2016-2019 </a:t>
            </a:r>
            <a:r>
              <a:rPr lang="en-GB" sz="2000" dirty="0">
                <a:sym typeface="Wingdings" panose="05000000000000000000" pitchFamily="2" charset="2"/>
              </a:rPr>
              <a:t> 20496 samples</a:t>
            </a:r>
            <a:r>
              <a:rPr lang="en-GB" sz="2000" dirty="0"/>
              <a:t> (~7.5 GB)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Validation + Testing: 2020 </a:t>
            </a:r>
            <a:r>
              <a:rPr lang="en-GB" sz="2000" dirty="0">
                <a:sym typeface="Wingdings" panose="05000000000000000000" pitchFamily="2" charset="2"/>
              </a:rPr>
              <a:t> 640 samples</a:t>
            </a:r>
            <a:endParaRPr lang="en-GB" sz="2000" dirty="0"/>
          </a:p>
          <a:p>
            <a:r>
              <a:rPr lang="en-GB" sz="2000" dirty="0"/>
              <a:t>Published via pip-module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climetlab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-maelstrom-downscaling</a:t>
            </a:r>
            <a:endParaRPr lang="en-GB" sz="2000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10" y="438697"/>
            <a:ext cx="943395" cy="94339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8787199" y="430597"/>
            <a:ext cx="1656184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dirty="0"/>
              <a:t>Visit the</a:t>
            </a:r>
            <a:br>
              <a:rPr lang="en-GB" dirty="0"/>
            </a:br>
            <a:r>
              <a:rPr lang="en-GB" b="1" dirty="0"/>
              <a:t>MAELSTROM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webpage</a:t>
            </a:r>
          </a:p>
        </p:txBody>
      </p:sp>
      <p:sp>
        <p:nvSpPr>
          <p:cNvPr id="26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de-DE" dirty="0"/>
              <a:t>2022-06-27</a:t>
            </a:r>
          </a:p>
        </p:txBody>
      </p:sp>
      <p:sp>
        <p:nvSpPr>
          <p:cNvPr id="3" name="Rechteck 2"/>
          <p:cNvSpPr/>
          <p:nvPr/>
        </p:nvSpPr>
        <p:spPr>
          <a:xfrm>
            <a:off x="11820525" y="1816193"/>
            <a:ext cx="144016" cy="2918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</p:spTree>
    <p:extLst>
      <p:ext uri="{BB962C8B-B14F-4D97-AF65-F5344CB8AC3E}">
        <p14:creationId xmlns:p14="http://schemas.microsoft.com/office/powerpoint/2010/main" val="27781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2m </a:t>
            </a:r>
            <a:r>
              <a:rPr lang="de-DE" dirty="0" err="1"/>
              <a:t>temperature</a:t>
            </a:r>
            <a:r>
              <a:rPr lang="de-DE" dirty="0"/>
              <a:t> DOWNSCALING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938786"/>
            <a:ext cx="8427198" cy="474225"/>
          </a:xfrm>
        </p:spPr>
        <p:txBody>
          <a:bodyPr/>
          <a:lstStyle/>
          <a:p>
            <a:r>
              <a:rPr lang="de-DE" dirty="0"/>
              <a:t> A </a:t>
            </a:r>
            <a:r>
              <a:rPr lang="de-DE" dirty="0" err="1"/>
              <a:t>first</a:t>
            </a:r>
            <a:r>
              <a:rPr lang="de-DE" dirty="0"/>
              <a:t> ML </a:t>
            </a:r>
            <a:r>
              <a:rPr lang="de-DE" dirty="0" err="1"/>
              <a:t>solution</a:t>
            </a:r>
            <a:r>
              <a:rPr lang="de-DE" dirty="0"/>
              <a:t> on a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dataset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4785"/>
            <a:ext cx="11136600" cy="50442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Benchmarking results (see also </a:t>
            </a:r>
            <a:r>
              <a:rPr lang="en-GB" sz="2000" dirty="0">
                <a:hlinkClick r:id="rId3"/>
              </a:rPr>
              <a:t>MAELSTROM deliverable 3.4</a:t>
            </a:r>
            <a:r>
              <a:rPr lang="en-GB" sz="2000" dirty="0"/>
              <a:t>):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10" y="438697"/>
            <a:ext cx="943395" cy="94339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8787199" y="430597"/>
            <a:ext cx="1656184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dirty="0"/>
              <a:t>Visit the</a:t>
            </a:r>
            <a:br>
              <a:rPr lang="en-GB" dirty="0"/>
            </a:br>
            <a:r>
              <a:rPr lang="en-GB" b="1" dirty="0"/>
              <a:t>MAELSTROM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webpage</a:t>
            </a:r>
          </a:p>
        </p:txBody>
      </p:sp>
      <p:sp>
        <p:nvSpPr>
          <p:cNvPr id="26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de-DE" dirty="0"/>
              <a:t>2022-06-27</a:t>
            </a:r>
          </a:p>
        </p:txBody>
      </p:sp>
      <p:sp>
        <p:nvSpPr>
          <p:cNvPr id="3" name="Rechteck 2"/>
          <p:cNvSpPr/>
          <p:nvPr/>
        </p:nvSpPr>
        <p:spPr>
          <a:xfrm>
            <a:off x="7896200" y="3391041"/>
            <a:ext cx="144016" cy="2918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pic>
        <p:nvPicPr>
          <p:cNvPr id="4" name="Grafik 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4" y="2492896"/>
            <a:ext cx="4680000" cy="334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1425" y="2060848"/>
            <a:ext cx="46805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2000" b="1" dirty="0"/>
              <a:t>A100 GPUs on Juwels Booster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816600" y="2492896"/>
            <a:ext cx="4680000" cy="33480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816600" y="2060848"/>
            <a:ext cx="4680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2000" b="1" dirty="0"/>
              <a:t>V100 GPUs on Juwels Cluster</a:t>
            </a:r>
          </a:p>
        </p:txBody>
      </p:sp>
    </p:spTree>
    <p:extLst>
      <p:ext uri="{BB962C8B-B14F-4D97-AF65-F5344CB8AC3E}">
        <p14:creationId xmlns:p14="http://schemas.microsoft.com/office/powerpoint/2010/main" val="17634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2m </a:t>
            </a:r>
            <a:r>
              <a:rPr lang="de-DE" dirty="0" err="1"/>
              <a:t>temperature</a:t>
            </a:r>
            <a:r>
              <a:rPr lang="de-DE" dirty="0"/>
              <a:t> DOWNSCALING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938786"/>
            <a:ext cx="8427198" cy="474225"/>
          </a:xfrm>
        </p:spPr>
        <p:txBody>
          <a:bodyPr/>
          <a:lstStyle/>
          <a:p>
            <a:r>
              <a:rPr lang="de-DE" dirty="0"/>
              <a:t> A </a:t>
            </a:r>
            <a:r>
              <a:rPr lang="de-DE" dirty="0" err="1"/>
              <a:t>first</a:t>
            </a:r>
            <a:r>
              <a:rPr lang="de-DE" dirty="0"/>
              <a:t> ML </a:t>
            </a:r>
            <a:r>
              <a:rPr lang="de-DE" dirty="0" err="1"/>
              <a:t>solution</a:t>
            </a:r>
            <a:r>
              <a:rPr lang="de-DE" dirty="0"/>
              <a:t> on a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dataset</a:t>
            </a:r>
            <a:endParaRPr lang="de-DE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10" y="438697"/>
            <a:ext cx="943395" cy="94339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8787199" y="430597"/>
            <a:ext cx="1656184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dirty="0"/>
              <a:t>Visit the</a:t>
            </a:r>
            <a:br>
              <a:rPr lang="en-GB" dirty="0"/>
            </a:br>
            <a:r>
              <a:rPr lang="en-GB" b="1" dirty="0"/>
              <a:t>MAELSTROM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webpage</a:t>
            </a:r>
          </a:p>
        </p:txBody>
      </p:sp>
      <p:sp>
        <p:nvSpPr>
          <p:cNvPr id="26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de-DE" dirty="0"/>
              <a:t>2022-06-27</a:t>
            </a:r>
          </a:p>
        </p:txBody>
      </p:sp>
      <p:pic>
        <p:nvPicPr>
          <p:cNvPr id="4" name="Grafik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36" y="1971240"/>
            <a:ext cx="9648000" cy="352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00" y="1944000"/>
            <a:ext cx="9646709" cy="352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600249" y="5560204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U-Net captures variability due to topography</a:t>
            </a:r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84785"/>
            <a:ext cx="11136600" cy="50442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Evaluation results (see also </a:t>
            </a:r>
            <a:r>
              <a:rPr lang="en-GB" sz="2000" dirty="0">
                <a:hlinkClick r:id="rId6"/>
              </a:rPr>
              <a:t>MAELSTROM deliverable 1.1</a:t>
            </a:r>
            <a:r>
              <a:rPr lang="en-GB" sz="2000" dirty="0"/>
              <a:t> or </a:t>
            </a:r>
            <a:r>
              <a:rPr lang="en-GB" sz="2000" dirty="0" err="1">
                <a:hlinkClick r:id="rId7"/>
              </a:rPr>
              <a:t>Jupyter</a:t>
            </a:r>
            <a:r>
              <a:rPr lang="en-GB" sz="2000" dirty="0">
                <a:hlinkClick r:id="rId7"/>
              </a:rPr>
              <a:t> Notebook</a:t>
            </a:r>
            <a:r>
              <a:rPr lang="en-GB" sz="2000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2024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ülich">
  <a:themeElements>
    <a:clrScheme name="CD-Farben Forschungszentrum Jülich">
      <a:dk1>
        <a:srgbClr val="000000"/>
      </a:dk1>
      <a:lt1>
        <a:srgbClr val="FFFFFF"/>
      </a:lt1>
      <a:dk2>
        <a:srgbClr val="023D6B"/>
      </a:dk2>
      <a:lt2>
        <a:srgbClr val="EBEBEB"/>
      </a:lt2>
      <a:accent1>
        <a:srgbClr val="ADBDE3"/>
      </a:accent1>
      <a:accent2>
        <a:srgbClr val="EB5F73"/>
      </a:accent2>
      <a:accent3>
        <a:srgbClr val="AF82B9"/>
      </a:accent3>
      <a:accent4>
        <a:srgbClr val="FAB45A"/>
      </a:accent4>
      <a:accent5>
        <a:srgbClr val="FAEB5A"/>
      </a:accent5>
      <a:accent6>
        <a:srgbClr val="B9D25F"/>
      </a:accent6>
      <a:hlink>
        <a:srgbClr val="ADBDE3"/>
      </a:hlink>
      <a:folHlink>
        <a:srgbClr val="023D6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Juelich_PowerPoint_16x9</Template>
  <TotalTime>0</TotalTime>
  <Words>1317</Words>
  <Application>Microsoft Office PowerPoint</Application>
  <PresentationFormat>Breitbild</PresentationFormat>
  <Paragraphs>315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 Math</vt:lpstr>
      <vt:lpstr>Courier New</vt:lpstr>
      <vt:lpstr>DejaVu Sans</vt:lpstr>
      <vt:lpstr>Menlo Regular</vt:lpstr>
      <vt:lpstr>Noto Sans CJK SC</vt:lpstr>
      <vt:lpstr>System Font Regular</vt:lpstr>
      <vt:lpstr>Wingdings</vt:lpstr>
      <vt:lpstr>Jülich</vt:lpstr>
      <vt:lpstr>Statistical Downscaling of Surface Temperature and Precipitation with Deep Neural Networks</vt:lpstr>
      <vt:lpstr>MOTIVATION</vt:lpstr>
      <vt:lpstr>MOTIVATION</vt:lpstr>
      <vt:lpstr>MOTIVATION</vt:lpstr>
      <vt:lpstr>The MAELSTROM PROJECT</vt:lpstr>
      <vt:lpstr>OUTLINE</vt:lpstr>
      <vt:lpstr>2m temperature DOWNSCALING</vt:lpstr>
      <vt:lpstr>2m temperature DOWNSCALING</vt:lpstr>
      <vt:lpstr>2m temperature DOWNSCALING</vt:lpstr>
      <vt:lpstr>2m temperature DOWNSCALING</vt:lpstr>
      <vt:lpstr>2m temperature DOWNSCALING</vt:lpstr>
      <vt:lpstr>2m temperature DOWNSCALING</vt:lpstr>
      <vt:lpstr>2m temperature DOWNSCALING</vt:lpstr>
      <vt:lpstr>OUTLINE</vt:lpstr>
      <vt:lpstr>Precipitation downscaling</vt:lpstr>
      <vt:lpstr>Precipitation downscaling</vt:lpstr>
      <vt:lpstr>Precipitation downscaling</vt:lpstr>
      <vt:lpstr>Precipitation downscaling</vt:lpstr>
      <vt:lpstr>Precipitation downscaling</vt:lpstr>
      <vt:lpstr>Primary results</vt:lpstr>
      <vt:lpstr>Primary results</vt:lpstr>
      <vt:lpstr>Outlook</vt:lpstr>
      <vt:lpstr>PowerPoint-Präsentation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admin.reisen</dc:creator>
  <cp:lastModifiedBy>Michael Langguth</cp:lastModifiedBy>
  <cp:revision>171</cp:revision>
  <dcterms:created xsi:type="dcterms:W3CDTF">2019-11-11T12:51:38Z</dcterms:created>
  <dcterms:modified xsi:type="dcterms:W3CDTF">2022-06-28T11:01:57Z</dcterms:modified>
</cp:coreProperties>
</file>