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80" r:id="rId4"/>
    <p:sldId id="282" r:id="rId5"/>
    <p:sldId id="281" r:id="rId6"/>
    <p:sldId id="286" r:id="rId7"/>
    <p:sldId id="288" r:id="rId8"/>
    <p:sldId id="285" r:id="rId9"/>
    <p:sldId id="289" r:id="rId10"/>
    <p:sldId id="291" r:id="rId11"/>
    <p:sldId id="295" r:id="rId12"/>
    <p:sldId id="293" r:id="rId13"/>
    <p:sldId id="296" r:id="rId14"/>
    <p:sldId id="297" r:id="rId15"/>
    <p:sldId id="283" r:id="rId16"/>
    <p:sldId id="284" r:id="rId17"/>
    <p:sldId id="298" r:id="rId18"/>
    <p:sldId id="292" r:id="rId19"/>
    <p:sldId id="294" r:id="rId20"/>
  </p:sldIdLst>
  <p:sldSz cx="12168188" cy="7019925"/>
  <p:notesSz cx="9309100" cy="7023100"/>
  <p:defaultTextStyle>
    <a:defPPr>
      <a:defRPr lang="en-US"/>
    </a:defPPr>
    <a:lvl1pPr marL="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2803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4205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5607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7009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3399"/>
    <a:srgbClr val="0000CC"/>
    <a:srgbClr val="0000F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4675" autoAdjust="0"/>
  </p:normalViewPr>
  <p:slideViewPr>
    <p:cSldViewPr showGuides="1">
      <p:cViewPr varScale="1">
        <p:scale>
          <a:sx n="69" d="100"/>
          <a:sy n="69" d="100"/>
        </p:scale>
        <p:origin x="48" y="72"/>
      </p:cViewPr>
      <p:guideLst>
        <p:guide orient="horz" pos="2211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EEE84-B03E-4B69-8A4C-FE10467D57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F6AD08-F78D-4F3F-B911-7FA10BE7194B}">
      <dgm:prSet phldrT="[Text]"/>
      <dgm:spPr/>
      <dgm:t>
        <a:bodyPr/>
        <a:lstStyle/>
        <a:p>
          <a:r>
            <a:rPr lang="de-DE" dirty="0" smtClean="0"/>
            <a:t>Input</a:t>
          </a:r>
          <a:endParaRPr lang="de-DE" dirty="0"/>
        </a:p>
      </dgm:t>
    </dgm:pt>
    <dgm:pt modelId="{3D9A6856-0619-4AB4-8BC4-516C3EAE7206}" type="parTrans" cxnId="{CF046746-C350-497E-B76B-22839BA7D5BD}">
      <dgm:prSet/>
      <dgm:spPr/>
      <dgm:t>
        <a:bodyPr/>
        <a:lstStyle/>
        <a:p>
          <a:endParaRPr lang="de-DE"/>
        </a:p>
      </dgm:t>
    </dgm:pt>
    <dgm:pt modelId="{A2A4D3F0-7556-47C3-ACE0-0F3379326E9B}" type="sibTrans" cxnId="{CF046746-C350-497E-B76B-22839BA7D5BD}">
      <dgm:prSet/>
      <dgm:spPr/>
      <dgm:t>
        <a:bodyPr/>
        <a:lstStyle/>
        <a:p>
          <a:endParaRPr lang="de-DE"/>
        </a:p>
      </dgm:t>
    </dgm:pt>
    <dgm:pt modelId="{9D539FE1-D738-4E73-9681-29840F36C5C6}">
      <dgm:prSet phldrT="[Text]"/>
      <dgm:spPr/>
      <dgm:t>
        <a:bodyPr/>
        <a:lstStyle/>
        <a:p>
          <a:r>
            <a:rPr lang="de-DE" strike="noStrike" dirty="0" err="1" smtClean="0"/>
            <a:t>Kinetic</a:t>
          </a:r>
          <a:r>
            <a:rPr lang="de-DE" strike="noStrike" dirty="0" smtClean="0"/>
            <a:t> </a:t>
          </a:r>
          <a:r>
            <a:rPr lang="de-DE" strike="noStrike" dirty="0" err="1" smtClean="0"/>
            <a:t>Neutrals</a:t>
          </a:r>
          <a:endParaRPr lang="de-DE" strike="noStrike" dirty="0" smtClean="0"/>
        </a:p>
      </dgm:t>
    </dgm:pt>
    <dgm:pt modelId="{2E56DFF0-7B46-4AC7-A6B5-6545041631A8}" type="parTrans" cxnId="{4B2FB2A3-C5AA-4A01-9A82-BC1FBA460A2E}">
      <dgm:prSet/>
      <dgm:spPr/>
      <dgm:t>
        <a:bodyPr/>
        <a:lstStyle/>
        <a:p>
          <a:endParaRPr lang="de-DE"/>
        </a:p>
      </dgm:t>
    </dgm:pt>
    <dgm:pt modelId="{4EF17ED0-78A8-403B-B4A8-A01177F6DE18}" type="sibTrans" cxnId="{4B2FB2A3-C5AA-4A01-9A82-BC1FBA460A2E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AAAC2B97-06CB-40B8-8DF0-F2FF474B512C}">
      <dgm:prSet phldrT="[Text]"/>
      <dgm:spPr/>
      <dgm:t>
        <a:bodyPr/>
        <a:lstStyle/>
        <a:p>
          <a:r>
            <a:rPr lang="de-DE" dirty="0" smtClean="0"/>
            <a:t>Fluid Plasma</a:t>
          </a:r>
          <a:endParaRPr lang="de-DE" dirty="0"/>
        </a:p>
      </dgm:t>
    </dgm:pt>
    <dgm:pt modelId="{FBF6BF06-471B-4B4E-B545-8CD0B662F1F4}" type="parTrans" cxnId="{26CF026C-EC24-4EC1-92AD-A90403706E1C}">
      <dgm:prSet/>
      <dgm:spPr/>
      <dgm:t>
        <a:bodyPr/>
        <a:lstStyle/>
        <a:p>
          <a:endParaRPr lang="de-DE"/>
        </a:p>
      </dgm:t>
    </dgm:pt>
    <dgm:pt modelId="{7A57B9D5-AD06-4A65-9A31-28993630AEB9}" type="sibTrans" cxnId="{26CF026C-EC24-4EC1-92AD-A90403706E1C}">
      <dgm:prSet/>
      <dgm:spPr/>
      <dgm:t>
        <a:bodyPr/>
        <a:lstStyle/>
        <a:p>
          <a:endParaRPr lang="de-DE"/>
        </a:p>
      </dgm:t>
    </dgm:pt>
    <dgm:pt modelId="{85562363-846B-487F-AFD0-A35903F22319}">
      <dgm:prSet phldrT="[Text]"/>
      <dgm:spPr/>
      <dgm:t>
        <a:bodyPr/>
        <a:lstStyle/>
        <a:p>
          <a:r>
            <a:rPr lang="de-DE" strike="noStrike" dirty="0" err="1" smtClean="0"/>
            <a:t>Kinetic</a:t>
          </a:r>
          <a:r>
            <a:rPr lang="de-DE" strike="noStrike" dirty="0" smtClean="0"/>
            <a:t> </a:t>
          </a:r>
          <a:r>
            <a:rPr lang="de-DE" strike="noStrike" dirty="0" err="1" smtClean="0"/>
            <a:t>Neutrals</a:t>
          </a:r>
          <a:endParaRPr lang="de-DE" strike="noStrike" dirty="0"/>
        </a:p>
      </dgm:t>
    </dgm:pt>
    <dgm:pt modelId="{4B40919F-B30E-41E1-957A-50DD1ED220CF}" type="parTrans" cxnId="{7718151D-CC14-43A2-928E-3E38DC5CD0FF}">
      <dgm:prSet/>
      <dgm:spPr/>
      <dgm:t>
        <a:bodyPr/>
        <a:lstStyle/>
        <a:p>
          <a:endParaRPr lang="de-DE"/>
        </a:p>
      </dgm:t>
    </dgm:pt>
    <dgm:pt modelId="{914EFE6D-6692-434E-966C-3FEABA9D746B}" type="sibTrans" cxnId="{7718151D-CC14-43A2-928E-3E38DC5CD0FF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937B2A2B-1FAE-4DDF-AB9D-EE586E98DF29}">
      <dgm:prSet phldrT="[Text]"/>
      <dgm:spPr/>
      <dgm:t>
        <a:bodyPr/>
        <a:lstStyle/>
        <a:p>
          <a:r>
            <a:rPr lang="de-DE" dirty="0" smtClean="0"/>
            <a:t>Fluid Plasma</a:t>
          </a:r>
          <a:endParaRPr lang="de-DE" dirty="0"/>
        </a:p>
      </dgm:t>
    </dgm:pt>
    <dgm:pt modelId="{1A2BCA54-416E-4306-9D7A-B13D3C731C43}" type="parTrans" cxnId="{A7BCC7F7-0AE2-45DF-9355-D9461044FC8B}">
      <dgm:prSet/>
      <dgm:spPr/>
      <dgm:t>
        <a:bodyPr/>
        <a:lstStyle/>
        <a:p>
          <a:endParaRPr lang="de-DE"/>
        </a:p>
      </dgm:t>
    </dgm:pt>
    <dgm:pt modelId="{1AD7AC54-0EF7-4EA8-ADF4-81079A7A4FBF}" type="sibTrans" cxnId="{A7BCC7F7-0AE2-45DF-9355-D9461044FC8B}">
      <dgm:prSet/>
      <dgm:spPr/>
      <dgm:t>
        <a:bodyPr/>
        <a:lstStyle/>
        <a:p>
          <a:endParaRPr lang="de-DE"/>
        </a:p>
      </dgm:t>
    </dgm:pt>
    <dgm:pt modelId="{C4554394-413A-42EF-9B07-EDC0CD8B40F7}">
      <dgm:prSet phldrT="[Text]"/>
      <dgm:spPr/>
      <dgm:t>
        <a:bodyPr/>
        <a:lstStyle/>
        <a:p>
          <a:r>
            <a:rPr lang="de-DE" strike="noStrike" dirty="0" err="1" smtClean="0"/>
            <a:t>Kinetic</a:t>
          </a:r>
          <a:r>
            <a:rPr lang="de-DE" strike="noStrike" dirty="0" smtClean="0"/>
            <a:t> </a:t>
          </a:r>
          <a:r>
            <a:rPr lang="de-DE" strike="noStrike" dirty="0" err="1" smtClean="0"/>
            <a:t>Neutrals</a:t>
          </a:r>
          <a:endParaRPr lang="de-DE" strike="noStrike" dirty="0"/>
        </a:p>
      </dgm:t>
    </dgm:pt>
    <dgm:pt modelId="{A58E374A-95D1-48D4-AB11-0CCE37D09ADA}" type="parTrans" cxnId="{81EF68D5-4417-4991-93F7-567B4B6EAB8D}">
      <dgm:prSet/>
      <dgm:spPr/>
      <dgm:t>
        <a:bodyPr/>
        <a:lstStyle/>
        <a:p>
          <a:endParaRPr lang="de-DE"/>
        </a:p>
      </dgm:t>
    </dgm:pt>
    <dgm:pt modelId="{AC9F22E7-49E5-4384-9F80-B728F6A7E148}" type="sibTrans" cxnId="{81EF68D5-4417-4991-93F7-567B4B6EAB8D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5B43C836-29F4-4665-87E8-BAF28CA8F76C}">
      <dgm:prSet phldrT="[Text]"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02244E00-7C96-4EF3-BCA4-68E4617908A9}" type="parTrans" cxnId="{BA560CFA-6DD1-4CBD-B5DB-90F456E6BDCA}">
      <dgm:prSet/>
      <dgm:spPr/>
      <dgm:t>
        <a:bodyPr/>
        <a:lstStyle/>
        <a:p>
          <a:endParaRPr lang="de-DE"/>
        </a:p>
      </dgm:t>
    </dgm:pt>
    <dgm:pt modelId="{100ED605-70C4-4288-8297-E0DDED986E0F}" type="sibTrans" cxnId="{BA560CFA-6DD1-4CBD-B5DB-90F456E6BDCA}">
      <dgm:prSet/>
      <dgm:spPr/>
      <dgm:t>
        <a:bodyPr/>
        <a:lstStyle/>
        <a:p>
          <a:endParaRPr lang="de-DE"/>
        </a:p>
      </dgm:t>
    </dgm:pt>
    <dgm:pt modelId="{1BE8E1C5-F802-479A-A296-85C41CA3DFC4}" type="pres">
      <dgm:prSet presAssocID="{959EEE84-B03E-4B69-8A4C-FE10467D57F1}" presName="Name0" presStyleCnt="0">
        <dgm:presLayoutVars>
          <dgm:dir/>
          <dgm:resizeHandles val="exact"/>
        </dgm:presLayoutVars>
      </dgm:prSet>
      <dgm:spPr/>
    </dgm:pt>
    <dgm:pt modelId="{5B87F447-0296-4955-BDA7-3015EE9E8079}" type="pres">
      <dgm:prSet presAssocID="{1BF6AD08-F78D-4F3F-B911-7FA10BE7194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3238A9-17D7-4873-9B3B-8B3593915E84}" type="pres">
      <dgm:prSet presAssocID="{A2A4D3F0-7556-47C3-ACE0-0F3379326E9B}" presName="sibTrans" presStyleLbl="sibTrans2D1" presStyleIdx="0" presStyleCnt="6"/>
      <dgm:spPr/>
      <dgm:t>
        <a:bodyPr/>
        <a:lstStyle/>
        <a:p>
          <a:endParaRPr lang="de-DE"/>
        </a:p>
      </dgm:t>
    </dgm:pt>
    <dgm:pt modelId="{9AB829DA-8814-4469-83A9-119B4F800836}" type="pres">
      <dgm:prSet presAssocID="{A2A4D3F0-7556-47C3-ACE0-0F3379326E9B}" presName="connectorText" presStyleLbl="sibTrans2D1" presStyleIdx="0" presStyleCnt="6"/>
      <dgm:spPr/>
      <dgm:t>
        <a:bodyPr/>
        <a:lstStyle/>
        <a:p>
          <a:endParaRPr lang="de-DE"/>
        </a:p>
      </dgm:t>
    </dgm:pt>
    <dgm:pt modelId="{0CB9BDC6-59FD-4AB5-877B-2BD7A33F3413}" type="pres">
      <dgm:prSet presAssocID="{9D539FE1-D738-4E73-9681-29840F36C5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FB5578-D036-4FA3-8470-2AC292CC4406}" type="pres">
      <dgm:prSet presAssocID="{4EF17ED0-78A8-403B-B4A8-A01177F6DE18}" presName="sibTrans" presStyleLbl="sibTrans2D1" presStyleIdx="1" presStyleCnt="6"/>
      <dgm:spPr/>
      <dgm:t>
        <a:bodyPr/>
        <a:lstStyle/>
        <a:p>
          <a:endParaRPr lang="de-DE"/>
        </a:p>
      </dgm:t>
    </dgm:pt>
    <dgm:pt modelId="{377B26E7-BB9D-42AA-BF7B-B10CF69784B4}" type="pres">
      <dgm:prSet presAssocID="{4EF17ED0-78A8-403B-B4A8-A01177F6DE18}" presName="connectorText" presStyleLbl="sibTrans2D1" presStyleIdx="1" presStyleCnt="6"/>
      <dgm:spPr/>
      <dgm:t>
        <a:bodyPr/>
        <a:lstStyle/>
        <a:p>
          <a:endParaRPr lang="de-DE"/>
        </a:p>
      </dgm:t>
    </dgm:pt>
    <dgm:pt modelId="{CE43E74E-A17B-49BD-A4E2-DEDCC723E510}" type="pres">
      <dgm:prSet presAssocID="{AAAC2B97-06CB-40B8-8DF0-F2FF474B51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F61D5-3AFA-4CC0-8960-A08A7C3994DD}" type="pres">
      <dgm:prSet presAssocID="{7A57B9D5-AD06-4A65-9A31-28993630AEB9}" presName="sibTrans" presStyleLbl="sibTrans2D1" presStyleIdx="2" presStyleCnt="6"/>
      <dgm:spPr/>
      <dgm:t>
        <a:bodyPr/>
        <a:lstStyle/>
        <a:p>
          <a:endParaRPr lang="de-DE"/>
        </a:p>
      </dgm:t>
    </dgm:pt>
    <dgm:pt modelId="{EBE91086-7B54-4775-BD9C-393F87606BBC}" type="pres">
      <dgm:prSet presAssocID="{7A57B9D5-AD06-4A65-9A31-28993630AEB9}" presName="connectorText" presStyleLbl="sibTrans2D1" presStyleIdx="2" presStyleCnt="6"/>
      <dgm:spPr/>
      <dgm:t>
        <a:bodyPr/>
        <a:lstStyle/>
        <a:p>
          <a:endParaRPr lang="de-DE"/>
        </a:p>
      </dgm:t>
    </dgm:pt>
    <dgm:pt modelId="{2C550048-2DDE-4B2E-A5D9-C7218CC9F38F}" type="pres">
      <dgm:prSet presAssocID="{85562363-846B-487F-AFD0-A35903F223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A9A2AB-85A2-4F77-85BD-F9E6123EC428}" type="pres">
      <dgm:prSet presAssocID="{914EFE6D-6692-434E-966C-3FEABA9D746B}" presName="sibTrans" presStyleLbl="sibTrans2D1" presStyleIdx="3" presStyleCnt="6"/>
      <dgm:spPr/>
      <dgm:t>
        <a:bodyPr/>
        <a:lstStyle/>
        <a:p>
          <a:endParaRPr lang="de-DE"/>
        </a:p>
      </dgm:t>
    </dgm:pt>
    <dgm:pt modelId="{757B10FE-8E35-4BE7-B8A8-E0AE241AEAA2}" type="pres">
      <dgm:prSet presAssocID="{914EFE6D-6692-434E-966C-3FEABA9D746B}" presName="connectorText" presStyleLbl="sibTrans2D1" presStyleIdx="3" presStyleCnt="6"/>
      <dgm:spPr/>
      <dgm:t>
        <a:bodyPr/>
        <a:lstStyle/>
        <a:p>
          <a:endParaRPr lang="de-DE"/>
        </a:p>
      </dgm:t>
    </dgm:pt>
    <dgm:pt modelId="{2805F4AC-1E59-4457-961C-EB2463A3830B}" type="pres">
      <dgm:prSet presAssocID="{937B2A2B-1FAE-4DDF-AB9D-EE586E98DF2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0CA767-0E92-4BD2-BCA3-72BC13562833}" type="pres">
      <dgm:prSet presAssocID="{1AD7AC54-0EF7-4EA8-ADF4-81079A7A4FBF}" presName="sibTrans" presStyleLbl="sibTrans2D1" presStyleIdx="4" presStyleCnt="6"/>
      <dgm:spPr/>
      <dgm:t>
        <a:bodyPr/>
        <a:lstStyle/>
        <a:p>
          <a:endParaRPr lang="de-DE"/>
        </a:p>
      </dgm:t>
    </dgm:pt>
    <dgm:pt modelId="{78027814-6AD1-46CF-96F0-F1C09EE255A4}" type="pres">
      <dgm:prSet presAssocID="{1AD7AC54-0EF7-4EA8-ADF4-81079A7A4FBF}" presName="connectorText" presStyleLbl="sibTrans2D1" presStyleIdx="4" presStyleCnt="6"/>
      <dgm:spPr/>
      <dgm:t>
        <a:bodyPr/>
        <a:lstStyle/>
        <a:p>
          <a:endParaRPr lang="de-DE"/>
        </a:p>
      </dgm:t>
    </dgm:pt>
    <dgm:pt modelId="{2021268C-BA7E-4B84-ACAD-659C61FFC024}" type="pres">
      <dgm:prSet presAssocID="{C4554394-413A-42EF-9B07-EDC0CD8B40F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5267FA-2175-4EF2-AC2C-1D11BEA5BD27}" type="pres">
      <dgm:prSet presAssocID="{AC9F22E7-49E5-4384-9F80-B728F6A7E148}" presName="sibTrans" presStyleLbl="sibTrans2D1" presStyleIdx="5" presStyleCnt="6"/>
      <dgm:spPr/>
      <dgm:t>
        <a:bodyPr/>
        <a:lstStyle/>
        <a:p>
          <a:endParaRPr lang="de-DE"/>
        </a:p>
      </dgm:t>
    </dgm:pt>
    <dgm:pt modelId="{395E3226-7F87-44C2-B1CC-92255661BC90}" type="pres">
      <dgm:prSet presAssocID="{AC9F22E7-49E5-4384-9F80-B728F6A7E148}" presName="connectorText" presStyleLbl="sibTrans2D1" presStyleIdx="5" presStyleCnt="6"/>
      <dgm:spPr/>
      <dgm:t>
        <a:bodyPr/>
        <a:lstStyle/>
        <a:p>
          <a:endParaRPr lang="de-DE"/>
        </a:p>
      </dgm:t>
    </dgm:pt>
    <dgm:pt modelId="{5EF0D78B-0946-441D-AD1D-7F0C2E544D67}" type="pres">
      <dgm:prSet presAssocID="{5B43C836-29F4-4665-87E8-BAF28CA8F76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CC28D05-CA4B-48FC-8C12-4E0A1D1FC368}" type="presOf" srcId="{85562363-846B-487F-AFD0-A35903F22319}" destId="{2C550048-2DDE-4B2E-A5D9-C7218CC9F38F}" srcOrd="0" destOrd="0" presId="urn:microsoft.com/office/officeart/2005/8/layout/process1"/>
    <dgm:cxn modelId="{06D5ADF6-4793-4F01-B9A6-9F39CEB08A12}" type="presOf" srcId="{1BF6AD08-F78D-4F3F-B911-7FA10BE7194B}" destId="{5B87F447-0296-4955-BDA7-3015EE9E8079}" srcOrd="0" destOrd="0" presId="urn:microsoft.com/office/officeart/2005/8/layout/process1"/>
    <dgm:cxn modelId="{7D812364-DBD0-4CA6-B91C-3E227B511DDD}" type="presOf" srcId="{AC9F22E7-49E5-4384-9F80-B728F6A7E148}" destId="{395E3226-7F87-44C2-B1CC-92255661BC90}" srcOrd="1" destOrd="0" presId="urn:microsoft.com/office/officeart/2005/8/layout/process1"/>
    <dgm:cxn modelId="{637E0927-A8FA-487E-831A-52E7754C0FC2}" type="presOf" srcId="{914EFE6D-6692-434E-966C-3FEABA9D746B}" destId="{757B10FE-8E35-4BE7-B8A8-E0AE241AEAA2}" srcOrd="1" destOrd="0" presId="urn:microsoft.com/office/officeart/2005/8/layout/process1"/>
    <dgm:cxn modelId="{8AD9D0F7-D051-40DC-9E08-AA8F88FF52FD}" type="presOf" srcId="{1AD7AC54-0EF7-4EA8-ADF4-81079A7A4FBF}" destId="{78027814-6AD1-46CF-96F0-F1C09EE255A4}" srcOrd="1" destOrd="0" presId="urn:microsoft.com/office/officeart/2005/8/layout/process1"/>
    <dgm:cxn modelId="{4B2FB2A3-C5AA-4A01-9A82-BC1FBA460A2E}" srcId="{959EEE84-B03E-4B69-8A4C-FE10467D57F1}" destId="{9D539FE1-D738-4E73-9681-29840F36C5C6}" srcOrd="1" destOrd="0" parTransId="{2E56DFF0-7B46-4AC7-A6B5-6545041631A8}" sibTransId="{4EF17ED0-78A8-403B-B4A8-A01177F6DE18}"/>
    <dgm:cxn modelId="{7718151D-CC14-43A2-928E-3E38DC5CD0FF}" srcId="{959EEE84-B03E-4B69-8A4C-FE10467D57F1}" destId="{85562363-846B-487F-AFD0-A35903F22319}" srcOrd="3" destOrd="0" parTransId="{4B40919F-B30E-41E1-957A-50DD1ED220CF}" sibTransId="{914EFE6D-6692-434E-966C-3FEABA9D746B}"/>
    <dgm:cxn modelId="{BA560CFA-6DD1-4CBD-B5DB-90F456E6BDCA}" srcId="{959EEE84-B03E-4B69-8A4C-FE10467D57F1}" destId="{5B43C836-29F4-4665-87E8-BAF28CA8F76C}" srcOrd="6" destOrd="0" parTransId="{02244E00-7C96-4EF3-BCA4-68E4617908A9}" sibTransId="{100ED605-70C4-4288-8297-E0DDED986E0F}"/>
    <dgm:cxn modelId="{A7BCC7F7-0AE2-45DF-9355-D9461044FC8B}" srcId="{959EEE84-B03E-4B69-8A4C-FE10467D57F1}" destId="{937B2A2B-1FAE-4DDF-AB9D-EE586E98DF29}" srcOrd="4" destOrd="0" parTransId="{1A2BCA54-416E-4306-9D7A-B13D3C731C43}" sibTransId="{1AD7AC54-0EF7-4EA8-ADF4-81079A7A4FBF}"/>
    <dgm:cxn modelId="{3A588EE9-F5DA-4A36-A109-51A06ED29F25}" type="presOf" srcId="{4EF17ED0-78A8-403B-B4A8-A01177F6DE18}" destId="{377B26E7-BB9D-42AA-BF7B-B10CF69784B4}" srcOrd="1" destOrd="0" presId="urn:microsoft.com/office/officeart/2005/8/layout/process1"/>
    <dgm:cxn modelId="{2804344A-E08D-425C-AE5F-A8F502AC96A0}" type="presOf" srcId="{C4554394-413A-42EF-9B07-EDC0CD8B40F7}" destId="{2021268C-BA7E-4B84-ACAD-659C61FFC024}" srcOrd="0" destOrd="0" presId="urn:microsoft.com/office/officeart/2005/8/layout/process1"/>
    <dgm:cxn modelId="{D38BEB3E-3085-4956-8937-990DD2997699}" type="presOf" srcId="{AAAC2B97-06CB-40B8-8DF0-F2FF474B512C}" destId="{CE43E74E-A17B-49BD-A4E2-DEDCC723E510}" srcOrd="0" destOrd="0" presId="urn:microsoft.com/office/officeart/2005/8/layout/process1"/>
    <dgm:cxn modelId="{BCEBBAEA-6C39-4B82-9D80-FC9913C2787B}" type="presOf" srcId="{5B43C836-29F4-4665-87E8-BAF28CA8F76C}" destId="{5EF0D78B-0946-441D-AD1D-7F0C2E544D67}" srcOrd="0" destOrd="0" presId="urn:microsoft.com/office/officeart/2005/8/layout/process1"/>
    <dgm:cxn modelId="{81EF68D5-4417-4991-93F7-567B4B6EAB8D}" srcId="{959EEE84-B03E-4B69-8A4C-FE10467D57F1}" destId="{C4554394-413A-42EF-9B07-EDC0CD8B40F7}" srcOrd="5" destOrd="0" parTransId="{A58E374A-95D1-48D4-AB11-0CCE37D09ADA}" sibTransId="{AC9F22E7-49E5-4384-9F80-B728F6A7E148}"/>
    <dgm:cxn modelId="{4BD17E93-FC0C-470D-B133-4A0B8E2C5FA1}" type="presOf" srcId="{914EFE6D-6692-434E-966C-3FEABA9D746B}" destId="{CDA9A2AB-85A2-4F77-85BD-F9E6123EC428}" srcOrd="0" destOrd="0" presId="urn:microsoft.com/office/officeart/2005/8/layout/process1"/>
    <dgm:cxn modelId="{3510BA85-B486-4163-85FB-C3E6CD0AD1A0}" type="presOf" srcId="{9D539FE1-D738-4E73-9681-29840F36C5C6}" destId="{0CB9BDC6-59FD-4AB5-877B-2BD7A33F3413}" srcOrd="0" destOrd="0" presId="urn:microsoft.com/office/officeart/2005/8/layout/process1"/>
    <dgm:cxn modelId="{26CF026C-EC24-4EC1-92AD-A90403706E1C}" srcId="{959EEE84-B03E-4B69-8A4C-FE10467D57F1}" destId="{AAAC2B97-06CB-40B8-8DF0-F2FF474B512C}" srcOrd="2" destOrd="0" parTransId="{FBF6BF06-471B-4B4E-B545-8CD0B662F1F4}" sibTransId="{7A57B9D5-AD06-4A65-9A31-28993630AEB9}"/>
    <dgm:cxn modelId="{45BF7702-3ACB-4938-942B-91A4BD27EA2A}" type="presOf" srcId="{7A57B9D5-AD06-4A65-9A31-28993630AEB9}" destId="{EBE91086-7B54-4775-BD9C-393F87606BBC}" srcOrd="1" destOrd="0" presId="urn:microsoft.com/office/officeart/2005/8/layout/process1"/>
    <dgm:cxn modelId="{071F89B8-33D0-40E9-B64E-EF71FFAEF415}" type="presOf" srcId="{7A57B9D5-AD06-4A65-9A31-28993630AEB9}" destId="{70AF61D5-3AFA-4CC0-8960-A08A7C3994DD}" srcOrd="0" destOrd="0" presId="urn:microsoft.com/office/officeart/2005/8/layout/process1"/>
    <dgm:cxn modelId="{CF046746-C350-497E-B76B-22839BA7D5BD}" srcId="{959EEE84-B03E-4B69-8A4C-FE10467D57F1}" destId="{1BF6AD08-F78D-4F3F-B911-7FA10BE7194B}" srcOrd="0" destOrd="0" parTransId="{3D9A6856-0619-4AB4-8BC4-516C3EAE7206}" sibTransId="{A2A4D3F0-7556-47C3-ACE0-0F3379326E9B}"/>
    <dgm:cxn modelId="{EB86C532-E6FB-44F7-BBB8-4BDA0ACD8B4E}" type="presOf" srcId="{959EEE84-B03E-4B69-8A4C-FE10467D57F1}" destId="{1BE8E1C5-F802-479A-A296-85C41CA3DFC4}" srcOrd="0" destOrd="0" presId="urn:microsoft.com/office/officeart/2005/8/layout/process1"/>
    <dgm:cxn modelId="{51239463-CC2F-4E4D-B1A2-DF05FB2CD252}" type="presOf" srcId="{937B2A2B-1FAE-4DDF-AB9D-EE586E98DF29}" destId="{2805F4AC-1E59-4457-961C-EB2463A3830B}" srcOrd="0" destOrd="0" presId="urn:microsoft.com/office/officeart/2005/8/layout/process1"/>
    <dgm:cxn modelId="{106F3F7F-1E70-49E3-9FA7-864BC06DDB1C}" type="presOf" srcId="{A2A4D3F0-7556-47C3-ACE0-0F3379326E9B}" destId="{093238A9-17D7-4873-9B3B-8B3593915E84}" srcOrd="0" destOrd="0" presId="urn:microsoft.com/office/officeart/2005/8/layout/process1"/>
    <dgm:cxn modelId="{E1E3FE27-8D5D-4056-875B-E3A8D342522E}" type="presOf" srcId="{A2A4D3F0-7556-47C3-ACE0-0F3379326E9B}" destId="{9AB829DA-8814-4469-83A9-119B4F800836}" srcOrd="1" destOrd="0" presId="urn:microsoft.com/office/officeart/2005/8/layout/process1"/>
    <dgm:cxn modelId="{DCDD7041-DC15-4AA0-A79D-959ACBF170E0}" type="presOf" srcId="{AC9F22E7-49E5-4384-9F80-B728F6A7E148}" destId="{0F5267FA-2175-4EF2-AC2C-1D11BEA5BD27}" srcOrd="0" destOrd="0" presId="urn:microsoft.com/office/officeart/2005/8/layout/process1"/>
    <dgm:cxn modelId="{61A5BC87-1061-4308-A974-689964ADC827}" type="presOf" srcId="{1AD7AC54-0EF7-4EA8-ADF4-81079A7A4FBF}" destId="{B00CA767-0E92-4BD2-BCA3-72BC13562833}" srcOrd="0" destOrd="0" presId="urn:microsoft.com/office/officeart/2005/8/layout/process1"/>
    <dgm:cxn modelId="{773C9472-4096-43DA-BDBC-532B5F5EADA8}" type="presOf" srcId="{4EF17ED0-78A8-403B-B4A8-A01177F6DE18}" destId="{6EFB5578-D036-4FA3-8470-2AC292CC4406}" srcOrd="0" destOrd="0" presId="urn:microsoft.com/office/officeart/2005/8/layout/process1"/>
    <dgm:cxn modelId="{3D275B85-9BEB-4552-A125-D4DB3EAF3D3E}" type="presParOf" srcId="{1BE8E1C5-F802-479A-A296-85C41CA3DFC4}" destId="{5B87F447-0296-4955-BDA7-3015EE9E8079}" srcOrd="0" destOrd="0" presId="urn:microsoft.com/office/officeart/2005/8/layout/process1"/>
    <dgm:cxn modelId="{8A01BA6F-76F8-492F-B72B-2F4DD8E710DC}" type="presParOf" srcId="{1BE8E1C5-F802-479A-A296-85C41CA3DFC4}" destId="{093238A9-17D7-4873-9B3B-8B3593915E84}" srcOrd="1" destOrd="0" presId="urn:microsoft.com/office/officeart/2005/8/layout/process1"/>
    <dgm:cxn modelId="{BA20C292-38A8-4347-82D1-782AD18829E4}" type="presParOf" srcId="{093238A9-17D7-4873-9B3B-8B3593915E84}" destId="{9AB829DA-8814-4469-83A9-119B4F800836}" srcOrd="0" destOrd="0" presId="urn:microsoft.com/office/officeart/2005/8/layout/process1"/>
    <dgm:cxn modelId="{2FEB11FF-0607-46C3-87DE-AD3917D794EE}" type="presParOf" srcId="{1BE8E1C5-F802-479A-A296-85C41CA3DFC4}" destId="{0CB9BDC6-59FD-4AB5-877B-2BD7A33F3413}" srcOrd="2" destOrd="0" presId="urn:microsoft.com/office/officeart/2005/8/layout/process1"/>
    <dgm:cxn modelId="{69DE4885-F6A3-4AD6-8866-1EC7BDC0910C}" type="presParOf" srcId="{1BE8E1C5-F802-479A-A296-85C41CA3DFC4}" destId="{6EFB5578-D036-4FA3-8470-2AC292CC4406}" srcOrd="3" destOrd="0" presId="urn:microsoft.com/office/officeart/2005/8/layout/process1"/>
    <dgm:cxn modelId="{362CC2C9-1863-4827-8D4F-5BD75AD8758B}" type="presParOf" srcId="{6EFB5578-D036-4FA3-8470-2AC292CC4406}" destId="{377B26E7-BB9D-42AA-BF7B-B10CF69784B4}" srcOrd="0" destOrd="0" presId="urn:microsoft.com/office/officeart/2005/8/layout/process1"/>
    <dgm:cxn modelId="{F29236E5-5D99-4A9A-A381-DBD256990293}" type="presParOf" srcId="{1BE8E1C5-F802-479A-A296-85C41CA3DFC4}" destId="{CE43E74E-A17B-49BD-A4E2-DEDCC723E510}" srcOrd="4" destOrd="0" presId="urn:microsoft.com/office/officeart/2005/8/layout/process1"/>
    <dgm:cxn modelId="{64996749-2A22-4C6A-97B8-72CD529977E2}" type="presParOf" srcId="{1BE8E1C5-F802-479A-A296-85C41CA3DFC4}" destId="{70AF61D5-3AFA-4CC0-8960-A08A7C3994DD}" srcOrd="5" destOrd="0" presId="urn:microsoft.com/office/officeart/2005/8/layout/process1"/>
    <dgm:cxn modelId="{9DC984FA-EFF4-4048-99F3-1427E8DFABFA}" type="presParOf" srcId="{70AF61D5-3AFA-4CC0-8960-A08A7C3994DD}" destId="{EBE91086-7B54-4775-BD9C-393F87606BBC}" srcOrd="0" destOrd="0" presId="urn:microsoft.com/office/officeart/2005/8/layout/process1"/>
    <dgm:cxn modelId="{F985DF2D-2B29-45BB-AA15-D1698DF73539}" type="presParOf" srcId="{1BE8E1C5-F802-479A-A296-85C41CA3DFC4}" destId="{2C550048-2DDE-4B2E-A5D9-C7218CC9F38F}" srcOrd="6" destOrd="0" presId="urn:microsoft.com/office/officeart/2005/8/layout/process1"/>
    <dgm:cxn modelId="{7711386D-CC98-4141-909E-4FB47CB54524}" type="presParOf" srcId="{1BE8E1C5-F802-479A-A296-85C41CA3DFC4}" destId="{CDA9A2AB-85A2-4F77-85BD-F9E6123EC428}" srcOrd="7" destOrd="0" presId="urn:microsoft.com/office/officeart/2005/8/layout/process1"/>
    <dgm:cxn modelId="{98D1D8DF-3282-4247-B0BE-2D3A60093F9F}" type="presParOf" srcId="{CDA9A2AB-85A2-4F77-85BD-F9E6123EC428}" destId="{757B10FE-8E35-4BE7-B8A8-E0AE241AEAA2}" srcOrd="0" destOrd="0" presId="urn:microsoft.com/office/officeart/2005/8/layout/process1"/>
    <dgm:cxn modelId="{EAE779AC-7427-4C5F-A7B7-ED421D1E34A3}" type="presParOf" srcId="{1BE8E1C5-F802-479A-A296-85C41CA3DFC4}" destId="{2805F4AC-1E59-4457-961C-EB2463A3830B}" srcOrd="8" destOrd="0" presId="urn:microsoft.com/office/officeart/2005/8/layout/process1"/>
    <dgm:cxn modelId="{5783C8FE-3C16-44F6-86A8-69746BF5112F}" type="presParOf" srcId="{1BE8E1C5-F802-479A-A296-85C41CA3DFC4}" destId="{B00CA767-0E92-4BD2-BCA3-72BC13562833}" srcOrd="9" destOrd="0" presId="urn:microsoft.com/office/officeart/2005/8/layout/process1"/>
    <dgm:cxn modelId="{E93263F1-4116-4491-9A85-7FDFDE952146}" type="presParOf" srcId="{B00CA767-0E92-4BD2-BCA3-72BC13562833}" destId="{78027814-6AD1-46CF-96F0-F1C09EE255A4}" srcOrd="0" destOrd="0" presId="urn:microsoft.com/office/officeart/2005/8/layout/process1"/>
    <dgm:cxn modelId="{F24AD5C4-F1B3-4820-8617-17D71948C218}" type="presParOf" srcId="{1BE8E1C5-F802-479A-A296-85C41CA3DFC4}" destId="{2021268C-BA7E-4B84-ACAD-659C61FFC024}" srcOrd="10" destOrd="0" presId="urn:microsoft.com/office/officeart/2005/8/layout/process1"/>
    <dgm:cxn modelId="{5564A223-F655-4E61-9CAF-2B6273E68FF5}" type="presParOf" srcId="{1BE8E1C5-F802-479A-A296-85C41CA3DFC4}" destId="{0F5267FA-2175-4EF2-AC2C-1D11BEA5BD27}" srcOrd="11" destOrd="0" presId="urn:microsoft.com/office/officeart/2005/8/layout/process1"/>
    <dgm:cxn modelId="{E46B7068-23C7-40B1-8914-EF2E753322E1}" type="presParOf" srcId="{0F5267FA-2175-4EF2-AC2C-1D11BEA5BD27}" destId="{395E3226-7F87-44C2-B1CC-92255661BC90}" srcOrd="0" destOrd="0" presId="urn:microsoft.com/office/officeart/2005/8/layout/process1"/>
    <dgm:cxn modelId="{15B79851-1E1B-466A-B243-3FDFCAECA0E2}" type="presParOf" srcId="{1BE8E1C5-F802-479A-A296-85C41CA3DFC4}" destId="{5EF0D78B-0946-441D-AD1D-7F0C2E544D67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9EEE84-B03E-4B69-8A4C-FE10467D57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F6AD08-F78D-4F3F-B911-7FA10BE7194B}">
      <dgm:prSet phldrT="[Text]"/>
      <dgm:spPr/>
      <dgm:t>
        <a:bodyPr/>
        <a:lstStyle/>
        <a:p>
          <a:r>
            <a:rPr lang="de-DE" dirty="0" smtClean="0"/>
            <a:t>Input</a:t>
          </a:r>
          <a:endParaRPr lang="de-DE" dirty="0"/>
        </a:p>
      </dgm:t>
    </dgm:pt>
    <dgm:pt modelId="{3D9A6856-0619-4AB4-8BC4-516C3EAE7206}" type="parTrans" cxnId="{CF046746-C350-497E-B76B-22839BA7D5BD}">
      <dgm:prSet/>
      <dgm:spPr/>
      <dgm:t>
        <a:bodyPr/>
        <a:lstStyle/>
        <a:p>
          <a:endParaRPr lang="de-DE"/>
        </a:p>
      </dgm:t>
    </dgm:pt>
    <dgm:pt modelId="{A2A4D3F0-7556-47C3-ACE0-0F3379326E9B}" type="sibTrans" cxnId="{CF046746-C350-497E-B76B-22839BA7D5BD}">
      <dgm:prSet/>
      <dgm:spPr/>
      <dgm:t>
        <a:bodyPr/>
        <a:lstStyle/>
        <a:p>
          <a:endParaRPr lang="de-DE"/>
        </a:p>
      </dgm:t>
    </dgm:pt>
    <dgm:pt modelId="{9D539FE1-D738-4E73-9681-29840F36C5C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trike="noStrike" dirty="0" smtClean="0"/>
            <a:t>Surrogate</a:t>
          </a:r>
        </a:p>
      </dgm:t>
    </dgm:pt>
    <dgm:pt modelId="{2E56DFF0-7B46-4AC7-A6B5-6545041631A8}" type="parTrans" cxnId="{4B2FB2A3-C5AA-4A01-9A82-BC1FBA460A2E}">
      <dgm:prSet/>
      <dgm:spPr/>
      <dgm:t>
        <a:bodyPr/>
        <a:lstStyle/>
        <a:p>
          <a:endParaRPr lang="de-DE"/>
        </a:p>
      </dgm:t>
    </dgm:pt>
    <dgm:pt modelId="{4EF17ED0-78A8-403B-B4A8-A01177F6DE18}" type="sibTrans" cxnId="{4B2FB2A3-C5AA-4A01-9A82-BC1FBA460A2E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AAAC2B97-06CB-40B8-8DF0-F2FF474B512C}">
      <dgm:prSet phldrT="[Text]"/>
      <dgm:spPr/>
      <dgm:t>
        <a:bodyPr/>
        <a:lstStyle/>
        <a:p>
          <a:r>
            <a:rPr lang="de-DE" dirty="0" smtClean="0"/>
            <a:t>Fluid Plasma</a:t>
          </a:r>
          <a:endParaRPr lang="de-DE" dirty="0"/>
        </a:p>
      </dgm:t>
    </dgm:pt>
    <dgm:pt modelId="{FBF6BF06-471B-4B4E-B545-8CD0B662F1F4}" type="parTrans" cxnId="{26CF026C-EC24-4EC1-92AD-A90403706E1C}">
      <dgm:prSet/>
      <dgm:spPr/>
      <dgm:t>
        <a:bodyPr/>
        <a:lstStyle/>
        <a:p>
          <a:endParaRPr lang="de-DE"/>
        </a:p>
      </dgm:t>
    </dgm:pt>
    <dgm:pt modelId="{7A57B9D5-AD06-4A65-9A31-28993630AEB9}" type="sibTrans" cxnId="{26CF026C-EC24-4EC1-92AD-A90403706E1C}">
      <dgm:prSet/>
      <dgm:spPr/>
      <dgm:t>
        <a:bodyPr/>
        <a:lstStyle/>
        <a:p>
          <a:endParaRPr lang="de-DE"/>
        </a:p>
      </dgm:t>
    </dgm:pt>
    <dgm:pt modelId="{85562363-846B-487F-AFD0-A35903F2231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trike="noStrike" dirty="0" smtClean="0"/>
            <a:t>Surrogate</a:t>
          </a:r>
          <a:endParaRPr lang="de-DE" strike="noStrike" dirty="0"/>
        </a:p>
      </dgm:t>
    </dgm:pt>
    <dgm:pt modelId="{4B40919F-B30E-41E1-957A-50DD1ED220CF}" type="parTrans" cxnId="{7718151D-CC14-43A2-928E-3E38DC5CD0FF}">
      <dgm:prSet/>
      <dgm:spPr/>
      <dgm:t>
        <a:bodyPr/>
        <a:lstStyle/>
        <a:p>
          <a:endParaRPr lang="de-DE"/>
        </a:p>
      </dgm:t>
    </dgm:pt>
    <dgm:pt modelId="{914EFE6D-6692-434E-966C-3FEABA9D746B}" type="sibTrans" cxnId="{7718151D-CC14-43A2-928E-3E38DC5CD0FF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937B2A2B-1FAE-4DDF-AB9D-EE586E98DF29}">
      <dgm:prSet phldrT="[Text]"/>
      <dgm:spPr/>
      <dgm:t>
        <a:bodyPr/>
        <a:lstStyle/>
        <a:p>
          <a:r>
            <a:rPr lang="de-DE" dirty="0" smtClean="0"/>
            <a:t>Fluid Plasma</a:t>
          </a:r>
          <a:endParaRPr lang="de-DE" dirty="0"/>
        </a:p>
      </dgm:t>
    </dgm:pt>
    <dgm:pt modelId="{1A2BCA54-416E-4306-9D7A-B13D3C731C43}" type="parTrans" cxnId="{A7BCC7F7-0AE2-45DF-9355-D9461044FC8B}">
      <dgm:prSet/>
      <dgm:spPr/>
      <dgm:t>
        <a:bodyPr/>
        <a:lstStyle/>
        <a:p>
          <a:endParaRPr lang="de-DE"/>
        </a:p>
      </dgm:t>
    </dgm:pt>
    <dgm:pt modelId="{1AD7AC54-0EF7-4EA8-ADF4-81079A7A4FBF}" type="sibTrans" cxnId="{A7BCC7F7-0AE2-45DF-9355-D9461044FC8B}">
      <dgm:prSet/>
      <dgm:spPr/>
      <dgm:t>
        <a:bodyPr/>
        <a:lstStyle/>
        <a:p>
          <a:endParaRPr lang="de-DE"/>
        </a:p>
      </dgm:t>
    </dgm:pt>
    <dgm:pt modelId="{C4554394-413A-42EF-9B07-EDC0CD8B40F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trike="noStrike" dirty="0" smtClean="0"/>
            <a:t>Surrogate</a:t>
          </a:r>
          <a:endParaRPr lang="de-DE" strike="noStrike" dirty="0"/>
        </a:p>
      </dgm:t>
    </dgm:pt>
    <dgm:pt modelId="{A58E374A-95D1-48D4-AB11-0CCE37D09ADA}" type="parTrans" cxnId="{81EF68D5-4417-4991-93F7-567B4B6EAB8D}">
      <dgm:prSet/>
      <dgm:spPr/>
      <dgm:t>
        <a:bodyPr/>
        <a:lstStyle/>
        <a:p>
          <a:endParaRPr lang="de-DE"/>
        </a:p>
      </dgm:t>
    </dgm:pt>
    <dgm:pt modelId="{AC9F22E7-49E5-4384-9F80-B728F6A7E148}" type="sibTrans" cxnId="{81EF68D5-4417-4991-93F7-567B4B6EAB8D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5B43C836-29F4-4665-87E8-BAF28CA8F76C}">
      <dgm:prSet phldrT="[Text]"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02244E00-7C96-4EF3-BCA4-68E4617908A9}" type="parTrans" cxnId="{BA560CFA-6DD1-4CBD-B5DB-90F456E6BDCA}">
      <dgm:prSet/>
      <dgm:spPr/>
      <dgm:t>
        <a:bodyPr/>
        <a:lstStyle/>
        <a:p>
          <a:endParaRPr lang="de-DE"/>
        </a:p>
      </dgm:t>
    </dgm:pt>
    <dgm:pt modelId="{100ED605-70C4-4288-8297-E0DDED986E0F}" type="sibTrans" cxnId="{BA560CFA-6DD1-4CBD-B5DB-90F456E6BDCA}">
      <dgm:prSet/>
      <dgm:spPr/>
      <dgm:t>
        <a:bodyPr/>
        <a:lstStyle/>
        <a:p>
          <a:endParaRPr lang="de-DE"/>
        </a:p>
      </dgm:t>
    </dgm:pt>
    <dgm:pt modelId="{1BE8E1C5-F802-479A-A296-85C41CA3DFC4}" type="pres">
      <dgm:prSet presAssocID="{959EEE84-B03E-4B69-8A4C-FE10467D57F1}" presName="Name0" presStyleCnt="0">
        <dgm:presLayoutVars>
          <dgm:dir/>
          <dgm:resizeHandles val="exact"/>
        </dgm:presLayoutVars>
      </dgm:prSet>
      <dgm:spPr/>
    </dgm:pt>
    <dgm:pt modelId="{5B87F447-0296-4955-BDA7-3015EE9E8079}" type="pres">
      <dgm:prSet presAssocID="{1BF6AD08-F78D-4F3F-B911-7FA10BE7194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3238A9-17D7-4873-9B3B-8B3593915E84}" type="pres">
      <dgm:prSet presAssocID="{A2A4D3F0-7556-47C3-ACE0-0F3379326E9B}" presName="sibTrans" presStyleLbl="sibTrans2D1" presStyleIdx="0" presStyleCnt="6"/>
      <dgm:spPr/>
      <dgm:t>
        <a:bodyPr/>
        <a:lstStyle/>
        <a:p>
          <a:endParaRPr lang="de-DE"/>
        </a:p>
      </dgm:t>
    </dgm:pt>
    <dgm:pt modelId="{9AB829DA-8814-4469-83A9-119B4F800836}" type="pres">
      <dgm:prSet presAssocID="{A2A4D3F0-7556-47C3-ACE0-0F3379326E9B}" presName="connectorText" presStyleLbl="sibTrans2D1" presStyleIdx="0" presStyleCnt="6"/>
      <dgm:spPr/>
      <dgm:t>
        <a:bodyPr/>
        <a:lstStyle/>
        <a:p>
          <a:endParaRPr lang="de-DE"/>
        </a:p>
      </dgm:t>
    </dgm:pt>
    <dgm:pt modelId="{0CB9BDC6-59FD-4AB5-877B-2BD7A33F3413}" type="pres">
      <dgm:prSet presAssocID="{9D539FE1-D738-4E73-9681-29840F36C5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FB5578-D036-4FA3-8470-2AC292CC4406}" type="pres">
      <dgm:prSet presAssocID="{4EF17ED0-78A8-403B-B4A8-A01177F6DE18}" presName="sibTrans" presStyleLbl="sibTrans2D1" presStyleIdx="1" presStyleCnt="6"/>
      <dgm:spPr/>
      <dgm:t>
        <a:bodyPr/>
        <a:lstStyle/>
        <a:p>
          <a:endParaRPr lang="de-DE"/>
        </a:p>
      </dgm:t>
    </dgm:pt>
    <dgm:pt modelId="{377B26E7-BB9D-42AA-BF7B-B10CF69784B4}" type="pres">
      <dgm:prSet presAssocID="{4EF17ED0-78A8-403B-B4A8-A01177F6DE18}" presName="connectorText" presStyleLbl="sibTrans2D1" presStyleIdx="1" presStyleCnt="6"/>
      <dgm:spPr/>
      <dgm:t>
        <a:bodyPr/>
        <a:lstStyle/>
        <a:p>
          <a:endParaRPr lang="de-DE"/>
        </a:p>
      </dgm:t>
    </dgm:pt>
    <dgm:pt modelId="{CE43E74E-A17B-49BD-A4E2-DEDCC723E510}" type="pres">
      <dgm:prSet presAssocID="{AAAC2B97-06CB-40B8-8DF0-F2FF474B51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F61D5-3AFA-4CC0-8960-A08A7C3994DD}" type="pres">
      <dgm:prSet presAssocID="{7A57B9D5-AD06-4A65-9A31-28993630AEB9}" presName="sibTrans" presStyleLbl="sibTrans2D1" presStyleIdx="2" presStyleCnt="6"/>
      <dgm:spPr/>
      <dgm:t>
        <a:bodyPr/>
        <a:lstStyle/>
        <a:p>
          <a:endParaRPr lang="de-DE"/>
        </a:p>
      </dgm:t>
    </dgm:pt>
    <dgm:pt modelId="{EBE91086-7B54-4775-BD9C-393F87606BBC}" type="pres">
      <dgm:prSet presAssocID="{7A57B9D5-AD06-4A65-9A31-28993630AEB9}" presName="connectorText" presStyleLbl="sibTrans2D1" presStyleIdx="2" presStyleCnt="6"/>
      <dgm:spPr/>
      <dgm:t>
        <a:bodyPr/>
        <a:lstStyle/>
        <a:p>
          <a:endParaRPr lang="de-DE"/>
        </a:p>
      </dgm:t>
    </dgm:pt>
    <dgm:pt modelId="{2C550048-2DDE-4B2E-A5D9-C7218CC9F38F}" type="pres">
      <dgm:prSet presAssocID="{85562363-846B-487F-AFD0-A35903F223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A9A2AB-85A2-4F77-85BD-F9E6123EC428}" type="pres">
      <dgm:prSet presAssocID="{914EFE6D-6692-434E-966C-3FEABA9D746B}" presName="sibTrans" presStyleLbl="sibTrans2D1" presStyleIdx="3" presStyleCnt="6"/>
      <dgm:spPr/>
      <dgm:t>
        <a:bodyPr/>
        <a:lstStyle/>
        <a:p>
          <a:endParaRPr lang="de-DE"/>
        </a:p>
      </dgm:t>
    </dgm:pt>
    <dgm:pt modelId="{757B10FE-8E35-4BE7-B8A8-E0AE241AEAA2}" type="pres">
      <dgm:prSet presAssocID="{914EFE6D-6692-434E-966C-3FEABA9D746B}" presName="connectorText" presStyleLbl="sibTrans2D1" presStyleIdx="3" presStyleCnt="6"/>
      <dgm:spPr/>
      <dgm:t>
        <a:bodyPr/>
        <a:lstStyle/>
        <a:p>
          <a:endParaRPr lang="de-DE"/>
        </a:p>
      </dgm:t>
    </dgm:pt>
    <dgm:pt modelId="{2805F4AC-1E59-4457-961C-EB2463A3830B}" type="pres">
      <dgm:prSet presAssocID="{937B2A2B-1FAE-4DDF-AB9D-EE586E98DF2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0CA767-0E92-4BD2-BCA3-72BC13562833}" type="pres">
      <dgm:prSet presAssocID="{1AD7AC54-0EF7-4EA8-ADF4-81079A7A4FBF}" presName="sibTrans" presStyleLbl="sibTrans2D1" presStyleIdx="4" presStyleCnt="6"/>
      <dgm:spPr/>
      <dgm:t>
        <a:bodyPr/>
        <a:lstStyle/>
        <a:p>
          <a:endParaRPr lang="de-DE"/>
        </a:p>
      </dgm:t>
    </dgm:pt>
    <dgm:pt modelId="{78027814-6AD1-46CF-96F0-F1C09EE255A4}" type="pres">
      <dgm:prSet presAssocID="{1AD7AC54-0EF7-4EA8-ADF4-81079A7A4FBF}" presName="connectorText" presStyleLbl="sibTrans2D1" presStyleIdx="4" presStyleCnt="6"/>
      <dgm:spPr/>
      <dgm:t>
        <a:bodyPr/>
        <a:lstStyle/>
        <a:p>
          <a:endParaRPr lang="de-DE"/>
        </a:p>
      </dgm:t>
    </dgm:pt>
    <dgm:pt modelId="{2021268C-BA7E-4B84-ACAD-659C61FFC024}" type="pres">
      <dgm:prSet presAssocID="{C4554394-413A-42EF-9B07-EDC0CD8B40F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5267FA-2175-4EF2-AC2C-1D11BEA5BD27}" type="pres">
      <dgm:prSet presAssocID="{AC9F22E7-49E5-4384-9F80-B728F6A7E148}" presName="sibTrans" presStyleLbl="sibTrans2D1" presStyleIdx="5" presStyleCnt="6"/>
      <dgm:spPr/>
      <dgm:t>
        <a:bodyPr/>
        <a:lstStyle/>
        <a:p>
          <a:endParaRPr lang="de-DE"/>
        </a:p>
      </dgm:t>
    </dgm:pt>
    <dgm:pt modelId="{395E3226-7F87-44C2-B1CC-92255661BC90}" type="pres">
      <dgm:prSet presAssocID="{AC9F22E7-49E5-4384-9F80-B728F6A7E148}" presName="connectorText" presStyleLbl="sibTrans2D1" presStyleIdx="5" presStyleCnt="6"/>
      <dgm:spPr/>
      <dgm:t>
        <a:bodyPr/>
        <a:lstStyle/>
        <a:p>
          <a:endParaRPr lang="de-DE"/>
        </a:p>
      </dgm:t>
    </dgm:pt>
    <dgm:pt modelId="{5EF0D78B-0946-441D-AD1D-7F0C2E544D67}" type="pres">
      <dgm:prSet presAssocID="{5B43C836-29F4-4665-87E8-BAF28CA8F76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5A7BF6-6E06-420F-805E-6C7A0C5AE290}" type="presOf" srcId="{914EFE6D-6692-434E-966C-3FEABA9D746B}" destId="{757B10FE-8E35-4BE7-B8A8-E0AE241AEAA2}" srcOrd="1" destOrd="0" presId="urn:microsoft.com/office/officeart/2005/8/layout/process1"/>
    <dgm:cxn modelId="{9D1120DE-ACFE-4F1A-926E-A8F13FF85079}" type="presOf" srcId="{4EF17ED0-78A8-403B-B4A8-A01177F6DE18}" destId="{6EFB5578-D036-4FA3-8470-2AC292CC4406}" srcOrd="0" destOrd="0" presId="urn:microsoft.com/office/officeart/2005/8/layout/process1"/>
    <dgm:cxn modelId="{05372065-7C78-4F53-93DB-D5D39F1CC599}" type="presOf" srcId="{AC9F22E7-49E5-4384-9F80-B728F6A7E148}" destId="{0F5267FA-2175-4EF2-AC2C-1D11BEA5BD27}" srcOrd="0" destOrd="0" presId="urn:microsoft.com/office/officeart/2005/8/layout/process1"/>
    <dgm:cxn modelId="{DF823607-ACB0-4B57-8A4B-F7E91C3ED065}" type="presOf" srcId="{AC9F22E7-49E5-4384-9F80-B728F6A7E148}" destId="{395E3226-7F87-44C2-B1CC-92255661BC90}" srcOrd="1" destOrd="0" presId="urn:microsoft.com/office/officeart/2005/8/layout/process1"/>
    <dgm:cxn modelId="{4E2B768E-725B-4844-90F2-F6F98BF06979}" type="presOf" srcId="{7A57B9D5-AD06-4A65-9A31-28993630AEB9}" destId="{70AF61D5-3AFA-4CC0-8960-A08A7C3994DD}" srcOrd="0" destOrd="0" presId="urn:microsoft.com/office/officeart/2005/8/layout/process1"/>
    <dgm:cxn modelId="{81EF68D5-4417-4991-93F7-567B4B6EAB8D}" srcId="{959EEE84-B03E-4B69-8A4C-FE10467D57F1}" destId="{C4554394-413A-42EF-9B07-EDC0CD8B40F7}" srcOrd="5" destOrd="0" parTransId="{A58E374A-95D1-48D4-AB11-0CCE37D09ADA}" sibTransId="{AC9F22E7-49E5-4384-9F80-B728F6A7E148}"/>
    <dgm:cxn modelId="{5E23C0EF-95AD-4189-AA4A-02C71D4F90DC}" type="presOf" srcId="{1AD7AC54-0EF7-4EA8-ADF4-81079A7A4FBF}" destId="{B00CA767-0E92-4BD2-BCA3-72BC13562833}" srcOrd="0" destOrd="0" presId="urn:microsoft.com/office/officeart/2005/8/layout/process1"/>
    <dgm:cxn modelId="{3769CA8D-D731-4627-8BF3-640EF05D1F2B}" type="presOf" srcId="{1AD7AC54-0EF7-4EA8-ADF4-81079A7A4FBF}" destId="{78027814-6AD1-46CF-96F0-F1C09EE255A4}" srcOrd="1" destOrd="0" presId="urn:microsoft.com/office/officeart/2005/8/layout/process1"/>
    <dgm:cxn modelId="{3344CEDE-50A6-4D72-B042-2534067CB154}" type="presOf" srcId="{5B43C836-29F4-4665-87E8-BAF28CA8F76C}" destId="{5EF0D78B-0946-441D-AD1D-7F0C2E544D67}" srcOrd="0" destOrd="0" presId="urn:microsoft.com/office/officeart/2005/8/layout/process1"/>
    <dgm:cxn modelId="{8E0AC302-05FE-4916-9A4A-325FEE644533}" type="presOf" srcId="{A2A4D3F0-7556-47C3-ACE0-0F3379326E9B}" destId="{093238A9-17D7-4873-9B3B-8B3593915E84}" srcOrd="0" destOrd="0" presId="urn:microsoft.com/office/officeart/2005/8/layout/process1"/>
    <dgm:cxn modelId="{0AE32BB6-163B-4756-AD48-BC7939E09EF1}" type="presOf" srcId="{914EFE6D-6692-434E-966C-3FEABA9D746B}" destId="{CDA9A2AB-85A2-4F77-85BD-F9E6123EC428}" srcOrd="0" destOrd="0" presId="urn:microsoft.com/office/officeart/2005/8/layout/process1"/>
    <dgm:cxn modelId="{09ECD07C-29BF-4A2B-B9D8-7D24C53D8A02}" type="presOf" srcId="{7A57B9D5-AD06-4A65-9A31-28993630AEB9}" destId="{EBE91086-7B54-4775-BD9C-393F87606BBC}" srcOrd="1" destOrd="0" presId="urn:microsoft.com/office/officeart/2005/8/layout/process1"/>
    <dgm:cxn modelId="{87BA29B8-D4F8-4F41-966B-75169321A695}" type="presOf" srcId="{85562363-846B-487F-AFD0-A35903F22319}" destId="{2C550048-2DDE-4B2E-A5D9-C7218CC9F38F}" srcOrd="0" destOrd="0" presId="urn:microsoft.com/office/officeart/2005/8/layout/process1"/>
    <dgm:cxn modelId="{26CF026C-EC24-4EC1-92AD-A90403706E1C}" srcId="{959EEE84-B03E-4B69-8A4C-FE10467D57F1}" destId="{AAAC2B97-06CB-40B8-8DF0-F2FF474B512C}" srcOrd="2" destOrd="0" parTransId="{FBF6BF06-471B-4B4E-B545-8CD0B662F1F4}" sibTransId="{7A57B9D5-AD06-4A65-9A31-28993630AEB9}"/>
    <dgm:cxn modelId="{02ED6242-8326-405D-A7B3-3D2574761D83}" type="presOf" srcId="{9D539FE1-D738-4E73-9681-29840F36C5C6}" destId="{0CB9BDC6-59FD-4AB5-877B-2BD7A33F3413}" srcOrd="0" destOrd="0" presId="urn:microsoft.com/office/officeart/2005/8/layout/process1"/>
    <dgm:cxn modelId="{BA560CFA-6DD1-4CBD-B5DB-90F456E6BDCA}" srcId="{959EEE84-B03E-4B69-8A4C-FE10467D57F1}" destId="{5B43C836-29F4-4665-87E8-BAF28CA8F76C}" srcOrd="6" destOrd="0" parTransId="{02244E00-7C96-4EF3-BCA4-68E4617908A9}" sibTransId="{100ED605-70C4-4288-8297-E0DDED986E0F}"/>
    <dgm:cxn modelId="{CF046746-C350-497E-B76B-22839BA7D5BD}" srcId="{959EEE84-B03E-4B69-8A4C-FE10467D57F1}" destId="{1BF6AD08-F78D-4F3F-B911-7FA10BE7194B}" srcOrd="0" destOrd="0" parTransId="{3D9A6856-0619-4AB4-8BC4-516C3EAE7206}" sibTransId="{A2A4D3F0-7556-47C3-ACE0-0F3379326E9B}"/>
    <dgm:cxn modelId="{C8BD3B04-69C8-406F-93A7-F4FD586C71D0}" type="presOf" srcId="{937B2A2B-1FAE-4DDF-AB9D-EE586E98DF29}" destId="{2805F4AC-1E59-4457-961C-EB2463A3830B}" srcOrd="0" destOrd="0" presId="urn:microsoft.com/office/officeart/2005/8/layout/process1"/>
    <dgm:cxn modelId="{0BC07BF4-7963-4124-8225-E2872A34B5BF}" type="presOf" srcId="{A2A4D3F0-7556-47C3-ACE0-0F3379326E9B}" destId="{9AB829DA-8814-4469-83A9-119B4F800836}" srcOrd="1" destOrd="0" presId="urn:microsoft.com/office/officeart/2005/8/layout/process1"/>
    <dgm:cxn modelId="{C3197A11-0BBF-499F-931A-589D6AA599AF}" type="presOf" srcId="{1BF6AD08-F78D-4F3F-B911-7FA10BE7194B}" destId="{5B87F447-0296-4955-BDA7-3015EE9E8079}" srcOrd="0" destOrd="0" presId="urn:microsoft.com/office/officeart/2005/8/layout/process1"/>
    <dgm:cxn modelId="{7718151D-CC14-43A2-928E-3E38DC5CD0FF}" srcId="{959EEE84-B03E-4B69-8A4C-FE10467D57F1}" destId="{85562363-846B-487F-AFD0-A35903F22319}" srcOrd="3" destOrd="0" parTransId="{4B40919F-B30E-41E1-957A-50DD1ED220CF}" sibTransId="{914EFE6D-6692-434E-966C-3FEABA9D746B}"/>
    <dgm:cxn modelId="{2BA5E65C-8E7E-4541-B537-5D9943942887}" type="presOf" srcId="{C4554394-413A-42EF-9B07-EDC0CD8B40F7}" destId="{2021268C-BA7E-4B84-ACAD-659C61FFC024}" srcOrd="0" destOrd="0" presId="urn:microsoft.com/office/officeart/2005/8/layout/process1"/>
    <dgm:cxn modelId="{EB8C9971-8500-41CB-9690-FEF2323620EA}" type="presOf" srcId="{AAAC2B97-06CB-40B8-8DF0-F2FF474B512C}" destId="{CE43E74E-A17B-49BD-A4E2-DEDCC723E510}" srcOrd="0" destOrd="0" presId="urn:microsoft.com/office/officeart/2005/8/layout/process1"/>
    <dgm:cxn modelId="{06246104-71A2-434A-B8F0-C9BA419CF68E}" type="presOf" srcId="{4EF17ED0-78A8-403B-B4A8-A01177F6DE18}" destId="{377B26E7-BB9D-42AA-BF7B-B10CF69784B4}" srcOrd="1" destOrd="0" presId="urn:microsoft.com/office/officeart/2005/8/layout/process1"/>
    <dgm:cxn modelId="{A7BCC7F7-0AE2-45DF-9355-D9461044FC8B}" srcId="{959EEE84-B03E-4B69-8A4C-FE10467D57F1}" destId="{937B2A2B-1FAE-4DDF-AB9D-EE586E98DF29}" srcOrd="4" destOrd="0" parTransId="{1A2BCA54-416E-4306-9D7A-B13D3C731C43}" sibTransId="{1AD7AC54-0EF7-4EA8-ADF4-81079A7A4FBF}"/>
    <dgm:cxn modelId="{4B2FB2A3-C5AA-4A01-9A82-BC1FBA460A2E}" srcId="{959EEE84-B03E-4B69-8A4C-FE10467D57F1}" destId="{9D539FE1-D738-4E73-9681-29840F36C5C6}" srcOrd="1" destOrd="0" parTransId="{2E56DFF0-7B46-4AC7-A6B5-6545041631A8}" sibTransId="{4EF17ED0-78A8-403B-B4A8-A01177F6DE18}"/>
    <dgm:cxn modelId="{17FEF5AB-4695-4A12-9A41-687F033988FF}" type="presOf" srcId="{959EEE84-B03E-4B69-8A4C-FE10467D57F1}" destId="{1BE8E1C5-F802-479A-A296-85C41CA3DFC4}" srcOrd="0" destOrd="0" presId="urn:microsoft.com/office/officeart/2005/8/layout/process1"/>
    <dgm:cxn modelId="{AB7DF94A-606E-4411-876C-4B046BE38530}" type="presParOf" srcId="{1BE8E1C5-F802-479A-A296-85C41CA3DFC4}" destId="{5B87F447-0296-4955-BDA7-3015EE9E8079}" srcOrd="0" destOrd="0" presId="urn:microsoft.com/office/officeart/2005/8/layout/process1"/>
    <dgm:cxn modelId="{B24FE9C5-5044-4537-B170-9C987E7E7057}" type="presParOf" srcId="{1BE8E1C5-F802-479A-A296-85C41CA3DFC4}" destId="{093238A9-17D7-4873-9B3B-8B3593915E84}" srcOrd="1" destOrd="0" presId="urn:microsoft.com/office/officeart/2005/8/layout/process1"/>
    <dgm:cxn modelId="{0FDAC763-C2E9-48FA-88EA-CD1D022663DF}" type="presParOf" srcId="{093238A9-17D7-4873-9B3B-8B3593915E84}" destId="{9AB829DA-8814-4469-83A9-119B4F800836}" srcOrd="0" destOrd="0" presId="urn:microsoft.com/office/officeart/2005/8/layout/process1"/>
    <dgm:cxn modelId="{36B95B69-FABE-4D1D-AA50-7CC5F481544B}" type="presParOf" srcId="{1BE8E1C5-F802-479A-A296-85C41CA3DFC4}" destId="{0CB9BDC6-59FD-4AB5-877B-2BD7A33F3413}" srcOrd="2" destOrd="0" presId="urn:microsoft.com/office/officeart/2005/8/layout/process1"/>
    <dgm:cxn modelId="{50EF169C-2F48-426D-B5B7-9C735537F586}" type="presParOf" srcId="{1BE8E1C5-F802-479A-A296-85C41CA3DFC4}" destId="{6EFB5578-D036-4FA3-8470-2AC292CC4406}" srcOrd="3" destOrd="0" presId="urn:microsoft.com/office/officeart/2005/8/layout/process1"/>
    <dgm:cxn modelId="{B86849C3-C101-4500-A6C2-16DC92E35DA3}" type="presParOf" srcId="{6EFB5578-D036-4FA3-8470-2AC292CC4406}" destId="{377B26E7-BB9D-42AA-BF7B-B10CF69784B4}" srcOrd="0" destOrd="0" presId="urn:microsoft.com/office/officeart/2005/8/layout/process1"/>
    <dgm:cxn modelId="{2A5C433B-9349-4FE6-9A57-902E036064B8}" type="presParOf" srcId="{1BE8E1C5-F802-479A-A296-85C41CA3DFC4}" destId="{CE43E74E-A17B-49BD-A4E2-DEDCC723E510}" srcOrd="4" destOrd="0" presId="urn:microsoft.com/office/officeart/2005/8/layout/process1"/>
    <dgm:cxn modelId="{73BB580B-F5BD-4CD8-A47A-42FB1DE5254C}" type="presParOf" srcId="{1BE8E1C5-F802-479A-A296-85C41CA3DFC4}" destId="{70AF61D5-3AFA-4CC0-8960-A08A7C3994DD}" srcOrd="5" destOrd="0" presId="urn:microsoft.com/office/officeart/2005/8/layout/process1"/>
    <dgm:cxn modelId="{886324AC-4AA2-489B-A6C7-E38CFA3A1119}" type="presParOf" srcId="{70AF61D5-3AFA-4CC0-8960-A08A7C3994DD}" destId="{EBE91086-7B54-4775-BD9C-393F87606BBC}" srcOrd="0" destOrd="0" presId="urn:microsoft.com/office/officeart/2005/8/layout/process1"/>
    <dgm:cxn modelId="{1F150966-C86A-47AE-A6F5-3B673350E35F}" type="presParOf" srcId="{1BE8E1C5-F802-479A-A296-85C41CA3DFC4}" destId="{2C550048-2DDE-4B2E-A5D9-C7218CC9F38F}" srcOrd="6" destOrd="0" presId="urn:microsoft.com/office/officeart/2005/8/layout/process1"/>
    <dgm:cxn modelId="{6D73E94B-0BBC-4BD5-9AA4-881B9238247E}" type="presParOf" srcId="{1BE8E1C5-F802-479A-A296-85C41CA3DFC4}" destId="{CDA9A2AB-85A2-4F77-85BD-F9E6123EC428}" srcOrd="7" destOrd="0" presId="urn:microsoft.com/office/officeart/2005/8/layout/process1"/>
    <dgm:cxn modelId="{DFC93AA0-CEC9-445E-B894-A553049177F3}" type="presParOf" srcId="{CDA9A2AB-85A2-4F77-85BD-F9E6123EC428}" destId="{757B10FE-8E35-4BE7-B8A8-E0AE241AEAA2}" srcOrd="0" destOrd="0" presId="urn:microsoft.com/office/officeart/2005/8/layout/process1"/>
    <dgm:cxn modelId="{F9F2C8B7-4BFB-477C-AA50-B09AE5B36874}" type="presParOf" srcId="{1BE8E1C5-F802-479A-A296-85C41CA3DFC4}" destId="{2805F4AC-1E59-4457-961C-EB2463A3830B}" srcOrd="8" destOrd="0" presId="urn:microsoft.com/office/officeart/2005/8/layout/process1"/>
    <dgm:cxn modelId="{71C77F69-77E9-402F-82AD-A307BCB8FDA1}" type="presParOf" srcId="{1BE8E1C5-F802-479A-A296-85C41CA3DFC4}" destId="{B00CA767-0E92-4BD2-BCA3-72BC13562833}" srcOrd="9" destOrd="0" presId="urn:microsoft.com/office/officeart/2005/8/layout/process1"/>
    <dgm:cxn modelId="{7BABC070-B6A6-4AEB-95CF-CC5BD3358838}" type="presParOf" srcId="{B00CA767-0E92-4BD2-BCA3-72BC13562833}" destId="{78027814-6AD1-46CF-96F0-F1C09EE255A4}" srcOrd="0" destOrd="0" presId="urn:microsoft.com/office/officeart/2005/8/layout/process1"/>
    <dgm:cxn modelId="{1A4DBE61-22DB-4E92-9481-436A3F7876AC}" type="presParOf" srcId="{1BE8E1C5-F802-479A-A296-85C41CA3DFC4}" destId="{2021268C-BA7E-4B84-ACAD-659C61FFC024}" srcOrd="10" destOrd="0" presId="urn:microsoft.com/office/officeart/2005/8/layout/process1"/>
    <dgm:cxn modelId="{0249A7CE-B01E-4713-BECA-EEC332CCDB0E}" type="presParOf" srcId="{1BE8E1C5-F802-479A-A296-85C41CA3DFC4}" destId="{0F5267FA-2175-4EF2-AC2C-1D11BEA5BD27}" srcOrd="11" destOrd="0" presId="urn:microsoft.com/office/officeart/2005/8/layout/process1"/>
    <dgm:cxn modelId="{4A41F6B8-E535-4A4D-A60E-B2524F6873D2}" type="presParOf" srcId="{0F5267FA-2175-4EF2-AC2C-1D11BEA5BD27}" destId="{395E3226-7F87-44C2-B1CC-92255661BC90}" srcOrd="0" destOrd="0" presId="urn:microsoft.com/office/officeart/2005/8/layout/process1"/>
    <dgm:cxn modelId="{FAFFAC20-71E1-4594-8AE2-9D4F7C3B2793}" type="presParOf" srcId="{1BE8E1C5-F802-479A-A296-85C41CA3DFC4}" destId="{5EF0D78B-0946-441D-AD1D-7F0C2E544D67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EE75E-B7D0-4C13-8A09-FA91E02925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5ECCAF7-F5CE-4749-B728-0D76B2C720D9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de-DE" sz="2500" dirty="0" smtClean="0">
              <a:solidFill>
                <a:schemeClr val="tx1"/>
              </a:solidFill>
            </a:rPr>
            <a:t>The </a:t>
          </a:r>
          <a:r>
            <a:rPr lang="de-DE" sz="2500" dirty="0" err="1" smtClean="0">
              <a:solidFill>
                <a:schemeClr val="tx1"/>
              </a:solidFill>
            </a:rPr>
            <a:t>precision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would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be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sufficient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if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below</a:t>
          </a:r>
          <a:r>
            <a:rPr lang="de-DE" sz="2500" dirty="0" smtClean="0">
              <a:solidFill>
                <a:schemeClr val="tx1"/>
              </a:solidFill>
            </a:rPr>
            <a:t> Monte Carlo </a:t>
          </a:r>
          <a:r>
            <a:rPr lang="de-DE" sz="2500" dirty="0" err="1" smtClean="0">
              <a:solidFill>
                <a:schemeClr val="tx1"/>
              </a:solidFill>
            </a:rPr>
            <a:t>noise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of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reference</a:t>
          </a:r>
          <a:r>
            <a:rPr lang="de-DE" sz="2500" dirty="0" smtClean="0">
              <a:solidFill>
                <a:schemeClr val="tx1"/>
              </a:solidFill>
            </a:rPr>
            <a:t> </a:t>
          </a:r>
          <a:r>
            <a:rPr lang="de-DE" sz="2500" dirty="0" err="1" smtClean="0">
              <a:solidFill>
                <a:schemeClr val="tx1"/>
              </a:solidFill>
            </a:rPr>
            <a:t>model</a:t>
          </a:r>
          <a:endParaRPr lang="de-DE" sz="2500" dirty="0">
            <a:solidFill>
              <a:schemeClr val="tx1"/>
            </a:solidFill>
          </a:endParaRPr>
        </a:p>
      </dgm:t>
    </dgm:pt>
    <dgm:pt modelId="{D3E13FCF-8CB0-401C-84FF-B0A2C317E32E}" type="parTrans" cxnId="{61D9CB8D-181E-4D85-B988-FA5E29860615}">
      <dgm:prSet/>
      <dgm:spPr/>
      <dgm:t>
        <a:bodyPr/>
        <a:lstStyle/>
        <a:p>
          <a:endParaRPr lang="de-DE"/>
        </a:p>
      </dgm:t>
    </dgm:pt>
    <dgm:pt modelId="{DA5FF23C-538E-4CDF-A1B4-374402EB94F6}" type="sibTrans" cxnId="{61D9CB8D-181E-4D85-B988-FA5E29860615}">
      <dgm:prSet/>
      <dgm:spPr/>
      <dgm:t>
        <a:bodyPr/>
        <a:lstStyle/>
        <a:p>
          <a:endParaRPr lang="de-DE"/>
        </a:p>
      </dgm:t>
    </dgm:pt>
    <dgm:pt modelId="{D6951401-D74E-43A6-A9D1-7DF7EA327CCA}" type="pres">
      <dgm:prSet presAssocID="{60AEE75E-B7D0-4C13-8A09-FA91E0292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355C9E6-5E9F-4A31-9740-0B9F75A206DE}" type="pres">
      <dgm:prSet presAssocID="{F5ECCAF7-F5CE-4749-B728-0D76B2C720D9}" presName="parentText" presStyleLbl="node1" presStyleIdx="0" presStyleCnt="1" custLinFactNeighborX="-11085" custLinFactNeighborY="5784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</dgm:ptLst>
  <dgm:cxnLst>
    <dgm:cxn modelId="{61D9CB8D-181E-4D85-B988-FA5E29860615}" srcId="{60AEE75E-B7D0-4C13-8A09-FA91E0292549}" destId="{F5ECCAF7-F5CE-4749-B728-0D76B2C720D9}" srcOrd="0" destOrd="0" parTransId="{D3E13FCF-8CB0-401C-84FF-B0A2C317E32E}" sibTransId="{DA5FF23C-538E-4CDF-A1B4-374402EB94F6}"/>
    <dgm:cxn modelId="{F8BFB94D-A358-4678-B33E-582E70D85944}" type="presOf" srcId="{F5ECCAF7-F5CE-4749-B728-0D76B2C720D9}" destId="{5355C9E6-5E9F-4A31-9740-0B9F75A206DE}" srcOrd="0" destOrd="0" presId="urn:microsoft.com/office/officeart/2005/8/layout/vList2"/>
    <dgm:cxn modelId="{ECD7538E-E122-4CEE-A7AF-13F6664BE78A}" type="presOf" srcId="{60AEE75E-B7D0-4C13-8A09-FA91E0292549}" destId="{D6951401-D74E-43A6-A9D1-7DF7EA327CCA}" srcOrd="0" destOrd="0" presId="urn:microsoft.com/office/officeart/2005/8/layout/vList2"/>
    <dgm:cxn modelId="{14F8E4BE-B957-4501-B135-62DDC0393F3B}" type="presParOf" srcId="{D6951401-D74E-43A6-A9D1-7DF7EA327CCA}" destId="{5355C9E6-5E9F-4A31-9740-0B9F75A206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F447-0296-4955-BDA7-3015EE9E8079}">
      <dsp:nvSpPr>
        <dsp:cNvPr id="0" name=""/>
        <dsp:cNvSpPr/>
      </dsp:nvSpPr>
      <dsp:spPr>
        <a:xfrm>
          <a:off x="3307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Input</a:t>
          </a:r>
          <a:endParaRPr lang="de-DE" sz="1900" kern="1200" dirty="0"/>
        </a:p>
      </dsp:txBody>
      <dsp:txXfrm>
        <a:off x="25321" y="114257"/>
        <a:ext cx="1208668" cy="707589"/>
      </dsp:txXfrm>
    </dsp:sp>
    <dsp:sp modelId="{093238A9-17D7-4873-9B3B-8B3593915E84}">
      <dsp:nvSpPr>
        <dsp:cNvPr id="0" name=""/>
        <dsp:cNvSpPr/>
      </dsp:nvSpPr>
      <dsp:spPr>
        <a:xfrm>
          <a:off x="1381273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1381273" y="374852"/>
        <a:ext cx="185900" cy="186400"/>
      </dsp:txXfrm>
    </dsp:sp>
    <dsp:sp modelId="{0CB9BDC6-59FD-4AB5-877B-2BD7A33F3413}">
      <dsp:nvSpPr>
        <dsp:cNvPr id="0" name=""/>
        <dsp:cNvSpPr/>
      </dsp:nvSpPr>
      <dsp:spPr>
        <a:xfrm>
          <a:off x="1757082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strike="noStrike" kern="1200" dirty="0" err="1" smtClean="0"/>
            <a:t>Kinetic</a:t>
          </a:r>
          <a:r>
            <a:rPr lang="de-DE" sz="1900" strike="noStrike" kern="1200" dirty="0" smtClean="0"/>
            <a:t> </a:t>
          </a:r>
          <a:r>
            <a:rPr lang="de-DE" sz="1900" strike="noStrike" kern="1200" dirty="0" err="1" smtClean="0"/>
            <a:t>Neutrals</a:t>
          </a:r>
          <a:endParaRPr lang="de-DE" sz="1900" strike="noStrike" kern="1200" dirty="0" smtClean="0"/>
        </a:p>
      </dsp:txBody>
      <dsp:txXfrm>
        <a:off x="1779096" y="114257"/>
        <a:ext cx="1208668" cy="707589"/>
      </dsp:txXfrm>
    </dsp:sp>
    <dsp:sp modelId="{6EFB5578-D036-4FA3-8470-2AC292CC4406}">
      <dsp:nvSpPr>
        <dsp:cNvPr id="0" name=""/>
        <dsp:cNvSpPr/>
      </dsp:nvSpPr>
      <dsp:spPr>
        <a:xfrm>
          <a:off x="3135048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3135048" y="374852"/>
        <a:ext cx="185900" cy="186400"/>
      </dsp:txXfrm>
    </dsp:sp>
    <dsp:sp modelId="{CE43E74E-A17B-49BD-A4E2-DEDCC723E510}">
      <dsp:nvSpPr>
        <dsp:cNvPr id="0" name=""/>
        <dsp:cNvSpPr/>
      </dsp:nvSpPr>
      <dsp:spPr>
        <a:xfrm>
          <a:off x="3510857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Fluid Plasma</a:t>
          </a:r>
          <a:endParaRPr lang="de-DE" sz="1900" kern="1200" dirty="0"/>
        </a:p>
      </dsp:txBody>
      <dsp:txXfrm>
        <a:off x="3532871" y="114257"/>
        <a:ext cx="1208668" cy="707589"/>
      </dsp:txXfrm>
    </dsp:sp>
    <dsp:sp modelId="{70AF61D5-3AFA-4CC0-8960-A08A7C3994DD}">
      <dsp:nvSpPr>
        <dsp:cNvPr id="0" name=""/>
        <dsp:cNvSpPr/>
      </dsp:nvSpPr>
      <dsp:spPr>
        <a:xfrm>
          <a:off x="4888823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4888823" y="374852"/>
        <a:ext cx="185900" cy="186400"/>
      </dsp:txXfrm>
    </dsp:sp>
    <dsp:sp modelId="{2C550048-2DDE-4B2E-A5D9-C7218CC9F38F}">
      <dsp:nvSpPr>
        <dsp:cNvPr id="0" name=""/>
        <dsp:cNvSpPr/>
      </dsp:nvSpPr>
      <dsp:spPr>
        <a:xfrm>
          <a:off x="5264631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strike="noStrike" kern="1200" dirty="0" err="1" smtClean="0"/>
            <a:t>Kinetic</a:t>
          </a:r>
          <a:r>
            <a:rPr lang="de-DE" sz="1900" strike="noStrike" kern="1200" dirty="0" smtClean="0"/>
            <a:t> </a:t>
          </a:r>
          <a:r>
            <a:rPr lang="de-DE" sz="1900" strike="noStrike" kern="1200" dirty="0" err="1" smtClean="0"/>
            <a:t>Neutrals</a:t>
          </a:r>
          <a:endParaRPr lang="de-DE" sz="1900" strike="noStrike" kern="1200" dirty="0"/>
        </a:p>
      </dsp:txBody>
      <dsp:txXfrm>
        <a:off x="5286645" y="114257"/>
        <a:ext cx="1208668" cy="707589"/>
      </dsp:txXfrm>
    </dsp:sp>
    <dsp:sp modelId="{CDA9A2AB-85A2-4F77-85BD-F9E6123EC428}">
      <dsp:nvSpPr>
        <dsp:cNvPr id="0" name=""/>
        <dsp:cNvSpPr/>
      </dsp:nvSpPr>
      <dsp:spPr>
        <a:xfrm>
          <a:off x="6642597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6642597" y="374852"/>
        <a:ext cx="185900" cy="186400"/>
      </dsp:txXfrm>
    </dsp:sp>
    <dsp:sp modelId="{2805F4AC-1E59-4457-961C-EB2463A3830B}">
      <dsp:nvSpPr>
        <dsp:cNvPr id="0" name=""/>
        <dsp:cNvSpPr/>
      </dsp:nvSpPr>
      <dsp:spPr>
        <a:xfrm>
          <a:off x="7018406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Fluid Plasma</a:t>
          </a:r>
          <a:endParaRPr lang="de-DE" sz="1900" kern="1200" dirty="0"/>
        </a:p>
      </dsp:txBody>
      <dsp:txXfrm>
        <a:off x="7040420" y="114257"/>
        <a:ext cx="1208668" cy="707589"/>
      </dsp:txXfrm>
    </dsp:sp>
    <dsp:sp modelId="{B00CA767-0E92-4BD2-BCA3-72BC13562833}">
      <dsp:nvSpPr>
        <dsp:cNvPr id="0" name=""/>
        <dsp:cNvSpPr/>
      </dsp:nvSpPr>
      <dsp:spPr>
        <a:xfrm>
          <a:off x="8396372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8396372" y="374852"/>
        <a:ext cx="185900" cy="186400"/>
      </dsp:txXfrm>
    </dsp:sp>
    <dsp:sp modelId="{2021268C-BA7E-4B84-ACAD-659C61FFC024}">
      <dsp:nvSpPr>
        <dsp:cNvPr id="0" name=""/>
        <dsp:cNvSpPr/>
      </dsp:nvSpPr>
      <dsp:spPr>
        <a:xfrm>
          <a:off x="8772181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strike="noStrike" kern="1200" dirty="0" err="1" smtClean="0"/>
            <a:t>Kinetic</a:t>
          </a:r>
          <a:r>
            <a:rPr lang="de-DE" sz="1900" strike="noStrike" kern="1200" dirty="0" smtClean="0"/>
            <a:t> </a:t>
          </a:r>
          <a:r>
            <a:rPr lang="de-DE" sz="1900" strike="noStrike" kern="1200" dirty="0" err="1" smtClean="0"/>
            <a:t>Neutrals</a:t>
          </a:r>
          <a:endParaRPr lang="de-DE" sz="1900" strike="noStrike" kern="1200" dirty="0"/>
        </a:p>
      </dsp:txBody>
      <dsp:txXfrm>
        <a:off x="8794195" y="114257"/>
        <a:ext cx="1208668" cy="707589"/>
      </dsp:txXfrm>
    </dsp:sp>
    <dsp:sp modelId="{0F5267FA-2175-4EF2-AC2C-1D11BEA5BD27}">
      <dsp:nvSpPr>
        <dsp:cNvPr id="0" name=""/>
        <dsp:cNvSpPr/>
      </dsp:nvSpPr>
      <dsp:spPr>
        <a:xfrm>
          <a:off x="10150147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10150147" y="374852"/>
        <a:ext cx="185900" cy="186400"/>
      </dsp:txXfrm>
    </dsp:sp>
    <dsp:sp modelId="{5EF0D78B-0946-441D-AD1D-7F0C2E544D67}">
      <dsp:nvSpPr>
        <dsp:cNvPr id="0" name=""/>
        <dsp:cNvSpPr/>
      </dsp:nvSpPr>
      <dsp:spPr>
        <a:xfrm>
          <a:off x="10525955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…</a:t>
          </a:r>
          <a:endParaRPr lang="de-DE" sz="1900" kern="1200" dirty="0"/>
        </a:p>
      </dsp:txBody>
      <dsp:txXfrm>
        <a:off x="10547969" y="114257"/>
        <a:ext cx="1208668" cy="707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F447-0296-4955-BDA7-3015EE9E8079}">
      <dsp:nvSpPr>
        <dsp:cNvPr id="0" name=""/>
        <dsp:cNvSpPr/>
      </dsp:nvSpPr>
      <dsp:spPr>
        <a:xfrm>
          <a:off x="3307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Input</a:t>
          </a:r>
          <a:endParaRPr lang="de-DE" sz="1900" kern="1200" dirty="0"/>
        </a:p>
      </dsp:txBody>
      <dsp:txXfrm>
        <a:off x="25321" y="114257"/>
        <a:ext cx="1208668" cy="707589"/>
      </dsp:txXfrm>
    </dsp:sp>
    <dsp:sp modelId="{093238A9-17D7-4873-9B3B-8B3593915E84}">
      <dsp:nvSpPr>
        <dsp:cNvPr id="0" name=""/>
        <dsp:cNvSpPr/>
      </dsp:nvSpPr>
      <dsp:spPr>
        <a:xfrm>
          <a:off x="1381273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1381273" y="374852"/>
        <a:ext cx="185900" cy="186400"/>
      </dsp:txXfrm>
    </dsp:sp>
    <dsp:sp modelId="{0CB9BDC6-59FD-4AB5-877B-2BD7A33F3413}">
      <dsp:nvSpPr>
        <dsp:cNvPr id="0" name=""/>
        <dsp:cNvSpPr/>
      </dsp:nvSpPr>
      <dsp:spPr>
        <a:xfrm>
          <a:off x="1757082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strike="noStrike" kern="1200" dirty="0" smtClean="0"/>
            <a:t>Surrogate</a:t>
          </a:r>
        </a:p>
      </dsp:txBody>
      <dsp:txXfrm>
        <a:off x="1779096" y="114257"/>
        <a:ext cx="1208668" cy="707589"/>
      </dsp:txXfrm>
    </dsp:sp>
    <dsp:sp modelId="{6EFB5578-D036-4FA3-8470-2AC292CC4406}">
      <dsp:nvSpPr>
        <dsp:cNvPr id="0" name=""/>
        <dsp:cNvSpPr/>
      </dsp:nvSpPr>
      <dsp:spPr>
        <a:xfrm>
          <a:off x="3135048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3135048" y="374852"/>
        <a:ext cx="185900" cy="186400"/>
      </dsp:txXfrm>
    </dsp:sp>
    <dsp:sp modelId="{CE43E74E-A17B-49BD-A4E2-DEDCC723E510}">
      <dsp:nvSpPr>
        <dsp:cNvPr id="0" name=""/>
        <dsp:cNvSpPr/>
      </dsp:nvSpPr>
      <dsp:spPr>
        <a:xfrm>
          <a:off x="3510857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Fluid Plasma</a:t>
          </a:r>
          <a:endParaRPr lang="de-DE" sz="1900" kern="1200" dirty="0"/>
        </a:p>
      </dsp:txBody>
      <dsp:txXfrm>
        <a:off x="3532871" y="114257"/>
        <a:ext cx="1208668" cy="707589"/>
      </dsp:txXfrm>
    </dsp:sp>
    <dsp:sp modelId="{70AF61D5-3AFA-4CC0-8960-A08A7C3994DD}">
      <dsp:nvSpPr>
        <dsp:cNvPr id="0" name=""/>
        <dsp:cNvSpPr/>
      </dsp:nvSpPr>
      <dsp:spPr>
        <a:xfrm>
          <a:off x="4888823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4888823" y="374852"/>
        <a:ext cx="185900" cy="186400"/>
      </dsp:txXfrm>
    </dsp:sp>
    <dsp:sp modelId="{2C550048-2DDE-4B2E-A5D9-C7218CC9F38F}">
      <dsp:nvSpPr>
        <dsp:cNvPr id="0" name=""/>
        <dsp:cNvSpPr/>
      </dsp:nvSpPr>
      <dsp:spPr>
        <a:xfrm>
          <a:off x="5264631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strike="noStrike" kern="1200" dirty="0" smtClean="0"/>
            <a:t>Surrogate</a:t>
          </a:r>
          <a:endParaRPr lang="de-DE" sz="1900" strike="noStrike" kern="1200" dirty="0"/>
        </a:p>
      </dsp:txBody>
      <dsp:txXfrm>
        <a:off x="5286645" y="114257"/>
        <a:ext cx="1208668" cy="707589"/>
      </dsp:txXfrm>
    </dsp:sp>
    <dsp:sp modelId="{CDA9A2AB-85A2-4F77-85BD-F9E6123EC428}">
      <dsp:nvSpPr>
        <dsp:cNvPr id="0" name=""/>
        <dsp:cNvSpPr/>
      </dsp:nvSpPr>
      <dsp:spPr>
        <a:xfrm>
          <a:off x="6642597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6642597" y="374852"/>
        <a:ext cx="185900" cy="186400"/>
      </dsp:txXfrm>
    </dsp:sp>
    <dsp:sp modelId="{2805F4AC-1E59-4457-961C-EB2463A3830B}">
      <dsp:nvSpPr>
        <dsp:cNvPr id="0" name=""/>
        <dsp:cNvSpPr/>
      </dsp:nvSpPr>
      <dsp:spPr>
        <a:xfrm>
          <a:off x="7018406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Fluid Plasma</a:t>
          </a:r>
          <a:endParaRPr lang="de-DE" sz="1900" kern="1200" dirty="0"/>
        </a:p>
      </dsp:txBody>
      <dsp:txXfrm>
        <a:off x="7040420" y="114257"/>
        <a:ext cx="1208668" cy="707589"/>
      </dsp:txXfrm>
    </dsp:sp>
    <dsp:sp modelId="{B00CA767-0E92-4BD2-BCA3-72BC13562833}">
      <dsp:nvSpPr>
        <dsp:cNvPr id="0" name=""/>
        <dsp:cNvSpPr/>
      </dsp:nvSpPr>
      <dsp:spPr>
        <a:xfrm>
          <a:off x="8396372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8396372" y="374852"/>
        <a:ext cx="185900" cy="186400"/>
      </dsp:txXfrm>
    </dsp:sp>
    <dsp:sp modelId="{2021268C-BA7E-4B84-ACAD-659C61FFC024}">
      <dsp:nvSpPr>
        <dsp:cNvPr id="0" name=""/>
        <dsp:cNvSpPr/>
      </dsp:nvSpPr>
      <dsp:spPr>
        <a:xfrm>
          <a:off x="8772181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strike="noStrike" kern="1200" dirty="0" smtClean="0"/>
            <a:t>Surrogate</a:t>
          </a:r>
          <a:endParaRPr lang="de-DE" sz="1900" strike="noStrike" kern="1200" dirty="0"/>
        </a:p>
      </dsp:txBody>
      <dsp:txXfrm>
        <a:off x="8794195" y="114257"/>
        <a:ext cx="1208668" cy="707589"/>
      </dsp:txXfrm>
    </dsp:sp>
    <dsp:sp modelId="{0F5267FA-2175-4EF2-AC2C-1D11BEA5BD27}">
      <dsp:nvSpPr>
        <dsp:cNvPr id="0" name=""/>
        <dsp:cNvSpPr/>
      </dsp:nvSpPr>
      <dsp:spPr>
        <a:xfrm>
          <a:off x="10150147" y="312718"/>
          <a:ext cx="265571" cy="3106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10150147" y="374852"/>
        <a:ext cx="185900" cy="186400"/>
      </dsp:txXfrm>
    </dsp:sp>
    <dsp:sp modelId="{5EF0D78B-0946-441D-AD1D-7F0C2E544D67}">
      <dsp:nvSpPr>
        <dsp:cNvPr id="0" name=""/>
        <dsp:cNvSpPr/>
      </dsp:nvSpPr>
      <dsp:spPr>
        <a:xfrm>
          <a:off x="10525955" y="92243"/>
          <a:ext cx="1252696" cy="7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…</a:t>
          </a:r>
          <a:endParaRPr lang="de-DE" sz="1900" kern="1200" dirty="0"/>
        </a:p>
      </dsp:txBody>
      <dsp:txXfrm>
        <a:off x="10547969" y="114257"/>
        <a:ext cx="1208668" cy="707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5C9E6-5E9F-4A31-9740-0B9F75A206DE}">
      <dsp:nvSpPr>
        <dsp:cNvPr id="0" name=""/>
        <dsp:cNvSpPr/>
      </dsp:nvSpPr>
      <dsp:spPr>
        <a:xfrm>
          <a:off x="0" y="322"/>
          <a:ext cx="10980638" cy="525197"/>
        </a:xfrm>
        <a:prstGeom prst="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chemeClr val="tx1"/>
              </a:solidFill>
            </a:rPr>
            <a:t>The </a:t>
          </a:r>
          <a:r>
            <a:rPr lang="de-DE" sz="2500" kern="1200" dirty="0" err="1" smtClean="0">
              <a:solidFill>
                <a:schemeClr val="tx1"/>
              </a:solidFill>
            </a:rPr>
            <a:t>precision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would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be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sufficient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if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below</a:t>
          </a:r>
          <a:r>
            <a:rPr lang="de-DE" sz="2500" kern="1200" dirty="0" smtClean="0">
              <a:solidFill>
                <a:schemeClr val="tx1"/>
              </a:solidFill>
            </a:rPr>
            <a:t> Monte Carlo </a:t>
          </a:r>
          <a:r>
            <a:rPr lang="de-DE" sz="2500" kern="1200" dirty="0" err="1" smtClean="0">
              <a:solidFill>
                <a:schemeClr val="tx1"/>
              </a:solidFill>
            </a:rPr>
            <a:t>noise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of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reference</a:t>
          </a:r>
          <a:r>
            <a:rPr lang="de-DE" sz="2500" kern="1200" dirty="0" smtClean="0">
              <a:solidFill>
                <a:schemeClr val="tx1"/>
              </a:solidFill>
            </a:rPr>
            <a:t> </a:t>
          </a:r>
          <a:r>
            <a:rPr lang="de-DE" sz="2500" kern="1200" dirty="0" err="1" smtClean="0">
              <a:solidFill>
                <a:schemeClr val="tx1"/>
              </a:solidFill>
            </a:rPr>
            <a:t>model</a:t>
          </a:r>
          <a:endParaRPr lang="de-DE" sz="2500" kern="1200" dirty="0">
            <a:solidFill>
              <a:schemeClr val="tx1"/>
            </a:solidFill>
          </a:endParaRPr>
        </a:p>
      </dsp:txBody>
      <dsp:txXfrm>
        <a:off x="0" y="322"/>
        <a:ext cx="10980638" cy="52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01/07/2022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01/07/2022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527050"/>
            <a:ext cx="456247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1402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2803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4205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56078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7009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0B4F-931F-4EF6-A213-4623D0D579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2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6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351" y="2404340"/>
            <a:ext cx="11307132" cy="1326747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351" y="4394461"/>
            <a:ext cx="5845212" cy="442249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030" y="-467995"/>
            <a:ext cx="1432297" cy="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17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6353" y="5826071"/>
            <a:ext cx="1723793" cy="92705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17266" y="5794917"/>
            <a:ext cx="4216219" cy="95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259570" y="41203312"/>
            <a:ext cx="13207349" cy="1823708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462373" y="41359311"/>
            <a:ext cx="13207349" cy="1823708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665177" y="41515309"/>
            <a:ext cx="13207349" cy="1823708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867980" y="41671307"/>
            <a:ext cx="13207349" cy="1823708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68188" cy="5699467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72" y="5896001"/>
            <a:ext cx="4599511" cy="8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68188" cy="701993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7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38" y="116998"/>
            <a:ext cx="10038755" cy="467995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0" y="1446133"/>
            <a:ext cx="10951369" cy="501215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S. Wiesen | 25</a:t>
            </a:r>
            <a:r>
              <a:rPr lang="en-GB" baseline="30000" dirty="0" smtClean="0"/>
              <a:t>th</a:t>
            </a:r>
            <a:r>
              <a:rPr lang="en-GB" dirty="0" smtClean="0"/>
              <a:t> PSI | Korea (online) | June 17</a:t>
            </a:r>
            <a:r>
              <a:rPr lang="en-GB" baseline="30000" dirty="0" smtClean="0"/>
              <a:t>th</a:t>
            </a:r>
            <a:r>
              <a:rPr lang="en-GB" dirty="0" smtClean="0"/>
              <a:t> 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98" y="95783"/>
            <a:ext cx="489652" cy="5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410" y="281123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10" y="1637984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01/07/2022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62" y="2357834"/>
            <a:ext cx="11307132" cy="1326747"/>
          </a:xfrm>
        </p:spPr>
        <p:txBody>
          <a:bodyPr/>
          <a:lstStyle/>
          <a:p>
            <a:r>
              <a:rPr lang="en-US" sz="3600" dirty="0"/>
              <a:t>Implementation of the EU-DEMO Exhaust Modelling Roadmap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44" y="4086026"/>
            <a:ext cx="11377264" cy="17281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S. Wiesen, </a:t>
            </a:r>
            <a:r>
              <a:rPr lang="de-DE" sz="2400" b="0" dirty="0" smtClean="0"/>
              <a:t>L. Aho-</a:t>
            </a:r>
            <a:r>
              <a:rPr lang="de-DE" sz="2400" b="0" dirty="0" err="1" smtClean="0"/>
              <a:t>Mantila</a:t>
            </a:r>
            <a:r>
              <a:rPr lang="de-DE" sz="2400" b="0" dirty="0" smtClean="0"/>
              <a:t>, R. </a:t>
            </a:r>
            <a:r>
              <a:rPr lang="de-DE" sz="2400" b="0" dirty="0" err="1" smtClean="0"/>
              <a:t>Osawa</a:t>
            </a:r>
            <a:r>
              <a:rPr lang="de-DE" sz="2400" b="0" dirty="0" smtClean="0"/>
              <a:t>, F. </a:t>
            </a:r>
            <a:r>
              <a:rPr lang="de-DE" sz="2400" b="0" dirty="0" err="1" smtClean="0"/>
              <a:t>Subba</a:t>
            </a:r>
            <a:r>
              <a:rPr lang="de-DE" sz="2400" b="0" dirty="0" smtClean="0"/>
              <a:t>, M. </a:t>
            </a:r>
            <a:r>
              <a:rPr lang="de-DE" sz="2400" b="0" dirty="0" err="1" smtClean="0"/>
              <a:t>Siccinio</a:t>
            </a:r>
            <a:r>
              <a:rPr lang="de-DE" sz="2400" b="0" dirty="0" smtClean="0"/>
              <a:t>, F. </a:t>
            </a:r>
            <a:r>
              <a:rPr lang="de-DE" sz="2400" b="0" dirty="0" err="1" smtClean="0"/>
              <a:t>Maviglia</a:t>
            </a:r>
            <a:r>
              <a:rPr lang="de-DE" sz="2400" b="0" dirty="0" smtClean="0"/>
              <a:t>, M. Coleman, F. </a:t>
            </a:r>
            <a:r>
              <a:rPr lang="de-DE" sz="2400" b="0" dirty="0" err="1" smtClean="0"/>
              <a:t>Koechl</a:t>
            </a:r>
            <a:r>
              <a:rPr lang="de-DE" sz="2400" b="0" dirty="0" smtClean="0"/>
              <a:t>, H. </a:t>
            </a:r>
            <a:r>
              <a:rPr lang="de-DE" sz="2400" b="0" dirty="0" err="1" smtClean="0"/>
              <a:t>Zohm</a:t>
            </a:r>
            <a:r>
              <a:rPr lang="de-DE" sz="2400" b="0" dirty="0" smtClean="0"/>
              <a:t>, M. </a:t>
            </a:r>
            <a:r>
              <a:rPr lang="de-DE" sz="2400" b="0" dirty="0" err="1" smtClean="0"/>
              <a:t>Bernert</a:t>
            </a:r>
            <a:r>
              <a:rPr lang="de-DE" sz="2400" b="0" dirty="0" smtClean="0"/>
              <a:t>, S. </a:t>
            </a:r>
            <a:r>
              <a:rPr lang="de-DE" sz="2400" b="0" dirty="0" err="1" smtClean="0"/>
              <a:t>Brezinsek</a:t>
            </a:r>
            <a:r>
              <a:rPr lang="de-DE" sz="2400" b="0" dirty="0" smtClean="0"/>
              <a:t>, S. </a:t>
            </a:r>
            <a:r>
              <a:rPr lang="de-DE" sz="2400" b="0" dirty="0" err="1" smtClean="0"/>
              <a:t>Dasbach</a:t>
            </a:r>
            <a:r>
              <a:rPr lang="de-DE" sz="2400" b="0" dirty="0" smtClean="0"/>
              <a:t>, A. Kit, D. </a:t>
            </a:r>
            <a:r>
              <a:rPr lang="de-DE" sz="2400" b="0" dirty="0" err="1" smtClean="0"/>
              <a:t>Matveev</a:t>
            </a:r>
            <a:r>
              <a:rPr lang="de-DE" sz="2400" b="0" dirty="0" smtClean="0"/>
              <a:t>, J. </a:t>
            </a:r>
            <a:r>
              <a:rPr lang="de-DE" sz="2400" b="0" dirty="0" err="1" smtClean="0"/>
              <a:t>Romazanov</a:t>
            </a:r>
            <a:r>
              <a:rPr lang="de-DE" sz="2400" b="0" dirty="0" smtClean="0"/>
              <a:t>, </a:t>
            </a:r>
            <a:r>
              <a:rPr lang="de-DE" sz="2400" b="0" dirty="0"/>
              <a:t>M. </a:t>
            </a:r>
            <a:r>
              <a:rPr lang="de-DE" sz="2400" b="0" dirty="0" smtClean="0"/>
              <a:t>Wischmeier </a:t>
            </a:r>
            <a:br>
              <a:rPr lang="de-DE" sz="2400" b="0" dirty="0" smtClean="0"/>
            </a:br>
            <a:r>
              <a:rPr lang="de-DE" sz="2400" b="0" dirty="0" err="1" smtClean="0"/>
              <a:t>and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the</a:t>
            </a:r>
            <a:r>
              <a:rPr lang="de-DE" sz="2400" b="0" dirty="0" smtClean="0"/>
              <a:t> EUROfusion DEMO </a:t>
            </a:r>
            <a:r>
              <a:rPr lang="de-DE" sz="2400" b="0" dirty="0" err="1" smtClean="0"/>
              <a:t>central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team</a:t>
            </a:r>
            <a:r>
              <a:rPr lang="de-DE" sz="2400" b="0" dirty="0" smtClean="0"/>
              <a:t> (DCT)</a:t>
            </a:r>
            <a:endParaRPr lang="de-DE" sz="2400" b="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" y="5742210"/>
            <a:ext cx="3599688" cy="1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"/>
    </mc:Choice>
    <mc:Fallback xmlns="">
      <p:transition spd="slow" advTm="87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deep learning algorithms for determining </a:t>
            </a:r>
            <a:r>
              <a:rPr lang="en-US" dirty="0" err="1"/>
              <a:t>n</a:t>
            </a:r>
            <a:r>
              <a:rPr lang="en-US" baseline="-25000" dirty="0" err="1"/>
              <a:t>e,sep</a:t>
            </a: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S. Wiesen | 25</a:t>
            </a:r>
            <a:r>
              <a:rPr lang="en-GB" baseline="30000" dirty="0" smtClean="0"/>
              <a:t>th</a:t>
            </a:r>
            <a:r>
              <a:rPr lang="en-GB" dirty="0" smtClean="0"/>
              <a:t> PSI | Korea (online) | June 17</a:t>
            </a:r>
            <a:r>
              <a:rPr lang="en-GB" baseline="30000" dirty="0" smtClean="0"/>
              <a:t>th</a:t>
            </a:r>
            <a:r>
              <a:rPr lang="en-GB" dirty="0" smtClean="0"/>
              <a:t> 2022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70" y="982703"/>
            <a:ext cx="6336704" cy="31683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0" y="4679736"/>
            <a:ext cx="6926094" cy="16828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501" y="6557451"/>
            <a:ext cx="19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A. Kit et al, P226(F)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10329522" y="3541178"/>
            <a:ext cx="1885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NN Trained by using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Data from JET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Pedestal database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err="1" smtClean="0">
                <a:solidFill>
                  <a:srgbClr val="FF0000"/>
                </a:solidFill>
              </a:rPr>
              <a:t>Frassinetti</a:t>
            </a:r>
            <a:r>
              <a:rPr lang="en-GB" sz="1600" b="1" dirty="0" smtClean="0">
                <a:solidFill>
                  <a:srgbClr val="FF0000"/>
                </a:solidFill>
              </a:rPr>
              <a:t> NF2021</a:t>
            </a:r>
            <a:endParaRPr lang="de-DE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8620" y="1154124"/>
                <a:ext cx="3761864" cy="5078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400" b="1" dirty="0" smtClean="0"/>
                  <a:t>Representation learning: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Learn </a:t>
                </a:r>
                <a:r>
                  <a:rPr lang="en-US" sz="2000" dirty="0"/>
                  <a:t>a latent variable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 with </a:t>
                </a:r>
                <a:br>
                  <a:rPr lang="en-US" sz="2000" dirty="0" smtClean="0"/>
                </a:br>
                <a:r>
                  <a:rPr lang="en-US" sz="2000" dirty="0" smtClean="0"/>
                  <a:t>prior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that represents profiles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with </a:t>
                </a:r>
                <a:r>
                  <a:rPr lang="en-US" sz="2000" dirty="0" err="1" smtClean="0"/>
                  <a:t>variational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autoencoder</a:t>
                </a:r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(</a:t>
                </a:r>
                <a:r>
                  <a:rPr lang="en-US" sz="2000" dirty="0"/>
                  <a:t>VAE) framework.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err="1" smtClean="0"/>
                  <a:t>Futhermore</a:t>
                </a:r>
                <a:r>
                  <a:rPr lang="en-US" sz="2000" dirty="0"/>
                  <a:t>, also a condition prior</a:t>
                </a:r>
              </a:p>
              <a:p>
                <a:r>
                  <a:rPr lang="en-US" sz="2000" dirty="0"/>
                  <a:t>on machine parameters,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i.e.,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learn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de-DE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domain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 invariant VAE (DIVA)</a:t>
                </a:r>
                <a:endParaRPr lang="de-DE" sz="20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0" y="1154124"/>
                <a:ext cx="3761864" cy="5078313"/>
              </a:xfrm>
              <a:prstGeom prst="rect">
                <a:avLst/>
              </a:prstGeom>
              <a:blipFill>
                <a:blip r:embed="rId4"/>
                <a:stretch>
                  <a:fillRect l="-2431" t="-960" r="-1135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179438" y="1028033"/>
            <a:ext cx="11737304" cy="567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The </a:t>
            </a:r>
            <a:r>
              <a:rPr lang="en-US" b="1" dirty="0" err="1">
                <a:solidFill>
                  <a:srgbClr val="00B0F0"/>
                </a:solidFill>
              </a:rPr>
              <a:t>conceptional</a:t>
            </a:r>
            <a:r>
              <a:rPr lang="en-US" b="1" dirty="0">
                <a:solidFill>
                  <a:srgbClr val="00B0F0"/>
                </a:solidFill>
              </a:rPr>
              <a:t> design phase for EU-DEMO implies a revision of the exhaust modelling roadmap until 2024.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the purpose of identifying a </a:t>
            </a:r>
            <a:r>
              <a:rPr lang="en-US" dirty="0" smtClean="0"/>
              <a:t>controllable </a:t>
            </a:r>
            <a:r>
              <a:rPr lang="en-US" dirty="0"/>
              <a:t>exhaust scenario to be employed in EU-DEMO, the </a:t>
            </a:r>
            <a:r>
              <a:rPr lang="en-US" dirty="0">
                <a:solidFill>
                  <a:srgbClr val="00B0F0"/>
                </a:solidFill>
              </a:rPr>
              <a:t>required physics </a:t>
            </a:r>
            <a:r>
              <a:rPr lang="en-US" dirty="0" smtClean="0">
                <a:solidFill>
                  <a:srgbClr val="00B0F0"/>
                </a:solidFill>
              </a:rPr>
              <a:t>foundation </a:t>
            </a:r>
            <a:r>
              <a:rPr lang="en-US" dirty="0">
                <a:solidFill>
                  <a:srgbClr val="00B0F0"/>
                </a:solidFill>
              </a:rPr>
              <a:t>of candidate regimes </a:t>
            </a:r>
            <a:r>
              <a:rPr lang="en-US" dirty="0"/>
              <a:t>must be re-assessed by using validated numerical </a:t>
            </a:r>
            <a:r>
              <a:rPr lang="en-US" dirty="0" smtClean="0"/>
              <a:t>tools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SOLPS-ITER EU-DEMO database a la ITER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Towards revised physics model: fluid drifts </a:t>
            </a:r>
            <a:r>
              <a:rPr lang="en-US" dirty="0"/>
              <a:t>and neutral kinetics, allowing for charge exchange for impurities enhancing non-coronal radiation levels in </a:t>
            </a:r>
            <a:r>
              <a:rPr lang="en-US" dirty="0" smtClean="0"/>
              <a:t>the </a:t>
            </a:r>
            <a:r>
              <a:rPr lang="en-US" dirty="0"/>
              <a:t>edge.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A multi-fidelity </a:t>
            </a:r>
            <a:r>
              <a:rPr lang="en-US" b="1" dirty="0">
                <a:solidFill>
                  <a:srgbClr val="00B0F0"/>
                </a:solidFill>
              </a:rPr>
              <a:t>approach </a:t>
            </a:r>
            <a:r>
              <a:rPr lang="en-US" b="1" dirty="0" smtClean="0">
                <a:solidFill>
                  <a:srgbClr val="00B0F0"/>
                </a:solidFill>
              </a:rPr>
              <a:t>advantageous </a:t>
            </a:r>
            <a:r>
              <a:rPr lang="en-US" b="1" dirty="0">
                <a:solidFill>
                  <a:srgbClr val="00B0F0"/>
                </a:solidFill>
              </a:rPr>
              <a:t>to </a:t>
            </a:r>
            <a:r>
              <a:rPr lang="en-US" b="1" dirty="0" smtClean="0">
                <a:solidFill>
                  <a:srgbClr val="00B0F0"/>
                </a:solidFill>
              </a:rPr>
              <a:t>complement </a:t>
            </a:r>
            <a:r>
              <a:rPr lang="en-US" b="1" dirty="0">
                <a:solidFill>
                  <a:srgbClr val="00B0F0"/>
                </a:solidFill>
              </a:rPr>
              <a:t>the final model to be composed for exploring </a:t>
            </a:r>
            <a:r>
              <a:rPr lang="en-US" b="1" dirty="0" smtClean="0">
                <a:solidFill>
                  <a:srgbClr val="00B0F0"/>
                </a:solidFill>
              </a:rPr>
              <a:t>the </a:t>
            </a:r>
            <a:r>
              <a:rPr lang="en-US" b="1" dirty="0">
                <a:solidFill>
                  <a:srgbClr val="00B0F0"/>
                </a:solidFill>
              </a:rPr>
              <a:t>EU-DEMO exhaust operational </a:t>
            </a:r>
            <a:r>
              <a:rPr lang="en-US" b="1" dirty="0" smtClean="0">
                <a:solidFill>
                  <a:srgbClr val="00B0F0"/>
                </a:solidFill>
              </a:rPr>
              <a:t>window.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 integrated &amp; </a:t>
            </a:r>
            <a:r>
              <a:rPr lang="en-US" dirty="0" err="1" smtClean="0"/>
              <a:t>optimised</a:t>
            </a:r>
            <a:r>
              <a:rPr lang="en-US" dirty="0" smtClean="0"/>
              <a:t> core-edge </a:t>
            </a:r>
            <a:r>
              <a:rPr lang="en-US" dirty="0"/>
              <a:t>scenario </a:t>
            </a:r>
            <a:r>
              <a:rPr lang="en-US" dirty="0" smtClean="0"/>
              <a:t>is needed compatible to maintain energy </a:t>
            </a:r>
            <a:r>
              <a:rPr lang="en-US" dirty="0"/>
              <a:t>dissipation fraction of up to 95% in the </a:t>
            </a:r>
            <a:r>
              <a:rPr lang="en-US" dirty="0" smtClean="0"/>
              <a:t>edge, of </a:t>
            </a:r>
            <a:r>
              <a:rPr lang="en-US" dirty="0"/>
              <a:t>which 30% </a:t>
            </a:r>
            <a:r>
              <a:rPr lang="en-US" dirty="0" smtClean="0"/>
              <a:t>in core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extension of HFPS by integrating fast &amp; calibrated exhaust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ecent </a:t>
            </a:r>
            <a:r>
              <a:rPr lang="en-US" dirty="0"/>
              <a:t>activities on </a:t>
            </a:r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dirty="0">
                <a:solidFill>
                  <a:srgbClr val="00B0F0"/>
                </a:solidFill>
              </a:rPr>
              <a:t>fast </a:t>
            </a:r>
            <a:r>
              <a:rPr lang="en-US" dirty="0" smtClean="0">
                <a:solidFill>
                  <a:srgbClr val="00B0F0"/>
                </a:solidFill>
              </a:rPr>
              <a:t>NN-based surrogate </a:t>
            </a:r>
            <a:r>
              <a:rPr lang="en-US" dirty="0">
                <a:solidFill>
                  <a:srgbClr val="00B0F0"/>
                </a:solidFill>
              </a:rPr>
              <a:t>exhaust models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ym typeface="Wingdings" panose="05000000000000000000" pitchFamily="2" charset="2"/>
              </a:rPr>
              <a:t> promising and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might become relevant for HFPS, fast PCS &amp; systems codes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1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9" y="77999"/>
            <a:ext cx="10588253" cy="467995"/>
          </a:xfrm>
        </p:spPr>
        <p:txBody>
          <a:bodyPr/>
          <a:lstStyle/>
          <a:p>
            <a:r>
              <a:rPr lang="en-US" dirty="0" smtClean="0"/>
              <a:t>Dissipation by radiation – tailoring of radiation field – the XPR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4294967295"/>
          </p:nvPr>
        </p:nvSpPr>
        <p:spPr>
          <a:xfrm>
            <a:off x="467470" y="890119"/>
            <a:ext cx="6133806" cy="2691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pPr marL="242930" indent="-242930" fontAlgn="base">
              <a:spcBef>
                <a:spcPts val="665"/>
              </a:spcBef>
              <a:spcAft>
                <a:spcPct val="0"/>
              </a:spcAft>
              <a:tabLst>
                <a:tab pos="758365" algn="l"/>
                <a:tab pos="1975126" algn="l"/>
                <a:tab pos="3191888" algn="l"/>
                <a:tab pos="4408650" algn="l"/>
                <a:tab pos="5625412" algn="l"/>
                <a:tab pos="6842173" algn="l"/>
                <a:tab pos="8058935" algn="l"/>
                <a:tab pos="9275696" algn="l"/>
                <a:tab pos="10492458" algn="l"/>
                <a:tab pos="11709219" algn="l"/>
                <a:tab pos="12925981" algn="l"/>
              </a:tabLst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Various seeding impurities </a:t>
            </a:r>
            <a:r>
              <a:rPr lang="en-US" sz="18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possible</a:t>
            </a:r>
            <a:br>
              <a:rPr lang="en-US" sz="18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8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 (div), Ne (SOL), </a:t>
            </a:r>
            <a:r>
              <a:rPr lang="en-US" sz="1800" kern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Ar</a:t>
            </a:r>
            <a:r>
              <a:rPr lang="en-US" sz="18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en-US" sz="1800" kern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SOL+ped</a:t>
            </a:r>
            <a:r>
              <a:rPr lang="en-US" sz="18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), Kr (core), </a:t>
            </a:r>
            <a:r>
              <a:rPr lang="en-US" sz="1800" kern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Xe</a:t>
            </a:r>
            <a:r>
              <a:rPr lang="en-US" sz="18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8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800" kern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42930" indent="-242930" fontAlgn="base">
              <a:spcBef>
                <a:spcPts val="665"/>
              </a:spcBef>
              <a:spcAft>
                <a:spcPct val="0"/>
              </a:spcAft>
              <a:tabLst>
                <a:tab pos="758365" algn="l"/>
                <a:tab pos="1975126" algn="l"/>
                <a:tab pos="3191888" algn="l"/>
                <a:tab pos="4408650" algn="l"/>
                <a:tab pos="5625412" algn="l"/>
                <a:tab pos="6842173" algn="l"/>
                <a:tab pos="8058935" algn="l"/>
                <a:tab pos="9275696" algn="l"/>
                <a:tab pos="10492458" algn="l"/>
                <a:tab pos="11709219" algn="l"/>
                <a:tab pos="12925981" algn="l"/>
              </a:tabLst>
            </a:pPr>
            <a:r>
              <a:rPr lang="en-US" sz="1800" kern="0" dirty="0" err="1" smtClean="0">
                <a:latin typeface="Arial" charset="0"/>
                <a:cs typeface="Arial" charset="0"/>
              </a:rPr>
              <a:t>Xpoint</a:t>
            </a:r>
            <a:r>
              <a:rPr lang="en-US" sz="1800" kern="0" dirty="0" smtClean="0">
                <a:latin typeface="Arial" charset="0"/>
                <a:cs typeface="Arial" charset="0"/>
              </a:rPr>
              <a:t> Radiator (XPR)</a:t>
            </a:r>
            <a: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, offers:</a:t>
            </a:r>
            <a:b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	- full detachment</a:t>
            </a:r>
            <a:b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	- large dissipation fraction (up to 100%)</a:t>
            </a:r>
            <a:b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	- Controllability demonstrated (AUG, TCV)</a:t>
            </a:r>
            <a:b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	- ELM suppressed regime accessible</a:t>
            </a:r>
            <a:b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</a:br>
            <a: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	- compatible with good confinement</a:t>
            </a:r>
            <a:endParaRPr lang="en-US" sz="1800" kern="0" dirty="0">
              <a:latin typeface="Arial" charset="0"/>
              <a:cs typeface="Arial" charset="0"/>
            </a:endParaRPr>
          </a:p>
        </p:txBody>
      </p:sp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46" y="4032893"/>
            <a:ext cx="5502059" cy="273665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0125" y="6594817"/>
            <a:ext cx="207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Gloeggler</a:t>
            </a:r>
            <a:r>
              <a:rPr lang="en-US" sz="1800" dirty="0" smtClean="0"/>
              <a:t> 2020</a:t>
            </a:r>
            <a:endParaRPr lang="de-DE" sz="1800" dirty="0"/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020470" y="6758706"/>
            <a:ext cx="6151996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228039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14020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03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205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607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009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411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813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215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S. Wiesen | IEK-4 Theory Seminar | Feb 17</a:t>
            </a:r>
            <a:r>
              <a:rPr lang="en-GB" baseline="30000" dirty="0" smtClean="0"/>
              <a:t>th</a:t>
            </a:r>
            <a:r>
              <a:rPr lang="en-GB" dirty="0" smtClean="0"/>
              <a:t> , 2022| Page </a:t>
            </a:r>
            <a:fld id="{6A6D9FA1-99C7-4910-8E32-B85D378B0060}" type="slidenum">
              <a:rPr lang="en-GB" smtClean="0"/>
              <a:pPr algn="r"/>
              <a:t>13</a:t>
            </a:fld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66" y="3686370"/>
            <a:ext cx="4941884" cy="29548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182" y="886875"/>
            <a:ext cx="3390939" cy="2579536"/>
          </a:xfrm>
          <a:prstGeom prst="rect">
            <a:avLst/>
          </a:prstGeom>
        </p:spPr>
      </p:pic>
      <p:sp>
        <p:nvSpPr>
          <p:cNvPr id="8" name="Textfeld 20"/>
          <p:cNvSpPr txBox="1">
            <a:spLocks noChangeArrowheads="1"/>
          </p:cNvSpPr>
          <p:nvPr/>
        </p:nvSpPr>
        <p:spPr bwMode="auto">
          <a:xfrm>
            <a:off x="10113601" y="6490614"/>
            <a:ext cx="183575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6285" indent="-456285" defTabSz="1216761">
              <a:spcBef>
                <a:spcPct val="50000"/>
              </a:spcBef>
              <a:defRPr/>
            </a:pPr>
            <a:r>
              <a:rPr lang="de-DE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4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Pü</a:t>
            </a:r>
            <a:r>
              <a:rPr lang="en-US" sz="14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tterich</a:t>
            </a: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NF2019</a:t>
            </a:r>
            <a:endParaRPr lang="de-DE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230788" y="974618"/>
            <a:ext cx="19317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ASDEX-Upgrade</a:t>
            </a:r>
            <a:br>
              <a:rPr lang="en-GB" sz="2000" dirty="0" smtClean="0"/>
            </a:br>
            <a:r>
              <a:rPr lang="en-GB" sz="2000" dirty="0" smtClean="0"/>
              <a:t>stable controlled</a:t>
            </a:r>
            <a:br>
              <a:rPr lang="en-GB" sz="2000" dirty="0" smtClean="0"/>
            </a:br>
            <a:r>
              <a:rPr lang="en-GB" sz="2000" dirty="0" smtClean="0"/>
              <a:t>N-seeding XPR</a:t>
            </a:r>
          </a:p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M. </a:t>
            </a:r>
            <a:r>
              <a:rPr lang="en-GB" sz="2000" dirty="0" err="1" smtClean="0"/>
              <a:t>Bernert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T. Bosman</a:t>
            </a:r>
            <a:br>
              <a:rPr lang="en-GB" sz="2000" dirty="0" smtClean="0"/>
            </a:br>
            <a:r>
              <a:rPr lang="en-GB" sz="2000" dirty="0" smtClean="0"/>
              <a:t>et al P037(G)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959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24" y="191187"/>
            <a:ext cx="10120200" cy="445782"/>
          </a:xfrm>
        </p:spPr>
        <p:txBody>
          <a:bodyPr/>
          <a:lstStyle/>
          <a:p>
            <a:r>
              <a:rPr lang="en-US" sz="2340" dirty="0" smtClean="0">
                <a:solidFill>
                  <a:srgbClr val="FF0000"/>
                </a:solidFill>
              </a:rPr>
              <a:t>Role Model: </a:t>
            </a:r>
            <a:r>
              <a:rPr lang="en-US" sz="2340" dirty="0" smtClean="0"/>
              <a:t>ITER </a:t>
            </a:r>
            <a:r>
              <a:rPr lang="en-US" sz="2340" dirty="0"/>
              <a:t>Divertor Design studies: </a:t>
            </a:r>
            <a:r>
              <a:rPr lang="en-US" sz="2340" dirty="0">
                <a:solidFill>
                  <a:srgbClr val="0070C0"/>
                </a:solidFill>
              </a:rPr>
              <a:t>metal wall &amp; SOLPS-ITER</a:t>
            </a:r>
            <a:endParaRPr lang="en-GB" sz="2340" dirty="0">
              <a:solidFill>
                <a:srgbClr val="0070C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8" y="-138650"/>
            <a:ext cx="180119" cy="45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157" tIns="44578" rIns="89157" bIns="44578" numCol="1" anchor="ctr" anchorCtr="0" compatLnSpc="1">
            <a:prstTxWarp prst="textNoShape">
              <a:avLst/>
            </a:prstTxWarp>
            <a:spAutoFit/>
          </a:bodyPr>
          <a:lstStyle/>
          <a:p>
            <a:pPr defTabSz="1197272"/>
            <a:endParaRPr lang="en-US" sz="235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6" y="1015771"/>
            <a:ext cx="5401720" cy="4881072"/>
          </a:xfrm>
          <a:prstGeom prst="rect">
            <a:avLst/>
          </a:prstGeom>
        </p:spPr>
      </p:pic>
      <p:pic>
        <p:nvPicPr>
          <p:cNvPr id="8" name="Inhaltsplatzhalt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6122" y="1231065"/>
            <a:ext cx="5429950" cy="46310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71434" y="6286871"/>
            <a:ext cx="6957649" cy="346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97272">
              <a:lnSpc>
                <a:spcPct val="95000"/>
              </a:lnSpc>
            </a:pPr>
            <a:r>
              <a:rPr lang="en-US" sz="1754" b="1" dirty="0">
                <a:solidFill>
                  <a:prstClr val="black"/>
                </a:solidFill>
                <a:latin typeface="Calibri"/>
              </a:rPr>
              <a:t>R.A. Pitts, E. </a:t>
            </a:r>
            <a:r>
              <a:rPr lang="en-US" sz="1754" b="1" dirty="0" err="1">
                <a:solidFill>
                  <a:prstClr val="black"/>
                </a:solidFill>
                <a:latin typeface="Calibri"/>
              </a:rPr>
              <a:t>Kaveeva</a:t>
            </a:r>
            <a:r>
              <a:rPr lang="en-US" sz="1754" b="1" dirty="0">
                <a:solidFill>
                  <a:prstClr val="black"/>
                </a:solidFill>
                <a:latin typeface="Calibri"/>
              </a:rPr>
              <a:t>, V. </a:t>
            </a:r>
            <a:r>
              <a:rPr lang="en-US" sz="1754" b="1" dirty="0" err="1">
                <a:solidFill>
                  <a:prstClr val="black"/>
                </a:solidFill>
                <a:latin typeface="Calibri"/>
              </a:rPr>
              <a:t>Rozhanski</a:t>
            </a:r>
            <a:r>
              <a:rPr lang="en-US" sz="1754" b="1" dirty="0">
                <a:solidFill>
                  <a:prstClr val="black"/>
                </a:solidFill>
                <a:latin typeface="Calibri"/>
              </a:rPr>
              <a:t>, S. Wiesen, X. </a:t>
            </a:r>
            <a:r>
              <a:rPr lang="en-US" sz="1754" b="1" dirty="0" err="1">
                <a:solidFill>
                  <a:prstClr val="black"/>
                </a:solidFill>
                <a:latin typeface="Calibri"/>
              </a:rPr>
              <a:t>Bonnin</a:t>
            </a:r>
            <a:r>
              <a:rPr lang="en-US" sz="1754" b="1" dirty="0">
                <a:solidFill>
                  <a:prstClr val="black"/>
                </a:solidFill>
                <a:latin typeface="Calibri"/>
              </a:rPr>
              <a:t> et al, NME 2019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6526947" y="3290602"/>
            <a:ext cx="497489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575562" y="4141849"/>
            <a:ext cx="1374162" cy="36010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defTabSz="1197272"/>
            <a:r>
              <a:rPr lang="de-DE" sz="1754" dirty="0">
                <a:solidFill>
                  <a:prstClr val="black"/>
                </a:solidFill>
                <a:latin typeface="Calibri"/>
              </a:rPr>
              <a:t>P</a:t>
            </a:r>
            <a:r>
              <a:rPr lang="de-DE" sz="1754" baseline="-25000" dirty="0">
                <a:solidFill>
                  <a:prstClr val="black"/>
                </a:solidFill>
                <a:latin typeface="Calibri"/>
              </a:rPr>
              <a:t>SOL</a:t>
            </a:r>
            <a:r>
              <a:rPr lang="de-DE" sz="1754" dirty="0">
                <a:solidFill>
                  <a:prstClr val="black"/>
                </a:solidFill>
                <a:latin typeface="Calibri"/>
              </a:rPr>
              <a:t>=100MW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949724" y="5629924"/>
            <a:ext cx="2700419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control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parameter</a:t>
            </a:r>
            <a:r>
              <a:rPr lang="de-DE" dirty="0" smtClean="0">
                <a:solidFill>
                  <a:srgbClr val="FF0000"/>
                </a:solidFill>
              </a:rPr>
              <a:t> 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10442460" y="2235315"/>
            <a:ext cx="2700419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control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parameter</a:t>
            </a:r>
            <a:r>
              <a:rPr lang="de-DE" dirty="0" smtClean="0">
                <a:solidFill>
                  <a:srgbClr val="FF0000"/>
                </a:solidFill>
              </a:rPr>
              <a:t> 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/>
          <a:p>
            <a:pPr algn="r"/>
            <a:r>
              <a:rPr lang="en-GB" smtClean="0"/>
              <a:t>S. </a:t>
            </a:r>
            <a:r>
              <a:rPr lang="en-GB" dirty="0" smtClean="0"/>
              <a:t>Wiesen | 25</a:t>
            </a:r>
            <a:r>
              <a:rPr lang="en-GB" baseline="30000" dirty="0" smtClean="0"/>
              <a:t>th</a:t>
            </a:r>
            <a:r>
              <a:rPr lang="en-GB" dirty="0" smtClean="0"/>
              <a:t> PSI | Korea (online) | June 17</a:t>
            </a:r>
            <a:r>
              <a:rPr lang="en-GB" baseline="30000" dirty="0" smtClean="0"/>
              <a:t>th</a:t>
            </a:r>
            <a:r>
              <a:rPr lang="en-GB" dirty="0" smtClean="0"/>
              <a:t> 2022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9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dirty="0" smtClean="0"/>
              <a:t>Re-attachment in DEMO</a:t>
            </a:r>
            <a:endParaRPr lang="en-GB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20"/>
          <p:cNvSpPr txBox="1"/>
          <p:nvPr/>
        </p:nvSpPr>
        <p:spPr>
          <a:xfrm>
            <a:off x="323454" y="1130741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70C0"/>
                </a:solidFill>
              </a:rPr>
              <a:t>The maximum tolerable steady-state HF </a:t>
            </a:r>
            <a:r>
              <a:rPr lang="en-US" sz="2400" dirty="0" smtClean="0"/>
              <a:t>on the current  DEMO SN divertor plate is </a:t>
            </a:r>
            <a:r>
              <a:rPr lang="en-US" sz="2400" b="1" i="1" dirty="0" smtClean="0">
                <a:solidFill>
                  <a:srgbClr val="0070C0"/>
                </a:solidFill>
              </a:rPr>
              <a:t>10-20 MW/m</a:t>
            </a:r>
            <a:r>
              <a:rPr lang="en-US" sz="24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i="1" dirty="0" smtClean="0"/>
              <a:t>[J.H. You, G1 review </a:t>
            </a:r>
            <a:r>
              <a:rPr lang="en-US" sz="2400" i="1" dirty="0" err="1" smtClean="0"/>
              <a:t>mtg</a:t>
            </a:r>
            <a:r>
              <a:rPr lang="en-US" sz="2400" i="1" dirty="0" smtClean="0"/>
              <a:t>]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This value can be achieved only in detached plasma conditions (with seeded impurities).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case of </a:t>
            </a:r>
            <a:r>
              <a:rPr lang="en-US" sz="2400" b="1" i="1" dirty="0" smtClean="0">
                <a:solidFill>
                  <a:srgbClr val="0070C0"/>
                </a:solidFill>
              </a:rPr>
              <a:t>accidental divertor reattachment</a:t>
            </a:r>
            <a:r>
              <a:rPr lang="en-US" sz="2400" dirty="0" smtClean="0"/>
              <a:t>, the divertor reaches burn-out (leading to an in-vessel LOCA)  in </a:t>
            </a:r>
            <a:r>
              <a:rPr lang="en-US" sz="2400" b="1" i="1" dirty="0" smtClean="0">
                <a:solidFill>
                  <a:srgbClr val="0070C0"/>
                </a:solidFill>
              </a:rPr>
              <a:t>about 3 sec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270" y="781654"/>
            <a:ext cx="4062534" cy="2016224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9928738" y="629852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Siccinio</a:t>
            </a:r>
            <a:r>
              <a:rPr lang="en-US" sz="1400" dirty="0" smtClean="0"/>
              <a:t>, NF 2019</a:t>
            </a:r>
            <a:endParaRPr lang="en-GB" sz="14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534217" y="3228836"/>
            <a:ext cx="4330640" cy="3069693"/>
            <a:chOff x="7452246" y="3163972"/>
            <a:chExt cx="4330640" cy="3069693"/>
          </a:xfrm>
        </p:grpSpPr>
        <p:grpSp>
          <p:nvGrpSpPr>
            <p:cNvPr id="3" name="Gruppieren 2"/>
            <p:cNvGrpSpPr/>
            <p:nvPr/>
          </p:nvGrpSpPr>
          <p:grpSpPr>
            <a:xfrm>
              <a:off x="7452246" y="3163972"/>
              <a:ext cx="4330640" cy="3069693"/>
              <a:chOff x="7672029" y="3248430"/>
              <a:chExt cx="4330640" cy="306969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029" y="3581970"/>
                <a:ext cx="3240360" cy="2736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750" y="3248430"/>
                <a:ext cx="1294919" cy="667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hteck 3"/>
            <p:cNvSpPr/>
            <p:nvPr/>
          </p:nvSpPr>
          <p:spPr>
            <a:xfrm>
              <a:off x="8935616" y="4355422"/>
              <a:ext cx="1738462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360666" y="5135479"/>
              <a:ext cx="754536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104138" y="5297565"/>
              <a:ext cx="754536" cy="440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0630280" y="3459610"/>
              <a:ext cx="1152606" cy="583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094634" y="5036139"/>
              <a:ext cx="2506392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RACLETTE:</a:t>
              </a:r>
              <a:br>
                <a:rPr lang="de-DE" sz="1600" dirty="0" smtClean="0"/>
              </a:br>
              <a:r>
                <a:rPr lang="de-DE" sz="1600" dirty="0" smtClean="0"/>
                <a:t>10s HF </a:t>
              </a:r>
              <a:r>
                <a:rPr lang="de-DE" sz="1600" dirty="0" err="1" smtClean="0"/>
                <a:t>ramp</a:t>
              </a:r>
              <a:r>
                <a:rPr lang="de-DE" sz="1600" dirty="0" smtClean="0"/>
                <a:t> 10..70 MW/m</a:t>
              </a:r>
              <a:r>
                <a:rPr lang="de-DE" sz="1600" baseline="30000" dirty="0" smtClean="0"/>
                <a:t>2</a:t>
              </a:r>
              <a:endParaRPr lang="de-DE" sz="1600" baseline="30000" dirty="0"/>
            </a:p>
          </p:txBody>
        </p:sp>
      </p:grpSp>
      <p:sp>
        <p:nvSpPr>
          <p:cNvPr id="18" name="Footer Placeholder 3"/>
          <p:cNvSpPr txBox="1">
            <a:spLocks/>
          </p:cNvSpPr>
          <p:nvPr/>
        </p:nvSpPr>
        <p:spPr>
          <a:xfrm>
            <a:off x="6020470" y="6758706"/>
            <a:ext cx="6151996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228039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14020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03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205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607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009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411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813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215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S. Wiesen | IEK-4 Theory Seminar | Feb 17</a:t>
            </a:r>
            <a:r>
              <a:rPr lang="en-GB" baseline="30000" dirty="0" smtClean="0"/>
              <a:t>th</a:t>
            </a:r>
            <a:r>
              <a:rPr lang="en-GB" dirty="0" smtClean="0"/>
              <a:t> , 2022| Page </a:t>
            </a:r>
            <a:fld id="{6A6D9FA1-99C7-4910-8E32-B85D378B0060}" type="slidenum">
              <a:rPr lang="en-GB" smtClean="0"/>
              <a:pPr algn="r"/>
              <a:t>15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Re-attachment in DEMO</a:t>
            </a:r>
            <a:endParaRPr lang="de-DE" dirty="0"/>
          </a:p>
        </p:txBody>
      </p:sp>
      <p:sp>
        <p:nvSpPr>
          <p:cNvPr id="5" name="TextBox 20"/>
          <p:cNvSpPr txBox="1"/>
          <p:nvPr/>
        </p:nvSpPr>
        <p:spPr>
          <a:xfrm>
            <a:off x="107504" y="688332"/>
            <a:ext cx="64806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What about “fast termination”?</a:t>
            </a:r>
            <a:br>
              <a:rPr lang="en-US" sz="1800" b="1" dirty="0" smtClean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b="1" i="1" dirty="0" smtClean="0">
                <a:solidFill>
                  <a:srgbClr val="0070C0"/>
                </a:solidFill>
              </a:rPr>
              <a:t>fast plasma shutdown (like in ITER</a:t>
            </a:r>
            <a:r>
              <a:rPr lang="en-US" sz="1800" b="1" dirty="0" smtClean="0">
                <a:solidFill>
                  <a:srgbClr val="0070C0"/>
                </a:solidFill>
              </a:rPr>
              <a:t>) </a:t>
            </a:r>
            <a:r>
              <a:rPr lang="en-US" sz="1800" dirty="0" smtClean="0"/>
              <a:t>at full current would pose unacceptable risks on the machine integrity </a:t>
            </a:r>
            <a:r>
              <a:rPr lang="en-US" sz="1800" i="1" dirty="0" smtClean="0"/>
              <a:t>[Maviglia, NME 2021],[</a:t>
            </a:r>
            <a:r>
              <a:rPr lang="en-US" sz="1800" i="1" dirty="0" err="1" smtClean="0"/>
              <a:t>Lehnen</a:t>
            </a:r>
            <a:r>
              <a:rPr lang="en-US" sz="1800" i="1" dirty="0" smtClean="0"/>
              <a:t>, IAEA 2016]</a:t>
            </a:r>
            <a:r>
              <a:rPr lang="en-US" sz="1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 parallel, the current cannot be ramped down faster than </a:t>
            </a:r>
            <a:br>
              <a:rPr lang="en-US" sz="1800" dirty="0" smtClean="0"/>
            </a:br>
            <a:r>
              <a:rPr lang="en-US" sz="1800" b="1" i="1" dirty="0" smtClean="0">
                <a:solidFill>
                  <a:srgbClr val="0070C0"/>
                </a:solidFill>
              </a:rPr>
              <a:t>~0.2 MA/s  </a:t>
            </a:r>
            <a:r>
              <a:rPr lang="en-US" sz="1800" dirty="0" smtClean="0"/>
              <a:t>without losing vertical stability control</a:t>
            </a:r>
            <a:r>
              <a:rPr lang="en-US" sz="1800" i="1" dirty="0" smtClean="0"/>
              <a:t>.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i="1" dirty="0" smtClean="0"/>
              <a:t>(</a:t>
            </a:r>
            <a:r>
              <a:rPr lang="en-US" sz="1800" dirty="0" smtClean="0"/>
              <a:t>the </a:t>
            </a:r>
            <a:r>
              <a:rPr lang="en-US" sz="1800" dirty="0"/>
              <a:t>increase of ramp down rate with the use of IVC is presently being </a:t>
            </a:r>
            <a:r>
              <a:rPr lang="en-US" sz="1800" dirty="0" smtClean="0"/>
              <a:t>investigated)</a:t>
            </a:r>
          </a:p>
          <a:p>
            <a:pPr algn="just"/>
            <a:endParaRPr lang="en-US" sz="28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142" y="823514"/>
            <a:ext cx="2645899" cy="22039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470" y="917674"/>
            <a:ext cx="1944216" cy="2122716"/>
          </a:xfrm>
          <a:prstGeom prst="rect">
            <a:avLst/>
          </a:prstGeom>
        </p:spPr>
      </p:pic>
      <p:pic>
        <p:nvPicPr>
          <p:cNvPr id="8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42" y="3102992"/>
            <a:ext cx="4731206" cy="3427756"/>
          </a:xfrm>
          <a:prstGeom prst="rect">
            <a:avLst/>
          </a:prstGeom>
        </p:spPr>
      </p:pic>
      <p:sp>
        <p:nvSpPr>
          <p:cNvPr id="9" name="TextBox 25"/>
          <p:cNvSpPr txBox="1"/>
          <p:nvPr/>
        </p:nvSpPr>
        <p:spPr>
          <a:xfrm>
            <a:off x="9756502" y="642225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[Siccinio, FED 2020]</a:t>
            </a:r>
            <a:endParaRPr lang="en-GB" sz="1400" i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32857" y="3675784"/>
            <a:ext cx="3750520" cy="3236280"/>
            <a:chOff x="917303" y="3247794"/>
            <a:chExt cx="3750520" cy="3236280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303" y="3247794"/>
              <a:ext cx="3750520" cy="3236280"/>
            </a:xfrm>
            <a:prstGeom prst="rect">
              <a:avLst/>
            </a:prstGeom>
          </p:spPr>
        </p:pic>
        <p:sp>
          <p:nvSpPr>
            <p:cNvPr id="3" name="Ellipse 2"/>
            <p:cNvSpPr/>
            <p:nvPr/>
          </p:nvSpPr>
          <p:spPr>
            <a:xfrm>
              <a:off x="3059758" y="4590082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505384" y="4131699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mit Pfeil 13"/>
            <p:cNvCxnSpPr>
              <a:endCxn id="13" idx="3"/>
            </p:cNvCxnSpPr>
            <p:nvPr/>
          </p:nvCxnSpPr>
          <p:spPr>
            <a:xfrm flipV="1">
              <a:off x="3218076" y="4254624"/>
              <a:ext cx="308399" cy="33545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2583218" y="4564821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ITER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45606" y="4074491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DEMO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3910731" y="635026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</a:t>
            </a:r>
            <a:r>
              <a:rPr lang="en-US" sz="1400" i="1" dirty="0" err="1" smtClean="0"/>
              <a:t>Lehnen</a:t>
            </a:r>
            <a:r>
              <a:rPr lang="en-US" sz="1400" i="1" dirty="0" smtClean="0"/>
              <a:t>, IAEA 2016]</a:t>
            </a:r>
            <a:endParaRPr lang="en-GB" sz="1400" i="1" dirty="0"/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6020470" y="6758706"/>
            <a:ext cx="6151996" cy="3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228039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14020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03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2059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607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009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4118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813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2157" algn="l" defTabSz="1228039" rtl="0" eaLnBrk="1" latinLnBrk="0" hangingPunct="1"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S. Wiesen | IEK-4 Theory Seminar | Feb 17</a:t>
            </a:r>
            <a:r>
              <a:rPr lang="en-GB" baseline="30000" dirty="0" smtClean="0"/>
              <a:t>th</a:t>
            </a:r>
            <a:r>
              <a:rPr lang="en-GB" dirty="0" smtClean="0"/>
              <a:t> , 2022| Page </a:t>
            </a:r>
            <a:fld id="{6A6D9FA1-99C7-4910-8E32-B85D378B0060}" type="slidenum">
              <a:rPr lang="en-GB" smtClean="0"/>
              <a:pPr algn="r"/>
              <a:t>16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5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</a:t>
            </a:r>
            <a:r>
              <a:rPr lang="en-US" dirty="0"/>
              <a:t>fast </a:t>
            </a:r>
            <a:r>
              <a:rPr lang="en-US" dirty="0" smtClean="0"/>
              <a:t>NN based surrogate </a:t>
            </a:r>
            <a:r>
              <a:rPr lang="en-US" dirty="0"/>
              <a:t>models for interpolation of</a:t>
            </a:r>
            <a:br>
              <a:rPr lang="en-US" dirty="0"/>
            </a:br>
            <a:r>
              <a:rPr lang="en-US" dirty="0"/>
              <a:t>tokamak edge </a:t>
            </a:r>
            <a:r>
              <a:rPr lang="en-US" dirty="0" smtClean="0"/>
              <a:t>plasmas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4912327" y="4111282"/>
            <a:ext cx="2385208" cy="2192008"/>
          </a:xfrm>
          <a:prstGeom prst="rect">
            <a:avLst/>
          </a:prstGeom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70" y="865683"/>
            <a:ext cx="5486400" cy="30836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40065"/>
          <a:stretch/>
        </p:blipFill>
        <p:spPr>
          <a:xfrm>
            <a:off x="8058313" y="768002"/>
            <a:ext cx="3096344" cy="326617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94" y="2861890"/>
            <a:ext cx="3658418" cy="3522703"/>
          </a:xfrm>
          <a:prstGeom prst="rect">
            <a:avLst/>
          </a:prstGeom>
        </p:spPr>
      </p:pic>
      <p:pic>
        <p:nvPicPr>
          <p:cNvPr id="13" name="Picture 2" descr="D:\Dokumente\RWTH\sciebo\DPG\plots\1D_surroga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26" y="4075471"/>
            <a:ext cx="2709128" cy="27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9501" y="6557451"/>
            <a:ext cx="252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S. </a:t>
            </a:r>
            <a:r>
              <a:rPr lang="en-GB" sz="1800" dirty="0" err="1" smtClean="0"/>
              <a:t>Dasbach</a:t>
            </a:r>
            <a:r>
              <a:rPr lang="en-GB" sz="1800" dirty="0" smtClean="0"/>
              <a:t> et al, P038(G)</a:t>
            </a:r>
            <a:endParaRPr lang="de-DE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5762933" y="981481"/>
            <a:ext cx="2290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NN trained by using</a:t>
            </a:r>
            <a:br>
              <a:rPr lang="en-GB" sz="1600" dirty="0" smtClean="0"/>
            </a:br>
            <a:r>
              <a:rPr lang="en-GB" sz="1600" dirty="0" smtClean="0"/>
              <a:t>data from SOLPS-ITER</a:t>
            </a:r>
            <a:br>
              <a:rPr lang="en-GB" sz="1600" dirty="0" smtClean="0"/>
            </a:br>
            <a:r>
              <a:rPr lang="en-GB" sz="1600" dirty="0" smtClean="0"/>
              <a:t>baseline simulations with</a:t>
            </a:r>
            <a:br>
              <a:rPr lang="en-GB" sz="1600" dirty="0" smtClean="0"/>
            </a:br>
            <a:r>
              <a:rPr lang="en-GB" sz="1600" dirty="0" smtClean="0"/>
              <a:t>fluid neutrals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334440" y="1285724"/>
            <a:ext cx="9142141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ym typeface="Wingdings" panose="05000000000000000000" pitchFamily="2" charset="2"/>
              </a:rPr>
              <a:t>Also alternative approaches possible: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ym typeface="Wingdings" panose="05000000000000000000" pitchFamily="2" charset="2"/>
              </a:rPr>
              <a:t>Surrogate kinetic models</a:t>
            </a:r>
            <a:r>
              <a:rPr lang="en-GB" sz="2400" dirty="0" smtClean="0">
                <a:sym typeface="Wingdings" panose="05000000000000000000" pitchFamily="2" charset="2"/>
              </a:rPr>
              <a:t>, i.e. replacing the direct coupling to EIRENE (slow convergence) in SOLPS-ITER with trained NN for particle sources  faster convergence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ym typeface="Wingdings" panose="05000000000000000000" pitchFamily="2" charset="2"/>
              </a:rPr>
              <a:t>Online learning</a:t>
            </a:r>
            <a:r>
              <a:rPr lang="en-GB" sz="2400" dirty="0" smtClean="0">
                <a:sym typeface="Wingdings" panose="05000000000000000000" pitchFamily="2" charset="2"/>
              </a:rPr>
              <a:t>: start from trained fluid-only NN surrogate for SOLPS-ITER and </a:t>
            </a:r>
            <a:r>
              <a:rPr lang="en-GB" sz="2400" dirty="0">
                <a:sym typeface="Wingdings" panose="05000000000000000000" pitchFamily="2" charset="2"/>
              </a:rPr>
              <a:t>allow </a:t>
            </a:r>
            <a:r>
              <a:rPr lang="en-GB" sz="2400" dirty="0" smtClean="0">
                <a:sym typeface="Wingdings" panose="05000000000000000000" pitchFamily="2" charset="2"/>
              </a:rPr>
              <a:t>incrementally for more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ym typeface="Wingdings" panose="05000000000000000000" pitchFamily="2" charset="2"/>
              </a:rPr>
              <a:t>Also: time-dependent models</a:t>
            </a:r>
            <a:r>
              <a:rPr lang="en-GB" sz="2400" dirty="0" smtClean="0">
                <a:sym typeface="Wingdings" panose="05000000000000000000" pitchFamily="2" charset="2"/>
              </a:rPr>
              <a:t>, e.g. SOLPS-ITER calibrated fast NN based 1D divertor model predictors for transients </a:t>
            </a:r>
            <a:br>
              <a:rPr lang="en-GB" sz="2400" dirty="0" smtClean="0">
                <a:sym typeface="Wingdings" panose="05000000000000000000" pitchFamily="2" charset="2"/>
              </a:rPr>
            </a:br>
            <a:r>
              <a:rPr lang="en-GB" sz="2400" dirty="0" smtClean="0">
                <a:sym typeface="Wingdings" panose="05000000000000000000" pitchFamily="2" charset="2"/>
              </a:rPr>
              <a:t> plasma control (Y. </a:t>
            </a:r>
            <a:r>
              <a:rPr lang="en-GB" sz="2400" dirty="0" err="1" smtClean="0">
                <a:sym typeface="Wingdings" panose="05000000000000000000" pitchFamily="2" charset="2"/>
              </a:rPr>
              <a:t>Poels</a:t>
            </a:r>
            <a:r>
              <a:rPr lang="en-GB" sz="2400" dirty="0">
                <a:sym typeface="Wingdings" panose="05000000000000000000" pitchFamily="2" charset="2"/>
              </a:rPr>
              <a:t>, J. </a:t>
            </a:r>
            <a:r>
              <a:rPr lang="en-GB" sz="2400" dirty="0" err="1">
                <a:sym typeface="Wingdings" panose="05000000000000000000" pitchFamily="2" charset="2"/>
              </a:rPr>
              <a:t>Koenders</a:t>
            </a:r>
            <a:r>
              <a:rPr lang="en-GB" sz="2400" dirty="0">
                <a:sym typeface="Wingdings" panose="05000000000000000000" pitchFamily="2" charset="2"/>
              </a:rPr>
              <a:t>, G</a:t>
            </a:r>
            <a:r>
              <a:rPr lang="en-GB" sz="2400" dirty="0" smtClean="0">
                <a:sym typeface="Wingdings" panose="05000000000000000000" pitchFamily="2" charset="2"/>
              </a:rPr>
              <a:t>. </a:t>
            </a:r>
            <a:r>
              <a:rPr lang="en-GB" sz="2400" dirty="0" err="1" smtClean="0">
                <a:sym typeface="Wingdings" panose="05000000000000000000" pitchFamily="2" charset="2"/>
              </a:rPr>
              <a:t>Derks</a:t>
            </a:r>
            <a:r>
              <a:rPr lang="en-GB" sz="2400" dirty="0" smtClean="0">
                <a:sym typeface="Wingdings" panose="05000000000000000000" pitchFamily="2" charset="2"/>
              </a:rPr>
              <a:t>, M. van </a:t>
            </a:r>
            <a:r>
              <a:rPr lang="en-GB" sz="2400" dirty="0" err="1" smtClean="0">
                <a:sym typeface="Wingdings" panose="05000000000000000000" pitchFamily="2" charset="2"/>
              </a:rPr>
              <a:t>Berkel</a:t>
            </a:r>
            <a:r>
              <a:rPr lang="en-GB" sz="2400" dirty="0" smtClean="0">
                <a:sym typeface="Wingdings" panose="05000000000000000000" pitchFamily="2" charset="2"/>
              </a:rPr>
              <a:t> et al) </a:t>
            </a:r>
          </a:p>
        </p:txBody>
      </p:sp>
    </p:spTree>
    <p:extLst>
      <p:ext uri="{BB962C8B-B14F-4D97-AF65-F5344CB8AC3E}">
        <p14:creationId xmlns:p14="http://schemas.microsoft.com/office/powerpoint/2010/main" val="10679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the kinetic neutral model with a </a:t>
            </a:r>
            <a:r>
              <a:rPr lang="en-US" dirty="0" smtClean="0"/>
              <a:t>fast NN surrogate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465559046"/>
              </p:ext>
            </p:extLst>
          </p:nvPr>
        </p:nvGraphicFramePr>
        <p:xfrm>
          <a:off x="192300" y="1196752"/>
          <a:ext cx="11781960" cy="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937970857"/>
              </p:ext>
            </p:extLst>
          </p:nvPr>
        </p:nvGraphicFramePr>
        <p:xfrm>
          <a:off x="205020" y="3933056"/>
          <a:ext cx="11781960" cy="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feil nach unten 6"/>
          <p:cNvSpPr/>
          <p:nvPr/>
        </p:nvSpPr>
        <p:spPr>
          <a:xfrm>
            <a:off x="5813144" y="2276872"/>
            <a:ext cx="56571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D:\Dokumente\RWTH\sciebo\DPG\plots\Screenshot from 2022-03-23 18-22-2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76" y="5299451"/>
            <a:ext cx="7113607" cy="9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9501" y="6557451"/>
            <a:ext cx="252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S. </a:t>
            </a:r>
            <a:r>
              <a:rPr lang="en-GB" sz="1800" dirty="0" err="1"/>
              <a:t>Dasbach</a:t>
            </a:r>
            <a:r>
              <a:rPr lang="en-GB" sz="1800" dirty="0"/>
              <a:t> et al, P038(G)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74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the kinetic neutral model with a fast NN surrogate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</a:t>
            </a:r>
            <a:r>
              <a:rPr lang="en-GB" dirty="0" smtClean="0"/>
              <a:t>Wiesen | 25</a:t>
            </a:r>
            <a:r>
              <a:rPr lang="en-GB" baseline="30000" dirty="0" smtClean="0"/>
              <a:t>th</a:t>
            </a:r>
            <a:r>
              <a:rPr lang="en-GB" dirty="0" smtClean="0"/>
              <a:t> PSI | Korea (online) | June 17</a:t>
            </a:r>
            <a:r>
              <a:rPr lang="en-GB" baseline="30000" dirty="0" smtClean="0"/>
              <a:t>th</a:t>
            </a:r>
            <a:r>
              <a:rPr lang="en-GB" dirty="0" smtClean="0"/>
              <a:t> 2022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5" name="Picture 2" descr="D:\Dokumente\RWTH\sciebo\DPG\plots\Eirene_surrog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8" y="692696"/>
            <a:ext cx="11936424" cy="52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039746209"/>
              </p:ext>
            </p:extLst>
          </p:nvPr>
        </p:nvGraphicFramePr>
        <p:xfrm>
          <a:off x="755502" y="5935989"/>
          <a:ext cx="10980638" cy="52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501" y="6557451"/>
            <a:ext cx="252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S. </a:t>
            </a:r>
            <a:r>
              <a:rPr lang="en-GB" sz="1800" dirty="0" err="1"/>
              <a:t>Dasbach</a:t>
            </a:r>
            <a:r>
              <a:rPr lang="en-GB" sz="1800" dirty="0"/>
              <a:t> et al, P038(G)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616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exhaust in a nutshell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308230" y="1051503"/>
            <a:ext cx="3713821" cy="3259067"/>
            <a:chOff x="7589322" y="1194676"/>
            <a:chExt cx="3713821" cy="325906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322" y="1194676"/>
              <a:ext cx="3713821" cy="325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"/>
            <p:cNvSpPr txBox="1"/>
            <p:nvPr/>
          </p:nvSpPr>
          <p:spPr>
            <a:xfrm>
              <a:off x="8045927" y="3470188"/>
              <a:ext cx="2125005" cy="66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63" dirty="0"/>
                <a:t>ITPA Database, </a:t>
              </a:r>
              <a:r>
                <a:rPr lang="en-GB" sz="1863" dirty="0" smtClean="0"/>
                <a:t/>
              </a:r>
              <a:br>
                <a:rPr lang="en-GB" sz="1863" dirty="0" smtClean="0"/>
              </a:br>
              <a:r>
                <a:rPr lang="en-GB" sz="1863" dirty="0" smtClean="0"/>
                <a:t>T</a:t>
              </a:r>
              <a:r>
                <a:rPr lang="en-GB" sz="1863" dirty="0"/>
                <a:t>. </a:t>
              </a:r>
              <a:r>
                <a:rPr lang="en-GB" sz="1863" dirty="0" err="1"/>
                <a:t>Eich</a:t>
              </a:r>
              <a:r>
                <a:rPr lang="en-GB" sz="1863" dirty="0"/>
                <a:t> et al NF 2013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3"/>
                <p:cNvSpPr txBox="1"/>
                <p:nvPr/>
              </p:nvSpPr>
              <p:spPr>
                <a:xfrm>
                  <a:off x="9053688" y="1485483"/>
                  <a:ext cx="785087" cy="578620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64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464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sz="1464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GB" sz="1464" i="1">
                            <a:latin typeface="Cambria Math"/>
                            <a:ea typeface="Cambria Math"/>
                          </a:rPr>
                          <m:t>~</m:t>
                        </m:r>
                        <m:f>
                          <m:fPr>
                            <m:ctrlPr>
                              <a:rPr lang="en-GB" sz="1464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1464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146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64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1464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1464" dirty="0"/>
                </a:p>
              </p:txBody>
            </p:sp>
          </mc:Choice>
          <mc:Fallback xmlns="">
            <p:sp>
              <p:nvSpPr>
                <p:cNvPr id="12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688" y="1485483"/>
                  <a:ext cx="785087" cy="5786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60" y="2016630"/>
            <a:ext cx="4700506" cy="109725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58140" y="4483718"/>
            <a:ext cx="11367620" cy="107529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1086245"/>
            <a:r>
              <a:rPr lang="en-US" sz="2129" dirty="0">
                <a:solidFill>
                  <a:prstClr val="black"/>
                </a:solidFill>
                <a:latin typeface="Arial"/>
              </a:rPr>
              <a:t>From the </a:t>
            </a:r>
            <a:r>
              <a:rPr lang="en-US" sz="2129" dirty="0" err="1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sz="2129" baseline="-25000" dirty="0" err="1">
                <a:solidFill>
                  <a:prstClr val="black"/>
                </a:solidFill>
                <a:latin typeface="Arial"/>
              </a:rPr>
              <a:t>q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-scaling: upstream q</a:t>
            </a:r>
            <a:r>
              <a:rPr lang="en-US" sz="2129" baseline="-25000" dirty="0">
                <a:solidFill>
                  <a:prstClr val="black"/>
                </a:solidFill>
                <a:latin typeface="Arial"/>
              </a:rPr>
              <a:t>||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29" dirty="0" smtClean="0">
                <a:solidFill>
                  <a:prstClr val="black"/>
                </a:solidFill>
                <a:latin typeface="Arial"/>
              </a:rPr>
              <a:t>~ 30 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GW/m</a:t>
            </a:r>
            <a:r>
              <a:rPr lang="en-US" sz="2129" baseline="30000" dirty="0">
                <a:solidFill>
                  <a:prstClr val="black"/>
                </a:solidFill>
                <a:latin typeface="Arial"/>
              </a:rPr>
              <a:t>2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 in </a:t>
            </a:r>
            <a:r>
              <a:rPr lang="en-US" sz="2129" dirty="0" smtClean="0">
                <a:solidFill>
                  <a:prstClr val="black"/>
                </a:solidFill>
                <a:latin typeface="Arial"/>
              </a:rPr>
              <a:t>DEMO (6 x higher than ITER) </a:t>
            </a:r>
            <a:endParaRPr lang="en-US" sz="2129" dirty="0">
              <a:solidFill>
                <a:prstClr val="black"/>
              </a:solidFill>
              <a:latin typeface="Arial"/>
            </a:endParaRPr>
          </a:p>
          <a:p>
            <a:pPr defTabSz="1086245"/>
            <a:r>
              <a:rPr lang="en-US" sz="2129" dirty="0" smtClean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 Unmitigated 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q</a:t>
            </a:r>
            <a:r>
              <a:rPr lang="en-GB" altLang="de-DE" sz="2129" baseline="-25000" dirty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^</a:t>
            </a:r>
            <a:r>
              <a:rPr lang="en-US" sz="2129" baseline="30000" dirty="0">
                <a:solidFill>
                  <a:prstClr val="black"/>
                </a:solidFill>
                <a:latin typeface="Arial"/>
              </a:rPr>
              <a:t>target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:  </a:t>
            </a:r>
            <a:r>
              <a:rPr lang="en-US" sz="2129" dirty="0" smtClean="0">
                <a:solidFill>
                  <a:prstClr val="black"/>
                </a:solidFill>
                <a:latin typeface="Arial"/>
              </a:rPr>
              <a:t>300 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MW/m</a:t>
            </a:r>
            <a:r>
              <a:rPr lang="en-US" sz="2129" baseline="30000" dirty="0">
                <a:solidFill>
                  <a:prstClr val="black"/>
                </a:solidFill>
                <a:latin typeface="Arial"/>
              </a:rPr>
              <a:t>2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 for DEMO </a:t>
            </a:r>
            <a:r>
              <a:rPr lang="en-US" sz="2129" dirty="0" smtClean="0">
                <a:solidFill>
                  <a:prstClr val="black"/>
                </a:solidFill>
                <a:latin typeface="Arial"/>
              </a:rPr>
              <a:t>+ radiation, neutrals, surface recombination</a:t>
            </a:r>
            <a:endParaRPr lang="en-US" sz="2129" dirty="0">
              <a:solidFill>
                <a:prstClr val="black"/>
              </a:solidFill>
              <a:latin typeface="Arial"/>
            </a:endParaRPr>
          </a:p>
          <a:p>
            <a:pPr defTabSz="1086245"/>
            <a:r>
              <a:rPr lang="en-US" sz="2129" dirty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 C</a:t>
            </a:r>
            <a:r>
              <a:rPr lang="en-US" sz="2129" dirty="0">
                <a:solidFill>
                  <a:srgbClr val="C00000"/>
                </a:solidFill>
                <a:latin typeface="Arial"/>
              </a:rPr>
              <a:t>learly exceeds the tolerable material limit q</a:t>
            </a:r>
            <a:r>
              <a:rPr lang="en-GB" altLang="de-DE" sz="2129" baseline="-25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^</a:t>
            </a:r>
            <a:r>
              <a:rPr lang="en-US" sz="2129" baseline="30000" dirty="0">
                <a:solidFill>
                  <a:srgbClr val="C00000"/>
                </a:solidFill>
                <a:latin typeface="Arial"/>
              </a:rPr>
              <a:t>max</a:t>
            </a:r>
            <a:r>
              <a:rPr lang="en-US" sz="2129" baseline="30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29" dirty="0">
                <a:solidFill>
                  <a:srgbClr val="C00000"/>
                </a:solidFill>
                <a:latin typeface="Arial"/>
              </a:rPr>
              <a:t>of 5-10 MW/m</a:t>
            </a:r>
            <a:r>
              <a:rPr lang="en-US" sz="2129" baseline="30000" dirty="0">
                <a:solidFill>
                  <a:srgbClr val="C00000"/>
                </a:solidFill>
                <a:latin typeface="Arial"/>
              </a:rPr>
              <a:t>2</a:t>
            </a:r>
            <a:r>
              <a:rPr lang="en-US" sz="2129" dirty="0">
                <a:solidFill>
                  <a:srgbClr val="C00000"/>
                </a:solidFill>
                <a:latin typeface="Arial"/>
              </a:rPr>
              <a:t> (actively cooled W-PFC)</a:t>
            </a:r>
            <a:r>
              <a:rPr lang="en-US" sz="2129" dirty="0">
                <a:solidFill>
                  <a:prstClr val="black"/>
                </a:solidFill>
                <a:latin typeface="Arial"/>
              </a:rPr>
              <a:t>.  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889" y="5795101"/>
            <a:ext cx="3554326" cy="8571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09215" y="5667729"/>
            <a:ext cx="470539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DEMO: </a:t>
            </a:r>
            <a:r>
              <a:rPr lang="en-US" sz="2400" dirty="0" smtClean="0">
                <a:solidFill>
                  <a:schemeClr val="bg1"/>
                </a:solidFill>
              </a:rPr>
              <a:t>30% radiation </a:t>
            </a:r>
            <a:r>
              <a:rPr lang="en-US" sz="2400" dirty="0">
                <a:solidFill>
                  <a:schemeClr val="bg1"/>
                </a:solidFill>
              </a:rPr>
              <a:t>in core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XPR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7742" y="5792159"/>
            <a:ext cx="2737544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Achievable radiation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in SOL:</a:t>
            </a:r>
            <a:endParaRPr lang="de-DE" sz="24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430" y="1021404"/>
            <a:ext cx="4414913" cy="328916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960" y="892289"/>
            <a:ext cx="4661955" cy="348525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282142" y="3671551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Faitsch</a:t>
            </a:r>
            <a:r>
              <a:rPr lang="de-DE" sz="1800" dirty="0" smtClean="0"/>
              <a:t> 2020</a:t>
            </a:r>
            <a:endParaRPr lang="de-DE" sz="1800" dirty="0"/>
          </a:p>
        </p:txBody>
      </p:sp>
      <p:sp>
        <p:nvSpPr>
          <p:cNvPr id="21" name="Textfeld 20"/>
          <p:cNvSpPr txBox="1"/>
          <p:nvPr/>
        </p:nvSpPr>
        <p:spPr>
          <a:xfrm>
            <a:off x="6909215" y="6194792"/>
            <a:ext cx="50310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… or other exhaust improved scenarios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/>
          <a:p>
            <a:pPr algn="r"/>
            <a:r>
              <a:rPr lang="en-GB" smtClean="0"/>
              <a:t>S. </a:t>
            </a:r>
            <a:r>
              <a:rPr lang="en-GB" dirty="0" smtClean="0"/>
              <a:t>Wiesen | 25</a:t>
            </a:r>
            <a:r>
              <a:rPr lang="en-GB" baseline="30000" dirty="0" smtClean="0"/>
              <a:t>th</a:t>
            </a:r>
            <a:r>
              <a:rPr lang="en-GB" dirty="0" smtClean="0"/>
              <a:t> PSI | Korea (online) | June 17</a:t>
            </a:r>
            <a:r>
              <a:rPr lang="en-GB" baseline="30000" dirty="0" smtClean="0"/>
              <a:t>th</a:t>
            </a:r>
            <a:r>
              <a:rPr lang="en-GB" dirty="0" smtClean="0"/>
              <a:t>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4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38" y="116998"/>
            <a:ext cx="10441160" cy="467995"/>
          </a:xfrm>
        </p:spPr>
        <p:txBody>
          <a:bodyPr/>
          <a:lstStyle/>
          <a:p>
            <a:r>
              <a:rPr lang="en-GB" dirty="0" smtClean="0"/>
              <a:t>Baseline SOLPS-ITER fluid-kinetic model of EU DEMO divertor design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07" y="1637754"/>
            <a:ext cx="2670685" cy="45365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954" y="4079717"/>
            <a:ext cx="4536032" cy="244855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44194" y="1263998"/>
            <a:ext cx="4045116" cy="47089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179" indent="-285179" defTabSz="912571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SOLPS-ITER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D+He+Ar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EU-DEMO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reference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, 21MA/4.9T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scenario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(2017), R=9m</a:t>
            </a:r>
            <a:b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</a:b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179" indent="-285179" defTabSz="912571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76%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de-DE" sz="2000" baseline="-25000" dirty="0" smtClean="0">
                <a:solidFill>
                  <a:prstClr val="black"/>
                </a:solidFill>
                <a:latin typeface="Calibri" panose="020F0502020204030204"/>
              </a:rPr>
              <a:t>SOL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= 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150MW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dissipated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by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Ar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radiation</a:t>
            </a:r>
            <a:r>
              <a:rPr lang="de-DE" sz="2000" dirty="0">
                <a:solidFill>
                  <a:prstClr val="black"/>
                </a:solidFill>
              </a:rPr>
              <a:t>, </a:t>
            </a:r>
            <a:r>
              <a:rPr lang="de-DE" sz="2000" dirty="0" err="1">
                <a:solidFill>
                  <a:prstClr val="black"/>
                </a:solidFill>
              </a:rPr>
              <a:t>f</a:t>
            </a:r>
            <a:r>
              <a:rPr lang="de-DE" sz="2000" baseline="-25000" dirty="0" err="1">
                <a:solidFill>
                  <a:prstClr val="black"/>
                </a:solidFill>
              </a:rPr>
              <a:t>GW</a:t>
            </a:r>
            <a:r>
              <a:rPr lang="de-DE" sz="2000" dirty="0">
                <a:solidFill>
                  <a:prstClr val="black"/>
                </a:solidFill>
              </a:rPr>
              <a:t>= </a:t>
            </a:r>
            <a:r>
              <a:rPr lang="de-DE" sz="2000" dirty="0" smtClean="0">
                <a:solidFill>
                  <a:prstClr val="black"/>
                </a:solidFill>
              </a:rPr>
              <a:t>0.42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</a:b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179" indent="-285179" defTabSz="912571">
              <a:buFont typeface="Wingdings" panose="05000000000000000000" pitchFamily="2" charset="2"/>
              <a:buChar char="à"/>
            </a:pPr>
            <a:r>
              <a:rPr lang="de-DE" sz="2000" dirty="0">
                <a:solidFill>
                  <a:prstClr val="black"/>
                </a:solidFill>
              </a:rPr>
              <a:t>HFS </a:t>
            </a:r>
            <a:r>
              <a:rPr lang="de-DE" sz="2000" dirty="0" err="1">
                <a:solidFill>
                  <a:prstClr val="black"/>
                </a:solidFill>
              </a:rPr>
              <a:t>fully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detached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smtClean="0">
                <a:solidFill>
                  <a:prstClr val="black"/>
                </a:solidFill>
              </a:rPr>
              <a:t/>
            </a:r>
            <a:br>
              <a:rPr lang="de-DE" sz="2000" dirty="0" smtClean="0">
                <a:solidFill>
                  <a:prstClr val="black"/>
                </a:solidFill>
              </a:rPr>
            </a:br>
            <a:r>
              <a:rPr lang="de-DE" sz="2000" dirty="0" smtClean="0">
                <a:solidFill>
                  <a:prstClr val="black"/>
                </a:solidFill>
              </a:rPr>
              <a:t>LFS 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partial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detachment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</a:b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179" indent="-285179" defTabSz="912571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XPR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exposed</a:t>
            </a:r>
            <a:endParaRPr lang="de-DE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179" indent="-285179" defTabSz="912571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179" indent="-285179" defTabSz="912571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912571"/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 2022: Scans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of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p</a:t>
            </a:r>
            <a:r>
              <a:rPr lang="de-DE" sz="2000" b="1" baseline="-2500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0,div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and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c</a:t>
            </a:r>
            <a:r>
              <a:rPr lang="de-DE" sz="2000" b="1" baseline="-25000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Ar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to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assess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operational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window</a:t>
            </a:r>
            <a:endParaRPr lang="de-DE" sz="2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7740278" y="1070672"/>
            <a:ext cx="3768695" cy="3009045"/>
            <a:chOff x="7740278" y="1070672"/>
            <a:chExt cx="3768695" cy="3009045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0278" y="1070672"/>
              <a:ext cx="3575373" cy="3009045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 rot="16200000">
              <a:off x="11046346" y="2255108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W/m</a:t>
              </a:r>
              <a:r>
                <a:rPr lang="en-GB" sz="1400" baseline="30000" dirty="0" smtClean="0"/>
                <a:t>3</a:t>
              </a:r>
              <a:endParaRPr lang="de-DE" sz="1400" baseline="30000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11261" y="6558981"/>
            <a:ext cx="230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prstClr val="black"/>
                </a:solidFill>
              </a:rPr>
              <a:t> F</a:t>
            </a:r>
            <a:r>
              <a:rPr lang="de-DE" sz="1800" dirty="0">
                <a:solidFill>
                  <a:prstClr val="black"/>
                </a:solidFill>
              </a:rPr>
              <a:t>. </a:t>
            </a:r>
            <a:r>
              <a:rPr lang="de-DE" sz="1800" dirty="0" err="1" smtClean="0">
                <a:solidFill>
                  <a:prstClr val="black"/>
                </a:solidFill>
              </a:rPr>
              <a:t>Subba</a:t>
            </a:r>
            <a:r>
              <a:rPr lang="de-DE" sz="1800" dirty="0" smtClean="0">
                <a:solidFill>
                  <a:prstClr val="black"/>
                </a:solidFill>
              </a:rPr>
              <a:t> et al NF 2020</a:t>
            </a:r>
            <a:endParaRPr lang="de-DE" sz="1800" dirty="0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956302" y="4446066"/>
            <a:ext cx="620939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q</a:t>
            </a:r>
            <a:r>
              <a:rPr lang="en-GB" baseline="-25000" dirty="0" err="1" smtClean="0"/>
              <a:t>LFS</a:t>
            </a:r>
            <a:endParaRPr lang="de-DE" baseline="-25000" dirty="0"/>
          </a:p>
        </p:txBody>
      </p:sp>
      <p:sp>
        <p:nvSpPr>
          <p:cNvPr id="20" name="Textfeld 19"/>
          <p:cNvSpPr txBox="1"/>
          <p:nvPr/>
        </p:nvSpPr>
        <p:spPr>
          <a:xfrm>
            <a:off x="8266771" y="2828153"/>
            <a:ext cx="621260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</a:t>
            </a:r>
            <a:r>
              <a:rPr lang="en-GB" baseline="-25000" dirty="0" err="1" smtClean="0"/>
              <a:t>rad</a:t>
            </a:r>
            <a:endParaRPr lang="de-DE" baseline="-25000" dirty="0"/>
          </a:p>
        </p:txBody>
      </p:sp>
      <p:sp>
        <p:nvSpPr>
          <p:cNvPr id="27" name="Rechteck 26"/>
          <p:cNvSpPr/>
          <p:nvPr/>
        </p:nvSpPr>
        <p:spPr>
          <a:xfrm>
            <a:off x="4482632" y="1070671"/>
            <a:ext cx="7364354" cy="5488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nhaltsplatzhalter 1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33767" y="1302986"/>
            <a:ext cx="5429950" cy="463100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9" name="Textfeld 28"/>
          <p:cNvSpPr txBox="1"/>
          <p:nvPr/>
        </p:nvSpPr>
        <p:spPr>
          <a:xfrm>
            <a:off x="8413941" y="5836691"/>
            <a:ext cx="262629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97272">
              <a:lnSpc>
                <a:spcPct val="95000"/>
              </a:lnSpc>
            </a:pPr>
            <a:r>
              <a:rPr lang="en-US" sz="1754" b="1" dirty="0">
                <a:solidFill>
                  <a:prstClr val="black"/>
                </a:solidFill>
                <a:latin typeface="Calibri"/>
              </a:rPr>
              <a:t>R.A. Pitts, </a:t>
            </a:r>
            <a:r>
              <a:rPr lang="en-US" sz="1754" b="1" dirty="0" smtClean="0">
                <a:solidFill>
                  <a:prstClr val="black"/>
                </a:solidFill>
                <a:latin typeface="Calibri"/>
              </a:rPr>
              <a:t>et </a:t>
            </a:r>
            <a:r>
              <a:rPr lang="en-US" sz="1754" b="1" dirty="0">
                <a:solidFill>
                  <a:prstClr val="black"/>
                </a:solidFill>
                <a:latin typeface="Calibri"/>
              </a:rPr>
              <a:t>al, NME 2019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154858" y="1230978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ITER</a:t>
            </a:r>
            <a:endParaRPr lang="en-US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137350" y="736982"/>
            <a:ext cx="233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Role-model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61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>
          <a:xfrm>
            <a:off x="4937476" y="5566739"/>
            <a:ext cx="3568556" cy="829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32" name="Rechteck 31"/>
          <p:cNvSpPr/>
          <p:nvPr/>
        </p:nvSpPr>
        <p:spPr>
          <a:xfrm>
            <a:off x="8506032" y="5566739"/>
            <a:ext cx="3568556" cy="829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9" name="Rechteck 28"/>
          <p:cNvSpPr/>
          <p:nvPr/>
        </p:nvSpPr>
        <p:spPr>
          <a:xfrm>
            <a:off x="4937476" y="4598813"/>
            <a:ext cx="3568556" cy="829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30" name="Rechteck 29"/>
          <p:cNvSpPr/>
          <p:nvPr/>
        </p:nvSpPr>
        <p:spPr>
          <a:xfrm>
            <a:off x="8506032" y="4598813"/>
            <a:ext cx="3568556" cy="829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7" name="Rechteck 26"/>
          <p:cNvSpPr/>
          <p:nvPr/>
        </p:nvSpPr>
        <p:spPr>
          <a:xfrm>
            <a:off x="4937476" y="3639399"/>
            <a:ext cx="3568556" cy="829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8" name="Rechteck 27"/>
          <p:cNvSpPr/>
          <p:nvPr/>
        </p:nvSpPr>
        <p:spPr>
          <a:xfrm>
            <a:off x="8506032" y="3639399"/>
            <a:ext cx="3568556" cy="829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5" name="Rechteck 24"/>
          <p:cNvSpPr/>
          <p:nvPr/>
        </p:nvSpPr>
        <p:spPr>
          <a:xfrm>
            <a:off x="4937476" y="2665188"/>
            <a:ext cx="3568556" cy="82937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6" name="Rechteck 25"/>
          <p:cNvSpPr/>
          <p:nvPr/>
        </p:nvSpPr>
        <p:spPr>
          <a:xfrm>
            <a:off x="8506032" y="2665188"/>
            <a:ext cx="3568556" cy="829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3" name="Rechteck 22"/>
          <p:cNvSpPr/>
          <p:nvPr/>
        </p:nvSpPr>
        <p:spPr>
          <a:xfrm>
            <a:off x="4937476" y="1703550"/>
            <a:ext cx="3568556" cy="829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4" name="Rechteck 23"/>
          <p:cNvSpPr/>
          <p:nvPr/>
        </p:nvSpPr>
        <p:spPr>
          <a:xfrm>
            <a:off x="8506032" y="1703550"/>
            <a:ext cx="3568556" cy="8293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1" name="Rechteck 20"/>
          <p:cNvSpPr/>
          <p:nvPr/>
        </p:nvSpPr>
        <p:spPr>
          <a:xfrm>
            <a:off x="4937476" y="712223"/>
            <a:ext cx="3568556" cy="829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22" name="Rechteck 21"/>
          <p:cNvSpPr/>
          <p:nvPr/>
        </p:nvSpPr>
        <p:spPr>
          <a:xfrm>
            <a:off x="8506032" y="712223"/>
            <a:ext cx="3568556" cy="829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5" name="Textfeld 4"/>
          <p:cNvSpPr txBox="1"/>
          <p:nvPr/>
        </p:nvSpPr>
        <p:spPr>
          <a:xfrm>
            <a:off x="447798" y="1703551"/>
            <a:ext cx="4489678" cy="8294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95" dirty="0" err="1" smtClean="0">
                <a:solidFill>
                  <a:schemeClr val="bg1"/>
                </a:solidFill>
              </a:rPr>
              <a:t>Revised</a:t>
            </a:r>
            <a:r>
              <a:rPr lang="de-DE" sz="2395" dirty="0" smtClean="0">
                <a:solidFill>
                  <a:schemeClr val="bg1"/>
                </a:solidFill>
              </a:rPr>
              <a:t> </a:t>
            </a:r>
            <a:r>
              <a:rPr lang="de-DE" sz="2395" dirty="0" err="1">
                <a:solidFill>
                  <a:schemeClr val="bg1"/>
                </a:solidFill>
              </a:rPr>
              <a:t>i</a:t>
            </a:r>
            <a:r>
              <a:rPr lang="de-DE" sz="2395" dirty="0" err="1" smtClean="0">
                <a:solidFill>
                  <a:schemeClr val="bg1"/>
                </a:solidFill>
              </a:rPr>
              <a:t>mpurity</a:t>
            </a:r>
            <a:r>
              <a:rPr lang="de-DE" sz="2395" dirty="0" smtClean="0">
                <a:solidFill>
                  <a:schemeClr val="bg1"/>
                </a:solidFill>
              </a:rPr>
              <a:t> </a:t>
            </a:r>
            <a:r>
              <a:rPr lang="de-DE" sz="2395" dirty="0" err="1" smtClean="0">
                <a:solidFill>
                  <a:schemeClr val="bg1"/>
                </a:solidFill>
              </a:rPr>
              <a:t>model</a:t>
            </a:r>
            <a:r>
              <a:rPr lang="de-DE" sz="2395" dirty="0" smtClean="0">
                <a:solidFill>
                  <a:schemeClr val="bg1"/>
                </a:solidFill>
              </a:rPr>
              <a:t>,</a:t>
            </a:r>
            <a:br>
              <a:rPr lang="de-DE" sz="2395" dirty="0" smtClean="0">
                <a:solidFill>
                  <a:schemeClr val="bg1"/>
                </a:solidFill>
              </a:rPr>
            </a:br>
            <a:r>
              <a:rPr lang="de-DE" sz="2395" dirty="0" err="1" smtClean="0">
                <a:solidFill>
                  <a:schemeClr val="bg1"/>
                </a:solidFill>
              </a:rPr>
              <a:t>imp</a:t>
            </a:r>
            <a:r>
              <a:rPr lang="de-DE" sz="2395" dirty="0" smtClean="0">
                <a:solidFill>
                  <a:schemeClr val="bg1"/>
                </a:solidFill>
              </a:rPr>
              <a:t>. CX </a:t>
            </a:r>
            <a:r>
              <a:rPr lang="de-DE" sz="2395" dirty="0" err="1" smtClean="0">
                <a:solidFill>
                  <a:schemeClr val="bg1"/>
                </a:solidFill>
              </a:rPr>
              <a:t>processes</a:t>
            </a:r>
            <a:r>
              <a:rPr lang="de-DE" sz="2395" dirty="0" smtClean="0">
                <a:solidFill>
                  <a:schemeClr val="bg1"/>
                </a:solidFill>
              </a:rPr>
              <a:t>, XPR </a:t>
            </a:r>
            <a:r>
              <a:rPr lang="de-DE" sz="2395" dirty="0" err="1" smtClean="0">
                <a:solidFill>
                  <a:schemeClr val="bg1"/>
                </a:solidFill>
              </a:rPr>
              <a:t>regime</a:t>
            </a:r>
            <a:endParaRPr lang="de-DE" sz="2395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7798" y="2662965"/>
            <a:ext cx="4489678" cy="8293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95" dirty="0">
                <a:solidFill>
                  <a:schemeClr val="bg1"/>
                </a:solidFill>
              </a:rPr>
              <a:t>Fluid </a:t>
            </a:r>
            <a:r>
              <a:rPr lang="de-DE" sz="2395" dirty="0" err="1">
                <a:solidFill>
                  <a:schemeClr val="bg1"/>
                </a:solidFill>
              </a:rPr>
              <a:t>d</a:t>
            </a:r>
            <a:r>
              <a:rPr lang="de-DE" sz="2395" dirty="0" err="1" smtClean="0">
                <a:solidFill>
                  <a:schemeClr val="bg1"/>
                </a:solidFill>
              </a:rPr>
              <a:t>rifts</a:t>
            </a:r>
            <a:r>
              <a:rPr lang="de-DE" sz="2395" dirty="0">
                <a:solidFill>
                  <a:schemeClr val="bg1"/>
                </a:solidFill>
              </a:rPr>
              <a:t/>
            </a:r>
            <a:br>
              <a:rPr lang="de-DE" sz="2395" dirty="0">
                <a:solidFill>
                  <a:schemeClr val="bg1"/>
                </a:solidFill>
              </a:rPr>
            </a:br>
            <a:r>
              <a:rPr lang="de-DE" sz="2395" dirty="0">
                <a:solidFill>
                  <a:schemeClr val="bg1"/>
                </a:solidFill>
              </a:rPr>
              <a:t>SOL </a:t>
            </a:r>
            <a:r>
              <a:rPr lang="de-DE" sz="2395" dirty="0" err="1">
                <a:solidFill>
                  <a:schemeClr val="bg1"/>
                </a:solidFill>
              </a:rPr>
              <a:t>c</a:t>
            </a:r>
            <a:r>
              <a:rPr lang="de-DE" sz="2395" dirty="0" err="1" smtClean="0">
                <a:solidFill>
                  <a:schemeClr val="bg1"/>
                </a:solidFill>
              </a:rPr>
              <a:t>urrents</a:t>
            </a:r>
            <a:endParaRPr lang="de-DE" sz="2395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7798" y="3639400"/>
            <a:ext cx="4489678" cy="8293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95" dirty="0" err="1">
                <a:solidFill>
                  <a:schemeClr val="bg1"/>
                </a:solidFill>
              </a:rPr>
              <a:t>Calibration</a:t>
            </a:r>
            <a:r>
              <a:rPr lang="de-DE" sz="2395" dirty="0">
                <a:solidFill>
                  <a:schemeClr val="bg1"/>
                </a:solidFill>
              </a:rPr>
              <a:t> </a:t>
            </a:r>
            <a:br>
              <a:rPr lang="de-DE" sz="2395" dirty="0">
                <a:solidFill>
                  <a:schemeClr val="bg1"/>
                </a:solidFill>
              </a:rPr>
            </a:br>
            <a:r>
              <a:rPr lang="de-DE" sz="2395" dirty="0">
                <a:solidFill>
                  <a:schemeClr val="bg1"/>
                </a:solidFill>
              </a:rPr>
              <a:t>fluid neutral </a:t>
            </a:r>
            <a:r>
              <a:rPr lang="de-DE" sz="2395" dirty="0" err="1">
                <a:solidFill>
                  <a:schemeClr val="bg1"/>
                </a:solidFill>
              </a:rPr>
              <a:t>model</a:t>
            </a:r>
            <a:endParaRPr lang="de-DE" sz="2395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7798" y="712225"/>
            <a:ext cx="4489678" cy="8294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95" dirty="0" err="1" smtClean="0">
                <a:solidFill>
                  <a:schemeClr val="bg1"/>
                </a:solidFill>
              </a:rPr>
              <a:t>Numerics</a:t>
            </a:r>
            <a:r>
              <a:rPr lang="de-DE" sz="2395" dirty="0" smtClean="0">
                <a:solidFill>
                  <a:schemeClr val="bg1"/>
                </a:solidFill>
              </a:rPr>
              <a:t>: </a:t>
            </a:r>
            <a:br>
              <a:rPr lang="de-DE" sz="2395" dirty="0" smtClean="0">
                <a:solidFill>
                  <a:schemeClr val="bg1"/>
                </a:solidFill>
              </a:rPr>
            </a:br>
            <a:r>
              <a:rPr lang="de-DE" sz="2395" dirty="0" err="1" smtClean="0">
                <a:solidFill>
                  <a:schemeClr val="bg1"/>
                </a:solidFill>
              </a:rPr>
              <a:t>Grid</a:t>
            </a:r>
            <a:r>
              <a:rPr lang="de-DE" sz="2395" dirty="0" smtClean="0">
                <a:solidFill>
                  <a:schemeClr val="bg1"/>
                </a:solidFill>
              </a:rPr>
              <a:t> </a:t>
            </a:r>
            <a:r>
              <a:rPr lang="de-DE" sz="2395" dirty="0" err="1" smtClean="0">
                <a:solidFill>
                  <a:schemeClr val="bg1"/>
                </a:solidFill>
              </a:rPr>
              <a:t>convergence</a:t>
            </a:r>
            <a:r>
              <a:rPr lang="de-DE" sz="2395" dirty="0" smtClean="0">
                <a:solidFill>
                  <a:schemeClr val="bg1"/>
                </a:solidFill>
              </a:rPr>
              <a:t> </a:t>
            </a:r>
            <a:r>
              <a:rPr lang="de-DE" sz="2395" dirty="0" err="1" smtClean="0">
                <a:solidFill>
                  <a:schemeClr val="bg1"/>
                </a:solidFill>
              </a:rPr>
              <a:t>tests</a:t>
            </a:r>
            <a:endParaRPr lang="de-DE" sz="2395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7797" y="4598815"/>
            <a:ext cx="5799413" cy="82945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95" dirty="0">
                <a:solidFill>
                  <a:schemeClr val="bg1"/>
                </a:solidFill>
              </a:rPr>
              <a:t>Transport </a:t>
            </a:r>
            <a:r>
              <a:rPr lang="de-DE" sz="2395" dirty="0" err="1">
                <a:solidFill>
                  <a:schemeClr val="bg1"/>
                </a:solidFill>
              </a:rPr>
              <a:t>assessment</a:t>
            </a:r>
            <a:r>
              <a:rPr lang="de-DE" sz="2395" dirty="0">
                <a:solidFill>
                  <a:schemeClr val="bg1"/>
                </a:solidFill>
              </a:rPr>
              <a:t/>
            </a:r>
            <a:br>
              <a:rPr lang="de-DE" sz="2395" dirty="0">
                <a:solidFill>
                  <a:schemeClr val="bg1"/>
                </a:solidFill>
              </a:rPr>
            </a:br>
            <a:r>
              <a:rPr lang="de-DE" sz="2395" dirty="0">
                <a:solidFill>
                  <a:schemeClr val="bg1"/>
                </a:solidFill>
              </a:rPr>
              <a:t>A) </a:t>
            </a:r>
            <a:r>
              <a:rPr lang="de-DE" sz="2395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de-DE" sz="2395" baseline="-25000" dirty="0" smtClean="0">
                <a:solidFill>
                  <a:schemeClr val="bg1"/>
                </a:solidFill>
              </a:rPr>
              <a:t>q</a:t>
            </a:r>
            <a:r>
              <a:rPr lang="de-DE" sz="2395" dirty="0" smtClean="0">
                <a:solidFill>
                  <a:schemeClr val="bg1"/>
                </a:solidFill>
              </a:rPr>
              <a:t>~3mm (ITER like) B</a:t>
            </a:r>
            <a:r>
              <a:rPr lang="de-DE" sz="2395" dirty="0">
                <a:solidFill>
                  <a:schemeClr val="bg1"/>
                </a:solidFill>
              </a:rPr>
              <a:t>) </a:t>
            </a:r>
            <a:r>
              <a:rPr lang="de-DE" sz="2395" dirty="0" err="1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de-DE" sz="2395" baseline="-25000" dirty="0" err="1">
                <a:solidFill>
                  <a:schemeClr val="bg1"/>
                </a:solidFill>
              </a:rPr>
              <a:t>q</a:t>
            </a:r>
            <a:r>
              <a:rPr lang="de-DE" sz="2395" dirty="0">
                <a:solidFill>
                  <a:schemeClr val="bg1"/>
                </a:solidFill>
              </a:rPr>
              <a:t> </a:t>
            </a:r>
            <a:r>
              <a:rPr lang="de-DE" sz="2395" dirty="0" smtClean="0">
                <a:solidFill>
                  <a:schemeClr val="bg1"/>
                </a:solidFill>
              </a:rPr>
              <a:t>&gt; 3mm (e.g. QCE)</a:t>
            </a:r>
            <a:endParaRPr lang="de-DE" sz="2395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7798" y="5566739"/>
            <a:ext cx="4988224" cy="82945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95" dirty="0" err="1" smtClean="0">
                <a:solidFill>
                  <a:schemeClr val="bg1"/>
                </a:solidFill>
              </a:rPr>
              <a:t>Geometry</a:t>
            </a:r>
            <a:r>
              <a:rPr lang="de-DE" sz="2395" dirty="0" smtClean="0">
                <a:solidFill>
                  <a:schemeClr val="bg1"/>
                </a:solidFill>
              </a:rPr>
              <a:t>: SN Divertor Design, </a:t>
            </a:r>
            <a:r>
              <a:rPr lang="de-DE" sz="2395" dirty="0" err="1" smtClean="0">
                <a:solidFill>
                  <a:schemeClr val="bg1"/>
                </a:solidFill>
              </a:rPr>
              <a:t>pumping</a:t>
            </a:r>
            <a:r>
              <a:rPr lang="de-DE" sz="2395" dirty="0" smtClean="0">
                <a:solidFill>
                  <a:schemeClr val="bg1"/>
                </a:solidFill>
              </a:rPr>
              <a:t>, also: DDN </a:t>
            </a:r>
            <a:r>
              <a:rPr lang="de-DE" sz="2395" dirty="0" err="1" smtClean="0">
                <a:solidFill>
                  <a:schemeClr val="bg1"/>
                </a:solidFill>
              </a:rPr>
              <a:t>topology</a:t>
            </a:r>
            <a:r>
              <a:rPr lang="de-DE" sz="2395" dirty="0" smtClean="0">
                <a:solidFill>
                  <a:schemeClr val="bg1"/>
                </a:solidFill>
              </a:rPr>
              <a:t> &amp; PWI</a:t>
            </a:r>
            <a:endParaRPr lang="de-DE" sz="2395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134" y="75146"/>
            <a:ext cx="4283545" cy="522322"/>
          </a:xfrm>
          <a:prstGeom prst="rect">
            <a:avLst/>
          </a:prstGeom>
          <a:solidFill>
            <a:schemeClr val="tx1"/>
          </a:solidFill>
          <a:ln w="34925">
            <a:noFill/>
          </a:ln>
        </p:spPr>
        <p:txBody>
          <a:bodyPr wrap="none" rtlCol="0">
            <a:spAutoFit/>
          </a:bodyPr>
          <a:lstStyle/>
          <a:p>
            <a:r>
              <a:rPr lang="de-DE" sz="2794" b="1" dirty="0" smtClean="0">
                <a:solidFill>
                  <a:schemeClr val="bg1"/>
                </a:solidFill>
              </a:rPr>
              <a:t>SOLPS-ITER, SN, D </a:t>
            </a:r>
            <a:r>
              <a:rPr lang="de-DE" sz="2794" b="1" dirty="0">
                <a:solidFill>
                  <a:schemeClr val="bg1"/>
                </a:solidFill>
              </a:rPr>
              <a:t>+ He + Ar</a:t>
            </a:r>
          </a:p>
        </p:txBody>
      </p:sp>
      <p:sp>
        <p:nvSpPr>
          <p:cNvPr id="17" name="Pfeil nach unten 16"/>
          <p:cNvSpPr/>
          <p:nvPr/>
        </p:nvSpPr>
        <p:spPr>
          <a:xfrm>
            <a:off x="6528703" y="712223"/>
            <a:ext cx="1146615" cy="6220041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18" name="Pfeil nach unten 17"/>
          <p:cNvSpPr/>
          <p:nvPr/>
        </p:nvSpPr>
        <p:spPr>
          <a:xfrm>
            <a:off x="9266546" y="712224"/>
            <a:ext cx="1146615" cy="6220041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61" tIns="45631" rIns="91261" bIns="456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12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5687885" y="3339072"/>
            <a:ext cx="2828254" cy="583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194" b="1" dirty="0" err="1"/>
              <a:t>Kinetic</a:t>
            </a:r>
            <a:r>
              <a:rPr lang="de-DE" sz="3194" b="1" dirty="0"/>
              <a:t> </a:t>
            </a:r>
            <a:r>
              <a:rPr lang="de-DE" sz="3194" b="1" dirty="0" err="1"/>
              <a:t>neutrals</a:t>
            </a:r>
            <a:endParaRPr lang="de-DE" sz="3194" b="1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8592304" y="3339073"/>
            <a:ext cx="2495097" cy="583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194" b="1" dirty="0"/>
              <a:t>Fluid </a:t>
            </a:r>
            <a:r>
              <a:rPr lang="de-DE" sz="3194" b="1" dirty="0" err="1"/>
              <a:t>neutrals</a:t>
            </a:r>
            <a:endParaRPr lang="de-DE" sz="3194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538209" y="140056"/>
            <a:ext cx="4769383" cy="52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94" b="1" dirty="0" smtClean="0"/>
              <a:t>EU DEMO </a:t>
            </a:r>
            <a:r>
              <a:rPr lang="de-DE" sz="2794" b="1" dirty="0"/>
              <a:t>Roadmap </a:t>
            </a:r>
            <a:r>
              <a:rPr lang="de-DE" sz="2794" b="1" dirty="0" smtClean="0"/>
              <a:t>2022-2024</a:t>
            </a:r>
            <a:endParaRPr lang="de-DE" sz="2794" b="1" dirty="0"/>
          </a:p>
        </p:txBody>
      </p:sp>
    </p:spTree>
    <p:extLst>
      <p:ext uri="{BB962C8B-B14F-4D97-AF65-F5344CB8AC3E}">
        <p14:creationId xmlns:p14="http://schemas.microsoft.com/office/powerpoint/2010/main" val="15864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  <p:bldP spid="25" grpId="0" animBg="1"/>
      <p:bldP spid="26" grpId="0" animBg="1"/>
      <p:bldP spid="23" grpId="0" animBg="1"/>
      <p:bldP spid="24" grpId="0" animBg="1"/>
      <p:bldP spid="21" grpId="0" animBg="1"/>
      <p:bldP spid="2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Review </a:t>
            </a:r>
            <a:r>
              <a:rPr lang="de-DE" dirty="0" err="1" smtClean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 design </a:t>
            </a:r>
            <a:r>
              <a:rPr lang="de-DE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EU DEMO divertor </a:t>
            </a:r>
            <a:r>
              <a:rPr lang="de-DE" dirty="0" err="1" smtClean="0">
                <a:solidFill>
                  <a:prstClr val="black"/>
                </a:solidFill>
                <a:latin typeface="Calibri" panose="020F0502020204030204"/>
              </a:rPr>
              <a:t>shape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1E690BA-8210-4EE0-A344-B1F80A7A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63" y="3777461"/>
            <a:ext cx="4287046" cy="22627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15" y="1710890"/>
            <a:ext cx="2988297" cy="18453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57" y="1984529"/>
            <a:ext cx="2904272" cy="15227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454" y="1287895"/>
            <a:ext cx="4646546" cy="44012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179" indent="-285179" defTabSz="912571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Inclusion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liner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SOLPS-ITER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being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prepared</a:t>
            </a:r>
            <a:endParaRPr lang="de-DE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179" indent="-285179" defTabSz="912571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179" indent="-285179" defTabSz="912571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Assessment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whether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de-DE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terms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operational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regime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br>
              <a:rPr lang="de-DE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liner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is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advantageous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w.r.t.</a:t>
            </a:r>
            <a:br>
              <a:rPr lang="de-DE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He-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exhaust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divertor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performance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de-DE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or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otherwise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too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constraining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terms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de-DE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 operational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window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 p</a:t>
            </a:r>
            <a:r>
              <a:rPr lang="de-DE" sz="2000" baseline="-25000" dirty="0">
                <a:solidFill>
                  <a:prstClr val="black"/>
                </a:solidFill>
                <a:latin typeface="Calibri" panose="020F0502020204030204"/>
              </a:rPr>
              <a:t>0,div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  <a:br>
              <a:rPr lang="de-DE" sz="2000" dirty="0">
                <a:solidFill>
                  <a:prstClr val="black"/>
                </a:solidFill>
                <a:latin typeface="Calibri" panose="020F0502020204030204"/>
              </a:rPr>
            </a:b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912571"/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 2022: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further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review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of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divertor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structure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and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impact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on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plasma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, e.g.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heat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loads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, </a:t>
            </a:r>
            <a:r>
              <a:rPr lang="de-DE" sz="2000" b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neutral </a:t>
            </a:r>
            <a:r>
              <a:rPr lang="de-DE" sz="2000" b="1" dirty="0" err="1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conductance</a:t>
            </a:r>
            <a:r>
              <a:rPr lang="de-DE" sz="2000" b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, </a:t>
            </a:r>
            <a:r>
              <a:rPr lang="de-DE" sz="2000" b="1" dirty="0" err="1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pumping</a:t>
            </a:r>
            <a:r>
              <a:rPr lang="de-DE" sz="2000" b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, </a:t>
            </a:r>
            <a:r>
              <a:rPr lang="de-DE" sz="2000" b="1" dirty="0" err="1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fuelling</a:t>
            </a:r>
            <a:r>
              <a:rPr lang="de-DE" sz="2000" b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,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erosion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pattern</a:t>
            </a:r>
            <a:r>
              <a:rPr lang="de-DE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liner</a:t>
            </a:r>
            <a:r>
              <a:rPr lang="de-DE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endParaRPr lang="de-DE" sz="2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462" y="5816935"/>
            <a:ext cx="3408040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/>
            <a:r>
              <a:rPr lang="de-DE" sz="1796" dirty="0" smtClean="0">
                <a:solidFill>
                  <a:prstClr val="black"/>
                </a:solidFill>
                <a:latin typeface="Calibri" panose="020F0502020204030204"/>
              </a:rPr>
              <a:t>F. </a:t>
            </a:r>
            <a:r>
              <a:rPr lang="de-DE" sz="1796" dirty="0" err="1" smtClean="0">
                <a:solidFill>
                  <a:prstClr val="black"/>
                </a:solidFill>
                <a:latin typeface="Calibri" panose="020F0502020204030204"/>
              </a:rPr>
              <a:t>Subba</a:t>
            </a:r>
            <a:r>
              <a:rPr lang="de-DE" sz="1796" dirty="0" smtClean="0">
                <a:solidFill>
                  <a:prstClr val="black"/>
                </a:solidFill>
                <a:latin typeface="Calibri" panose="020F0502020204030204"/>
              </a:rPr>
              <a:t> et al, P147(C)</a:t>
            </a:r>
            <a:endParaRPr lang="de-DE" sz="179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108430" y="776313"/>
            <a:ext cx="2963985" cy="1208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Divertor </a:t>
            </a:r>
            <a:r>
              <a:rPr lang="de-DE" dirty="0" err="1" smtClean="0"/>
              <a:t>Optimization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Shape &amp; Engineering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3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DEMO </a:t>
            </a:r>
            <a:r>
              <a:rPr lang="de-DE" dirty="0" smtClean="0"/>
              <a:t>Assessment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FW </a:t>
            </a:r>
            <a:r>
              <a:rPr lang="de-DE" dirty="0"/>
              <a:t>PWI </a:t>
            </a:r>
            <a:r>
              <a:rPr lang="de-DE" dirty="0" err="1"/>
              <a:t>employing</a:t>
            </a:r>
            <a:r>
              <a:rPr lang="de-DE" dirty="0">
                <a:sym typeface="Wingdings" panose="05000000000000000000" pitchFamily="2" charset="2"/>
              </a:rPr>
              <a:t> ERO2.0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5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558B3C6E-A6B3-4E9D-B4A0-B2DE1F340A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r="27501"/>
          <a:stretch/>
        </p:blipFill>
        <p:spPr>
          <a:xfrm>
            <a:off x="539478" y="917674"/>
            <a:ext cx="4057650" cy="436626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471F2679-A300-4A94-A44F-BA840DB07243}"/>
              </a:ext>
            </a:extLst>
          </p:cNvPr>
          <p:cNvSpPr txBox="1"/>
          <p:nvPr/>
        </p:nvSpPr>
        <p:spPr>
          <a:xfrm>
            <a:off x="810544" y="5437628"/>
            <a:ext cx="385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2021 equilibrium variant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Axis location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R=9.47 m, Z=0.06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Plasma current: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18.3 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axis: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5.7 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70" y="1123622"/>
            <a:ext cx="2949973" cy="50462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732166" y="5022130"/>
            <a:ext cx="93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d</a:t>
            </a:r>
            <a:r>
              <a:rPr lang="de-DE" sz="2400" dirty="0" err="1" smtClean="0">
                <a:solidFill>
                  <a:schemeClr val="bg1"/>
                </a:solidFill>
              </a:rPr>
              <a:t>r</a:t>
            </a:r>
            <a:r>
              <a:rPr lang="de-DE" sz="2400" baseline="-25000" dirty="0" err="1" smtClean="0">
                <a:solidFill>
                  <a:schemeClr val="bg1"/>
                </a:solidFill>
              </a:rPr>
              <a:t>sep</a:t>
            </a:r>
            <a:endParaRPr lang="de-DE" sz="2400" baseline="-250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~ 6cm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34830" y="1124884"/>
            <a:ext cx="387257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Lifting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constraint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having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2nd </a:t>
            </a:r>
            <a:r>
              <a:rPr lang="de-DE" sz="1800" dirty="0" err="1" smtClean="0"/>
              <a:t>Xpoint</a:t>
            </a:r>
            <a:r>
              <a:rPr lang="de-DE" sz="1800" dirty="0"/>
              <a:t> </a:t>
            </a:r>
            <a:r>
              <a:rPr lang="de-DE" sz="1800" dirty="0" smtClean="0"/>
              <a:t>not </a:t>
            </a:r>
            <a:r>
              <a:rPr lang="de-DE" sz="1800" dirty="0" err="1" smtClean="0"/>
              <a:t>inside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vessel</a:t>
            </a:r>
            <a:r>
              <a:rPr lang="de-DE" sz="1800" dirty="0" smtClean="0"/>
              <a:t> </a:t>
            </a:r>
            <a:r>
              <a:rPr lang="de-DE" sz="1800" dirty="0" err="1" smtClean="0"/>
              <a:t>might</a:t>
            </a:r>
            <a:r>
              <a:rPr lang="de-DE" sz="1800" dirty="0" smtClean="0"/>
              <a:t> </a:t>
            </a:r>
            <a:r>
              <a:rPr lang="de-DE" sz="1800" dirty="0" err="1" smtClean="0"/>
              <a:t>provide</a:t>
            </a:r>
            <a:r>
              <a:rPr lang="de-DE" sz="1800" dirty="0" smtClean="0"/>
              <a:t> </a:t>
            </a:r>
            <a:r>
              <a:rPr lang="de-DE" sz="1800" dirty="0" err="1" smtClean="0"/>
              <a:t>flexibility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find an </a:t>
            </a:r>
            <a:r>
              <a:rPr lang="de-DE" sz="1800" dirty="0" err="1" smtClean="0"/>
              <a:t>optimised</a:t>
            </a:r>
            <a:r>
              <a:rPr lang="de-DE" sz="1800" dirty="0" smtClean="0"/>
              <a:t> (</a:t>
            </a:r>
            <a:r>
              <a:rPr lang="de-DE" sz="1800" dirty="0" err="1" smtClean="0"/>
              <a:t>core</a:t>
            </a:r>
            <a:r>
              <a:rPr lang="de-DE" sz="1800" dirty="0" smtClean="0"/>
              <a:t>) </a:t>
            </a:r>
            <a:r>
              <a:rPr lang="de-DE" sz="1800" dirty="0" err="1" smtClean="0"/>
              <a:t>physics</a:t>
            </a:r>
            <a:r>
              <a:rPr lang="de-DE" sz="1800" dirty="0" smtClean="0"/>
              <a:t> </a:t>
            </a:r>
            <a:r>
              <a:rPr lang="de-DE" sz="1800" dirty="0" err="1" smtClean="0"/>
              <a:t>scenario</a:t>
            </a:r>
            <a:r>
              <a:rPr lang="de-DE" sz="1800" dirty="0" smtClean="0"/>
              <a:t>, </a:t>
            </a:r>
            <a:r>
              <a:rPr lang="de-DE" sz="1800" dirty="0" err="1" smtClean="0"/>
              <a:t>e.g</a:t>
            </a:r>
            <a:r>
              <a:rPr lang="de-DE" sz="1800" dirty="0" smtClean="0"/>
              <a:t> high-</a:t>
            </a:r>
            <a:r>
              <a:rPr lang="de-DE" sz="1800" dirty="0" smtClean="0">
                <a:latin typeface="Symbol" panose="05050102010706020507" pitchFamily="18" charset="2"/>
              </a:rPr>
              <a:t>d</a:t>
            </a:r>
            <a:r>
              <a:rPr lang="de-DE" sz="1800" dirty="0" smtClean="0"/>
              <a:t>, QCE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94643" y="6191965"/>
            <a:ext cx="2623026" cy="645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571"/>
            <a:r>
              <a:rPr lang="de-DE" sz="1796" dirty="0" err="1" smtClean="0">
                <a:solidFill>
                  <a:prstClr val="black"/>
                </a:solidFill>
                <a:latin typeface="Calibri" panose="020F0502020204030204"/>
              </a:rPr>
              <a:t>Courtesy</a:t>
            </a:r>
            <a:r>
              <a:rPr lang="de-DE" sz="1796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de-DE" sz="1796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796" dirty="0" smtClean="0">
                <a:solidFill>
                  <a:prstClr val="black"/>
                </a:solidFill>
                <a:latin typeface="Calibri" panose="020F0502020204030204"/>
              </a:rPr>
              <a:t>SOLPS-ITER </a:t>
            </a:r>
            <a:r>
              <a:rPr lang="de-DE" sz="1796" dirty="0" err="1" smtClean="0">
                <a:solidFill>
                  <a:prstClr val="black"/>
                </a:solidFill>
                <a:latin typeface="Calibri" panose="020F0502020204030204"/>
              </a:rPr>
              <a:t>grid</a:t>
            </a:r>
            <a:r>
              <a:rPr lang="de-DE" sz="1796" dirty="0" smtClean="0">
                <a:solidFill>
                  <a:prstClr val="black"/>
                </a:solidFill>
                <a:latin typeface="Calibri" panose="020F0502020204030204"/>
              </a:rPr>
              <a:t>, R. </a:t>
            </a:r>
            <a:r>
              <a:rPr lang="de-DE" sz="1796" dirty="0" err="1" smtClean="0">
                <a:solidFill>
                  <a:prstClr val="black"/>
                </a:solidFill>
                <a:latin typeface="Calibri" panose="020F0502020204030204"/>
              </a:rPr>
              <a:t>Osawa</a:t>
            </a:r>
            <a:endParaRPr lang="de-DE" sz="179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34830" y="2693316"/>
            <a:ext cx="3872572" cy="3693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1197272"/>
            <a:r>
              <a:rPr lang="de-DE" sz="1800" dirty="0"/>
              <a:t>A quantitative </a:t>
            </a:r>
            <a:r>
              <a:rPr lang="de-DE" sz="1800" dirty="0" err="1"/>
              <a:t>assessment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impact</a:t>
            </a:r>
            <a:r>
              <a:rPr lang="de-DE" sz="1800" dirty="0"/>
              <a:t> on PWI </a:t>
            </a:r>
            <a:r>
              <a:rPr lang="de-DE" sz="1800" dirty="0" err="1"/>
              <a:t>and</a:t>
            </a:r>
            <a:r>
              <a:rPr lang="de-DE" sz="1800" dirty="0"/>
              <a:t> DEMO FW</a:t>
            </a:r>
          </a:p>
          <a:p>
            <a:pPr defTabSz="1197272"/>
            <a:endParaRPr lang="en-US" sz="1800" dirty="0" smtClean="0"/>
          </a:p>
          <a:p>
            <a:pPr marL="334309" indent="-334309" defTabSz="1197272">
              <a:buFont typeface="Arial" panose="020B0604020202020204" pitchFamily="34" charset="0"/>
              <a:buChar char="•"/>
            </a:pPr>
            <a:r>
              <a:rPr lang="en-US" sz="1800" dirty="0" smtClean="0"/>
              <a:t>Requires </a:t>
            </a:r>
            <a:r>
              <a:rPr lang="en-US" sz="1800" dirty="0"/>
              <a:t>extension of SOLPS-ITER simulation grid up to first wall</a:t>
            </a:r>
            <a:br>
              <a:rPr lang="en-US" sz="1800" dirty="0"/>
            </a:br>
            <a:r>
              <a:rPr lang="en-US" sz="1800" dirty="0"/>
              <a:t>a) full extension, b) DDN topology (to include 2</a:t>
            </a:r>
            <a:r>
              <a:rPr lang="en-US" sz="1800" baseline="30000" dirty="0"/>
              <a:t>nd</a:t>
            </a:r>
            <a:r>
              <a:rPr lang="en-US" sz="1800" dirty="0"/>
              <a:t> </a:t>
            </a:r>
            <a:r>
              <a:rPr lang="en-US" sz="1800" dirty="0" err="1"/>
              <a:t>Xpoint</a:t>
            </a:r>
            <a:r>
              <a:rPr lang="en-US" sz="1800" dirty="0"/>
              <a:t>)</a:t>
            </a:r>
          </a:p>
          <a:p>
            <a:pPr marL="334309" indent="-334309" defTabSz="1197272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334309" indent="-334309" defTabSz="1197272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Provide detailed plasma/neutral distributions to ERO2.0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Volumetric &amp; Surface data, particle &amp; heat fluxes, spectra, </a:t>
            </a:r>
            <a:r>
              <a:rPr lang="en-US" sz="1800" b="1" dirty="0" err="1" smtClean="0">
                <a:solidFill>
                  <a:srgbClr val="FF0000"/>
                </a:solidFill>
              </a:rPr>
              <a:t>etc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(EUROfusion TSVV7)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38" y="116998"/>
            <a:ext cx="10505395" cy="467995"/>
          </a:xfrm>
        </p:spPr>
        <p:txBody>
          <a:bodyPr/>
          <a:lstStyle/>
          <a:p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Models </a:t>
            </a:r>
            <a:r>
              <a:rPr lang="de-DE" dirty="0" smtClean="0">
                <a:sym typeface="Wingdings" panose="05000000000000000000" pitchFamily="2" charset="2"/>
              </a:rPr>
              <a:t> Rapid Design, Systems Codes &amp; 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94" y="1241449"/>
            <a:ext cx="10951369" cy="171423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285750" indent="-285750"/>
            <a:r>
              <a:rPr lang="en-GB" sz="1800" dirty="0" smtClean="0"/>
              <a:t>Towards improved figure-of-merits for e.g. heat-flux (i.e. detachment) and c</a:t>
            </a:r>
            <a:r>
              <a:rPr lang="de-DE" sz="1800" baseline="-25000" dirty="0" smtClean="0"/>
              <a:t>Z </a:t>
            </a:r>
            <a:br>
              <a:rPr lang="de-DE" sz="1800" baseline="-25000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allows</a:t>
            </a:r>
            <a:r>
              <a:rPr lang="de-DE" sz="1800" dirty="0" smtClean="0">
                <a:sym typeface="Wingdings" panose="05000000000000000000" pitchFamily="2" charset="2"/>
              </a:rPr>
              <a:t> rapid design </a:t>
            </a:r>
            <a:r>
              <a:rPr lang="de-DE" sz="1800" dirty="0" err="1" smtClean="0">
                <a:sym typeface="Wingdings" panose="05000000000000000000" pitchFamily="2" charset="2"/>
              </a:rPr>
              <a:t>through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systems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code</a:t>
            </a:r>
            <a:r>
              <a:rPr lang="de-DE" sz="1800" dirty="0" smtClean="0">
                <a:sym typeface="Wingdings" panose="05000000000000000000" pitchFamily="2" charset="2"/>
              </a:rPr>
              <a:t>, e.g. radial </a:t>
            </a:r>
            <a:r>
              <a:rPr lang="de-DE" sz="1800" dirty="0" err="1" smtClean="0">
                <a:sym typeface="Wingdings" panose="05000000000000000000" pitchFamily="2" charset="2"/>
              </a:rPr>
              <a:t>builds</a:t>
            </a:r>
            <a:r>
              <a:rPr lang="de-DE" sz="1800" dirty="0" smtClean="0">
                <a:sym typeface="Wingdings" panose="05000000000000000000" pitchFamily="2" charset="2"/>
              </a:rPr>
              <a:t>, plant </a:t>
            </a:r>
            <a:r>
              <a:rPr lang="de-DE" sz="1800" dirty="0" err="1" smtClean="0">
                <a:sym typeface="Wingdings" panose="05000000000000000000" pitchFamily="2" charset="2"/>
              </a:rPr>
              <a:t>analysis</a:t>
            </a:r>
            <a:r>
              <a:rPr lang="de-DE" sz="1800" dirty="0" smtClean="0">
                <a:sym typeface="Wingdings" panose="05000000000000000000" pitchFamily="2" charset="2"/>
              </a:rPr>
              <a:t>, </a:t>
            </a:r>
            <a:r>
              <a:rPr lang="de-DE" sz="1800" dirty="0" err="1" smtClean="0">
                <a:sym typeface="Wingdings" panose="05000000000000000000" pitchFamily="2" charset="2"/>
              </a:rPr>
              <a:t>etc</a:t>
            </a:r>
            <a:endParaRPr lang="en-GB" sz="1800" dirty="0">
              <a:solidFill>
                <a:srgbClr val="000000"/>
              </a:solidFill>
            </a:endParaRPr>
          </a:p>
          <a:p>
            <a:pPr marL="285750" indent="-285750"/>
            <a:r>
              <a:rPr lang="en-GB" sz="1800" dirty="0" smtClean="0">
                <a:solidFill>
                  <a:srgbClr val="000000"/>
                </a:solidFill>
              </a:rPr>
              <a:t>Also: fast models needed for plasma control systems (PCS) in future devices</a:t>
            </a:r>
          </a:p>
          <a:p>
            <a:pPr marL="285750" indent="-285750"/>
            <a:r>
              <a:rPr lang="en-GB" sz="1800" dirty="0" smtClean="0">
                <a:solidFill>
                  <a:srgbClr val="000000"/>
                </a:solidFill>
              </a:rPr>
              <a:t>Current (reduced) models for exhaust based on incomplete </a:t>
            </a:r>
            <a:r>
              <a:rPr lang="en-GB" sz="1800" dirty="0" err="1" smtClean="0">
                <a:solidFill>
                  <a:srgbClr val="000000"/>
                </a:solidFill>
              </a:rPr>
              <a:t>scalings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FF0000"/>
                </a:solidFill>
              </a:rPr>
              <a:t>Extensions of 0D/1D models calibrated or “trained” by high-fidelity models for the edge/SOL 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" y="3137313"/>
            <a:ext cx="7632848" cy="3697194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107430" y="668061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Siccinio</a:t>
            </a:r>
            <a:r>
              <a:rPr lang="en-US" sz="1400" dirty="0" smtClean="0"/>
              <a:t>, NF 2019</a:t>
            </a:r>
            <a:endParaRPr lang="en-GB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8176198" y="3553207"/>
            <a:ext cx="2508635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Based</a:t>
            </a:r>
            <a:r>
              <a:rPr lang="de-DE" sz="1800" dirty="0" smtClean="0"/>
              <a:t> 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Martin </a:t>
            </a:r>
            <a:r>
              <a:rPr lang="de-DE" sz="1800" dirty="0" err="1" smtClean="0"/>
              <a:t>scaling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P</a:t>
            </a:r>
            <a:r>
              <a:rPr lang="de-DE" sz="1800" baseline="-25000" dirty="0" smtClean="0"/>
              <a:t>LH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Goldston</a:t>
            </a:r>
            <a:r>
              <a:rPr lang="de-DE" sz="1800" dirty="0" smtClean="0"/>
              <a:t> &amp; Reinke</a:t>
            </a:r>
            <a:br>
              <a:rPr lang="de-DE" sz="1800" dirty="0" smtClean="0"/>
            </a:br>
            <a:r>
              <a:rPr lang="de-DE" sz="1800" dirty="0" err="1" smtClean="0"/>
              <a:t>Scalings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c</a:t>
            </a:r>
            <a:r>
              <a:rPr lang="de-DE" sz="1800" baseline="-25000" dirty="0" err="1" smtClean="0"/>
              <a:t>Z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>
                <a:latin typeface="Symbol" panose="05050102010706020507" pitchFamily="18" charset="2"/>
              </a:rPr>
              <a:t>l</a:t>
            </a:r>
            <a:r>
              <a:rPr lang="de-DE" sz="1800" baseline="-25000" dirty="0" err="1" smtClean="0"/>
              <a:t>q</a:t>
            </a:r>
            <a:endParaRPr lang="de-DE" sz="1800" baseline="-25000" dirty="0" smtClean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7452246" y="5886226"/>
            <a:ext cx="864096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8314915" y="5739394"/>
                <a:ext cx="2819939" cy="73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FF0000"/>
                    </a:solidFill>
                  </a:rPr>
                  <a:t>Conservative </a:t>
                </a:r>
                <a:r>
                  <a:rPr lang="de-DE" sz="1800" b="1" dirty="0" err="1" smtClean="0">
                    <a:solidFill>
                      <a:srgbClr val="FF0000"/>
                    </a:solidFill>
                  </a:rPr>
                  <a:t>case</a:t>
                </a:r>
                <a:r>
                  <a:rPr lang="de-DE" sz="1800" b="1" dirty="0" smtClean="0">
                    <a:solidFill>
                      <a:srgbClr val="FF0000"/>
                    </a:solidFill>
                  </a:rPr>
                  <a:t>:</a:t>
                </a:r>
                <a:endParaRPr lang="de-DE" sz="18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de-DE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𝒓𝒆𝒇</m:t>
                          </m:r>
                        </m:sup>
                      </m:sSubSup>
                      <m:r>
                        <a:rPr lang="de-DE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  <m:sub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𝒅𝒆𝒕</m:t>
                          </m:r>
                        </m:sub>
                      </m:sSub>
                      <m:r>
                        <a:rPr lang="de-DE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DE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de-DE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15" y="5739394"/>
                <a:ext cx="2819939" cy="737831"/>
              </a:xfrm>
              <a:prstGeom prst="rect">
                <a:avLst/>
              </a:prstGeom>
              <a:blipFill>
                <a:blip r:embed="rId3"/>
                <a:stretch>
                  <a:fillRect l="-1944" t="-495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/>
          <a:p>
            <a:pPr algn="r"/>
            <a:r>
              <a:rPr lang="en-GB" dirty="0" smtClean="0"/>
              <a:t>S. Wiesen | 25</a:t>
            </a:r>
            <a:r>
              <a:rPr lang="en-GB" baseline="30000" dirty="0" smtClean="0"/>
              <a:t>th</a:t>
            </a:r>
            <a:r>
              <a:rPr lang="en-GB" dirty="0" smtClean="0"/>
              <a:t> PSI | Korea (online) | June 17</a:t>
            </a:r>
            <a:r>
              <a:rPr lang="en-GB" baseline="30000" dirty="0" smtClean="0"/>
              <a:t>th</a:t>
            </a:r>
            <a:r>
              <a:rPr lang="en-GB" dirty="0" smtClean="0"/>
              <a:t> 2022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Towards</a:t>
            </a:r>
            <a:r>
              <a:rPr lang="de-DE" dirty="0" smtClean="0"/>
              <a:t> fast Integrated </a:t>
            </a:r>
            <a:r>
              <a:rPr lang="de-DE" dirty="0" err="1" smtClean="0"/>
              <a:t>modelling</a:t>
            </a:r>
            <a:r>
              <a:rPr lang="de-DE" dirty="0" smtClean="0"/>
              <a:t>; HFPS-type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211"/>
          <a:stretch/>
        </p:blipFill>
        <p:spPr>
          <a:xfrm>
            <a:off x="323454" y="773659"/>
            <a:ext cx="10945216" cy="56166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2717" y="759545"/>
            <a:ext cx="10214447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</a:t>
            </a:r>
            <a:r>
              <a:rPr lang="de-DE" b="1" dirty="0" smtClean="0"/>
              <a:t>ntegrated </a:t>
            </a:r>
            <a:r>
              <a:rPr lang="de-DE" b="1" dirty="0" smtClean="0">
                <a:solidFill>
                  <a:srgbClr val="FF0000"/>
                </a:solidFill>
              </a:rPr>
              <a:t>M</a:t>
            </a:r>
            <a:r>
              <a:rPr lang="de-DE" b="1" dirty="0" smtClean="0"/>
              <a:t>odel </a:t>
            </a:r>
            <a:r>
              <a:rPr lang="de-DE" b="1" dirty="0" err="1"/>
              <a:t>b</a:t>
            </a:r>
            <a:r>
              <a:rPr lang="de-DE" b="1" dirty="0" err="1" smtClean="0"/>
              <a:t>ased</a:t>
            </a:r>
            <a:r>
              <a:rPr lang="de-DE" b="1" dirty="0" smtClean="0"/>
              <a:t> on </a:t>
            </a:r>
            <a:r>
              <a:rPr lang="de-DE" b="1" dirty="0" smtClean="0">
                <a:solidFill>
                  <a:srgbClr val="FF0000"/>
                </a:solidFill>
              </a:rPr>
              <a:t>E</a:t>
            </a:r>
            <a:r>
              <a:rPr lang="de-DE" b="1" dirty="0" smtClean="0"/>
              <a:t>ngineering </a:t>
            </a:r>
            <a:r>
              <a:rPr lang="de-DE" b="1" dirty="0" smtClean="0">
                <a:solidFill>
                  <a:srgbClr val="FF0000"/>
                </a:solidFill>
              </a:rPr>
              <a:t>P</a:t>
            </a:r>
            <a:r>
              <a:rPr lang="de-DE" b="1" dirty="0" smtClean="0"/>
              <a:t>arameters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224516" y="1544903"/>
            <a:ext cx="6552728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Existing (reduced) SOL models </a:t>
            </a:r>
            <a:r>
              <a:rPr lang="en-GB" sz="2400" dirty="0" smtClean="0">
                <a:sym typeface="Wingdings" panose="05000000000000000000" pitchFamily="2" charset="2"/>
              </a:rPr>
              <a:t>are only valid for low-density or are not sufficiently reproducing details, e.g. </a:t>
            </a:r>
            <a:r>
              <a:rPr lang="en-GB" sz="2400" dirty="0" err="1" smtClean="0">
                <a:sym typeface="Wingdings" panose="05000000000000000000" pitchFamily="2" charset="2"/>
              </a:rPr>
              <a:t>Lengyel</a:t>
            </a:r>
            <a:r>
              <a:rPr lang="en-GB" sz="2400" dirty="0" smtClean="0">
                <a:sym typeface="Wingdings" panose="05000000000000000000" pitchFamily="2" charset="2"/>
              </a:rPr>
              <a:t> model</a:t>
            </a:r>
            <a:br>
              <a:rPr lang="en-GB" sz="2400" dirty="0" smtClean="0">
                <a:sym typeface="Wingdings" panose="05000000000000000000" pitchFamily="2" charset="2"/>
              </a:rPr>
            </a:br>
            <a:r>
              <a:rPr lang="en-GB" sz="2400" dirty="0" smtClean="0">
                <a:sym typeface="Wingdings" panose="05000000000000000000" pitchFamily="2" charset="2"/>
              </a:rPr>
              <a:t> requires calibration or </a:t>
            </a:r>
            <a:r>
              <a:rPr lang="en-GB" sz="2400" dirty="0">
                <a:sym typeface="Wingdings" panose="05000000000000000000" pitchFamily="2" charset="2"/>
              </a:rPr>
              <a:t>extensions</a:t>
            </a:r>
            <a:br>
              <a:rPr lang="en-GB" sz="2400" dirty="0">
                <a:sym typeface="Wingdings" panose="05000000000000000000" pitchFamily="2" charset="2"/>
              </a:rPr>
            </a:br>
            <a:r>
              <a:rPr lang="en-GB" sz="2400" dirty="0" smtClean="0">
                <a:sym typeface="Wingdings" panose="05000000000000000000" pitchFamily="2" charset="2"/>
              </a:rPr>
              <a:t>c.f</a:t>
            </a:r>
            <a:r>
              <a:rPr lang="en-GB" sz="2400" dirty="0">
                <a:sym typeface="Wingdings" panose="05000000000000000000" pitchFamily="2" charset="2"/>
              </a:rPr>
              <a:t>. A. </a:t>
            </a:r>
            <a:r>
              <a:rPr lang="en-GB" sz="2400" dirty="0" err="1">
                <a:sym typeface="Wingdings" panose="05000000000000000000" pitchFamily="2" charset="2"/>
              </a:rPr>
              <a:t>Jaervinen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smtClean="0">
                <a:sym typeface="Wingdings" panose="05000000000000000000" pitchFamily="2" charset="2"/>
              </a:rPr>
              <a:t>P027(G)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Existing pedestal models </a:t>
            </a:r>
            <a:r>
              <a:rPr lang="en-GB" sz="2400" dirty="0"/>
              <a:t>are quite “core-centric” e.g. include beta-dependence of pedestal width (e.g. EPED)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sym typeface="Wingdings" panose="05000000000000000000" pitchFamily="2" charset="2"/>
              </a:rPr>
              <a:t>Q: how to deal with line radiation in pedestal required in DEMO, </a:t>
            </a:r>
            <a:r>
              <a:rPr lang="en-GB" sz="2400" dirty="0" err="1">
                <a:sym typeface="Wingdings" panose="05000000000000000000" pitchFamily="2" charset="2"/>
              </a:rPr>
              <a:t>f</a:t>
            </a:r>
            <a:r>
              <a:rPr lang="en-GB" sz="2400" baseline="-25000" dirty="0" err="1">
                <a:sym typeface="Wingdings" panose="05000000000000000000" pitchFamily="2" charset="2"/>
              </a:rPr>
              <a:t>rad,core</a:t>
            </a:r>
            <a:r>
              <a:rPr lang="en-GB" sz="2400" dirty="0">
                <a:sym typeface="Wingdings" panose="05000000000000000000" pitchFamily="2" charset="2"/>
              </a:rPr>
              <a:t> ~ 30% or high </a:t>
            </a:r>
            <a:r>
              <a:rPr lang="en-GB" sz="2400" dirty="0" err="1">
                <a:sym typeface="Wingdings" panose="05000000000000000000" pitchFamily="2" charset="2"/>
              </a:rPr>
              <a:t>n</a:t>
            </a:r>
            <a:r>
              <a:rPr lang="en-GB" sz="2400" baseline="-25000" dirty="0" err="1">
                <a:sym typeface="Wingdings" panose="05000000000000000000" pitchFamily="2" charset="2"/>
              </a:rPr>
              <a:t>sep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?</a:t>
            </a: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430" y="6275251"/>
            <a:ext cx="3418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Courstesy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T. Luda et al, NF2020, EPS 2022</a:t>
            </a:r>
            <a:endParaRPr lang="en-US" sz="200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/>
          <a:p>
            <a:pPr algn="r"/>
            <a:r>
              <a:rPr lang="en-GB" dirty="0" smtClean="0"/>
              <a:t>S. Wiesen | 25</a:t>
            </a:r>
            <a:r>
              <a:rPr lang="en-GB" baseline="30000" dirty="0" smtClean="0"/>
              <a:t>th</a:t>
            </a:r>
            <a:r>
              <a:rPr lang="en-GB" dirty="0" smtClean="0"/>
              <a:t> PSI | Korea (online) | June 17</a:t>
            </a:r>
            <a:r>
              <a:rPr lang="en-GB" baseline="30000" dirty="0" smtClean="0"/>
              <a:t>th</a:t>
            </a:r>
            <a:r>
              <a:rPr lang="en-GB" dirty="0" smtClean="0"/>
              <a:t> 2022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0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</a:t>
            </a:r>
            <a:r>
              <a:rPr lang="en-US" dirty="0"/>
              <a:t>fast </a:t>
            </a:r>
            <a:r>
              <a:rPr lang="en-US" dirty="0" smtClean="0"/>
              <a:t>NN based surrogate </a:t>
            </a:r>
            <a:r>
              <a:rPr lang="en-US" dirty="0"/>
              <a:t>models for interpolation of</a:t>
            </a:r>
            <a:br>
              <a:rPr lang="en-US" dirty="0"/>
            </a:br>
            <a:r>
              <a:rPr lang="en-US" dirty="0"/>
              <a:t>tokamak edge </a:t>
            </a:r>
            <a:r>
              <a:rPr lang="en-US" dirty="0" smtClean="0"/>
              <a:t>plasmas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Wiesen | 25</a:t>
            </a:r>
            <a:r>
              <a:rPr lang="en-GB" baseline="30000" smtClean="0"/>
              <a:t>th</a:t>
            </a:r>
            <a:r>
              <a:rPr lang="en-GB" smtClean="0"/>
              <a:t> PSI | Korea (online) | June 17</a:t>
            </a:r>
            <a:r>
              <a:rPr lang="en-GB" baseline="30000" smtClean="0"/>
              <a:t>th</a:t>
            </a:r>
            <a:r>
              <a:rPr lang="en-GB" smtClean="0"/>
              <a:t> 2022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70" y="865683"/>
            <a:ext cx="5486400" cy="30836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40065"/>
          <a:stretch/>
        </p:blipFill>
        <p:spPr>
          <a:xfrm>
            <a:off x="8058313" y="768002"/>
            <a:ext cx="3096344" cy="326617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94" y="2861890"/>
            <a:ext cx="3658418" cy="3522703"/>
          </a:xfrm>
          <a:prstGeom prst="rect">
            <a:avLst/>
          </a:prstGeom>
        </p:spPr>
      </p:pic>
      <p:pic>
        <p:nvPicPr>
          <p:cNvPr id="13" name="Picture 2" descr="D:\Dokumente\RWTH\sciebo\DPG\plots\1D_surroga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9" y="3816965"/>
            <a:ext cx="2925152" cy="29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9501" y="6557451"/>
            <a:ext cx="252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S. </a:t>
            </a:r>
            <a:r>
              <a:rPr lang="en-GB" sz="1800" dirty="0" err="1" smtClean="0"/>
              <a:t>Dasbach</a:t>
            </a:r>
            <a:r>
              <a:rPr lang="en-GB" sz="1800" dirty="0" smtClean="0"/>
              <a:t> et al, P038(G)</a:t>
            </a:r>
            <a:endParaRPr lang="de-DE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3958554" y="5823707"/>
            <a:ext cx="2350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NN trained by using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data from SOLPS-ITER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baseline simulations with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fluid neutrals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6"/>
          <a:stretch/>
        </p:blipFill>
        <p:spPr>
          <a:xfrm>
            <a:off x="5352786" y="3562764"/>
            <a:ext cx="2448272" cy="25129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0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1980</Words>
  <Application>Microsoft Office PowerPoint</Application>
  <PresentationFormat>Benutzerdefiniert</PresentationFormat>
  <Paragraphs>171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Wingdings</vt:lpstr>
      <vt:lpstr>Office</vt:lpstr>
      <vt:lpstr>Implementation of the EU-DEMO Exhaust Modelling Roadmap</vt:lpstr>
      <vt:lpstr>Power exhaust in a nutshell</vt:lpstr>
      <vt:lpstr>Baseline SOLPS-ITER fluid-kinetic model of EU DEMO divertor design</vt:lpstr>
      <vt:lpstr>PowerPoint-Präsentation</vt:lpstr>
      <vt:lpstr>Review and design of EU DEMO divertor shape</vt:lpstr>
      <vt:lpstr>EU DEMO Assessment of FW PWI employing ERO2.0</vt:lpstr>
      <vt:lpstr>Towards Reduced Models  Rapid Design, Systems Codes &amp; Control</vt:lpstr>
      <vt:lpstr>Towards fast Integrated modelling; HFPS-type</vt:lpstr>
      <vt:lpstr>Towards fast NN based surrogate models for interpolation of tokamak edge plasmas</vt:lpstr>
      <vt:lpstr>Developing deep learning algorithms for determining ne,sep</vt:lpstr>
      <vt:lpstr>Summary</vt:lpstr>
      <vt:lpstr>backup</vt:lpstr>
      <vt:lpstr>Dissipation by radiation – tailoring of radiation field – the XPR</vt:lpstr>
      <vt:lpstr>Role Model: ITER Divertor Design studies: metal wall &amp; SOLPS-ITER</vt:lpstr>
      <vt:lpstr>Re-attachment in DEMO</vt:lpstr>
      <vt:lpstr>Re-attachment in DEMO</vt:lpstr>
      <vt:lpstr>Towards fast NN based surrogate models for interpolation of tokamak edge plasmas</vt:lpstr>
      <vt:lpstr>Replace the kinetic neutral model with a fast NN surrogate</vt:lpstr>
      <vt:lpstr>Replace the kinetic neutral model with a fast NN surrogate</vt:lpstr>
    </vt:vector>
  </TitlesOfParts>
  <Company>MPG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 Strategy for solving the DEMO Exhaust Problem</dc:title>
  <dc:creator>Hartmut Zohm</dc:creator>
  <cp:lastModifiedBy>EM</cp:lastModifiedBy>
  <cp:revision>523</cp:revision>
  <cp:lastPrinted>2021-01-08T14:51:13Z</cp:lastPrinted>
  <dcterms:created xsi:type="dcterms:W3CDTF">2020-08-25T14:25:52Z</dcterms:created>
  <dcterms:modified xsi:type="dcterms:W3CDTF">2022-07-01T06:04:36Z</dcterms:modified>
</cp:coreProperties>
</file>