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7772400" cy="100584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D6B"/>
    <a:srgbClr val="DEE5F4"/>
    <a:srgbClr val="DAE9F6"/>
    <a:srgbClr val="DEEBF7"/>
    <a:srgbClr val="D2EAFE"/>
    <a:srgbClr val="F9FCFF"/>
    <a:srgbClr val="EAF2FA"/>
    <a:srgbClr val="E6F2DE"/>
    <a:srgbClr val="FEF6F0"/>
    <a:srgbClr val="B9D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790" autoAdjust="0"/>
    <p:restoredTop sz="94158" autoAdjust="0"/>
  </p:normalViewPr>
  <p:slideViewPr>
    <p:cSldViewPr snapToGrid="0" snapToObjects="1">
      <p:cViewPr varScale="1">
        <p:scale>
          <a:sx n="13" d="100"/>
          <a:sy n="13" d="100"/>
        </p:scale>
        <p:origin x="306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FE27-4B04-934B-9084-B432297D29E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1257300"/>
            <a:ext cx="24003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CF08E-4324-2744-83E9-1F8AEEB512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4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CF08E-4324-2744-83E9-1F8AEEB512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2725128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2725128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5477480" y="2298528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0727640" y="1001700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9941480" y="1001700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10727640" y="2298528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19941480" y="2298528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513800" y="10017000"/>
            <a:ext cx="27251280" cy="24828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2725128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513800" y="1707840"/>
            <a:ext cx="27251280" cy="3313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5477480" y="2298528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2725128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/>
          <p:nvPr/>
        </p:nvPicPr>
        <p:blipFill>
          <a:blip r:embed="rId14"/>
          <a:stretch/>
        </p:blipFill>
        <p:spPr>
          <a:xfrm>
            <a:off x="20346840" y="1476000"/>
            <a:ext cx="8403120" cy="242028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17876880" y="0"/>
            <a:ext cx="12400560" cy="635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0" y="41293440"/>
            <a:ext cx="30273480" cy="753480"/>
          </a:xfrm>
          <a:prstGeom prst="rect">
            <a:avLst/>
          </a:prstGeom>
          <a:solidFill>
            <a:srgbClr val="02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Picture 3"/>
          <p:cNvPicPr/>
          <p:nvPr/>
        </p:nvPicPr>
        <p:blipFill>
          <a:blip r:embed="rId15"/>
          <a:stretch/>
        </p:blipFill>
        <p:spPr>
          <a:xfrm>
            <a:off x="9975960" y="41422320"/>
            <a:ext cx="10368360" cy="5612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2"/>
          <p:cNvSpPr/>
          <p:nvPr/>
        </p:nvSpPr>
        <p:spPr>
          <a:xfrm>
            <a:off x="454108" y="130532"/>
            <a:ext cx="26997467" cy="5150855"/>
          </a:xfrm>
          <a:prstGeom prst="rect">
            <a:avLst/>
          </a:prstGeom>
          <a:noFill/>
          <a:ln w="136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8600" dirty="0">
                <a:solidFill>
                  <a:srgbClr val="023D6B"/>
                </a:solidFill>
                <a:effectLst/>
              </a:rPr>
              <a:t>Synergizing Ontologies and </a:t>
            </a:r>
          </a:p>
          <a:p>
            <a:r>
              <a:rPr lang="en-US" sz="8600" dirty="0">
                <a:solidFill>
                  <a:srgbClr val="023D6B"/>
                </a:solidFill>
                <a:effectLst/>
              </a:rPr>
              <a:t>Graph </a:t>
            </a:r>
            <a:r>
              <a:rPr lang="en-US" sz="8600" dirty="0">
                <a:solidFill>
                  <a:srgbClr val="023D6B"/>
                </a:solidFill>
              </a:rPr>
              <a:t>D</a:t>
            </a:r>
            <a:r>
              <a:rPr lang="en-US" sz="8600" dirty="0">
                <a:solidFill>
                  <a:srgbClr val="023D6B"/>
                </a:solidFill>
                <a:effectLst/>
              </a:rPr>
              <a:t>atabases </a:t>
            </a:r>
            <a:r>
              <a:rPr lang="en-US" sz="8600" dirty="0">
                <a:solidFill>
                  <a:srgbClr val="023D6B"/>
                </a:solidFill>
              </a:rPr>
              <a:t>for Energy </a:t>
            </a:r>
          </a:p>
          <a:p>
            <a:r>
              <a:rPr lang="en-US" sz="8600" dirty="0">
                <a:solidFill>
                  <a:srgbClr val="023D6B"/>
                </a:solidFill>
              </a:rPr>
              <a:t>M</a:t>
            </a:r>
            <a:r>
              <a:rPr lang="en-US" sz="8600" dirty="0">
                <a:solidFill>
                  <a:srgbClr val="023D6B"/>
                </a:solidFill>
                <a:effectLst/>
              </a:rPr>
              <a:t>aterials-to-Device </a:t>
            </a:r>
            <a:r>
              <a:rPr lang="en-US" sz="8600" dirty="0">
                <a:solidFill>
                  <a:srgbClr val="023D6B"/>
                </a:solidFill>
              </a:rPr>
              <a:t>W</a:t>
            </a:r>
            <a:r>
              <a:rPr lang="en-US" sz="8600" dirty="0">
                <a:solidFill>
                  <a:srgbClr val="023D6B"/>
                </a:solidFill>
                <a:effectLst/>
              </a:rPr>
              <a:t>orkflows</a:t>
            </a:r>
            <a:endParaRPr lang="de-DE" sz="8600" b="1" dirty="0">
              <a:solidFill>
                <a:srgbClr val="023D6B"/>
              </a:solidFill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459691" y="4131101"/>
            <a:ext cx="29534400" cy="172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23D6B"/>
                </a:solidFill>
                <a:latin typeface="+mj-lt"/>
                <a:ea typeface="DejaVu Sans"/>
              </a:rPr>
              <a:t>Max Dreger</a:t>
            </a:r>
            <a:r>
              <a:rPr lang="en-US" sz="4400" spc="-1" baseline="30000" dirty="0">
                <a:solidFill>
                  <a:srgbClr val="023D6B"/>
                </a:solidFill>
                <a:latin typeface="+mj-lt"/>
                <a:ea typeface="DejaVu Sans"/>
              </a:rPr>
              <a:t>1</a:t>
            </a:r>
            <a:r>
              <a:rPr lang="en-US" sz="4400" spc="-1" dirty="0">
                <a:solidFill>
                  <a:srgbClr val="023D6B"/>
                </a:solidFill>
                <a:latin typeface="+mj-lt"/>
                <a:ea typeface="DejaVu Sans"/>
              </a:rPr>
              <a:t>, </a:t>
            </a:r>
            <a:r>
              <a:rPr lang="en-US" sz="4400" spc="-1" dirty="0" err="1">
                <a:solidFill>
                  <a:srgbClr val="023D6B"/>
                </a:solidFill>
                <a:latin typeface="+mj-lt"/>
                <a:ea typeface="DejaVu Sans"/>
              </a:rPr>
              <a:t>Kourosh</a:t>
            </a:r>
            <a:r>
              <a:rPr lang="en-US" sz="4400" spc="-1" dirty="0">
                <a:solidFill>
                  <a:srgbClr val="023D6B"/>
                </a:solidFill>
                <a:latin typeface="+mj-lt"/>
                <a:ea typeface="DejaVu Sans"/>
              </a:rPr>
              <a:t> Malek</a:t>
            </a:r>
            <a:r>
              <a:rPr lang="en-US" sz="4400" spc="-1" baseline="30000" dirty="0">
                <a:solidFill>
                  <a:srgbClr val="023D6B"/>
                </a:solidFill>
                <a:latin typeface="+mj-lt"/>
                <a:ea typeface="DejaVu Sans"/>
              </a:rPr>
              <a:t>1</a:t>
            </a:r>
            <a:r>
              <a:rPr lang="en-US" sz="4400" spc="-1" dirty="0">
                <a:solidFill>
                  <a:srgbClr val="023D6B"/>
                </a:solidFill>
                <a:latin typeface="+mj-lt"/>
                <a:ea typeface="DejaVu Sans"/>
              </a:rPr>
              <a:t>, </a:t>
            </a:r>
            <a:r>
              <a:rPr lang="en-US" sz="4400" spc="-1" dirty="0" err="1">
                <a:solidFill>
                  <a:srgbClr val="023D6B"/>
                </a:solidFill>
                <a:latin typeface="+mj-lt"/>
              </a:rPr>
              <a:t>Jenia</a:t>
            </a:r>
            <a:r>
              <a:rPr lang="en-US" sz="4400" spc="-1" dirty="0">
                <a:solidFill>
                  <a:srgbClr val="023D6B"/>
                </a:solidFill>
                <a:latin typeface="+mj-lt"/>
              </a:rPr>
              <a:t> Jitsev</a:t>
            </a:r>
            <a:r>
              <a:rPr lang="en-US" sz="4400" spc="-1" baseline="30000" dirty="0">
                <a:solidFill>
                  <a:srgbClr val="023D6B"/>
                </a:solidFill>
                <a:latin typeface="+mj-lt"/>
              </a:rPr>
              <a:t>2</a:t>
            </a:r>
            <a:r>
              <a:rPr lang="en-US" sz="4400" spc="-1" dirty="0">
                <a:solidFill>
                  <a:srgbClr val="023D6B"/>
                </a:solidFill>
                <a:latin typeface="+mj-lt"/>
              </a:rPr>
              <a:t>,</a:t>
            </a:r>
            <a:r>
              <a:rPr lang="en-US" sz="4400" spc="-1" baseline="30000" dirty="0">
                <a:solidFill>
                  <a:srgbClr val="023D6B"/>
                </a:solidFill>
                <a:latin typeface="+mj-lt"/>
              </a:rPr>
              <a:t> </a:t>
            </a:r>
            <a:r>
              <a:rPr lang="en-US" sz="4400" spc="-1" dirty="0">
                <a:solidFill>
                  <a:srgbClr val="023D6B"/>
                </a:solidFill>
                <a:latin typeface="+mj-lt"/>
                <a:ea typeface="DejaVu Sans"/>
              </a:rPr>
              <a:t>Michael H. Eikerling</a:t>
            </a:r>
            <a:r>
              <a:rPr lang="en-US" sz="4400" spc="-1" baseline="30000" dirty="0">
                <a:solidFill>
                  <a:srgbClr val="023D6B"/>
                </a:solidFill>
                <a:latin typeface="+mj-lt"/>
                <a:ea typeface="DejaVu Sans"/>
              </a:rPr>
              <a:t>1</a:t>
            </a:r>
            <a:endParaRPr lang="en-US" sz="4400" b="0" strike="noStrike" spc="-1" baseline="30000" dirty="0">
              <a:solidFill>
                <a:srgbClr val="023D6B"/>
              </a:solidFill>
              <a:latin typeface="+mj-lt"/>
            </a:endParaRPr>
          </a:p>
          <a:p>
            <a:r>
              <a:rPr lang="en-US" sz="2200" spc="-1" baseline="35000" dirty="0">
                <a:solidFill>
                  <a:srgbClr val="023D6B"/>
                </a:solidFill>
                <a:latin typeface="+mj-lt"/>
                <a:ea typeface="Arial"/>
              </a:rPr>
              <a:t>1</a:t>
            </a:r>
            <a:r>
              <a:rPr lang="en-US" sz="2200" spc="-1" dirty="0">
                <a:solidFill>
                  <a:srgbClr val="023D6B"/>
                </a:solidFill>
                <a:latin typeface="+mj-lt"/>
                <a:ea typeface="Arial"/>
              </a:rPr>
              <a:t>Theory and Computation of Energy Materials (IEK-13), Forschungszentrum Jülich GmbH, 52425 Jülich, Germany</a:t>
            </a:r>
          </a:p>
          <a:p>
            <a:r>
              <a:rPr lang="en-US" sz="2200" spc="-1" baseline="30000" dirty="0">
                <a:solidFill>
                  <a:srgbClr val="023D6B"/>
                </a:solidFill>
                <a:latin typeface="+mj-lt"/>
              </a:rPr>
              <a:t>2 </a:t>
            </a:r>
            <a:r>
              <a:rPr lang="en-GB" sz="2400" spc="-1" dirty="0" err="1">
                <a:solidFill>
                  <a:srgbClr val="023D6B"/>
                </a:solidFill>
                <a:latin typeface="+mj-lt"/>
              </a:rPr>
              <a:t>Jülich</a:t>
            </a:r>
            <a:r>
              <a:rPr lang="en-GB" sz="2400" spc="-1" dirty="0">
                <a:solidFill>
                  <a:srgbClr val="023D6B"/>
                </a:solidFill>
                <a:latin typeface="+mj-lt"/>
              </a:rPr>
              <a:t> Supercomputing Centre (JSC), </a:t>
            </a:r>
            <a:r>
              <a:rPr lang="en-GB" sz="2400" b="0" strike="noStrike" spc="-1" dirty="0" err="1">
                <a:solidFill>
                  <a:srgbClr val="023D6B"/>
                </a:solidFill>
                <a:latin typeface="+mj-lt"/>
              </a:rPr>
              <a:t>Forschungszentrum</a:t>
            </a:r>
            <a:r>
              <a:rPr lang="en-GB" sz="2400" b="0" strike="noStrike" spc="-1" dirty="0">
                <a:solidFill>
                  <a:srgbClr val="023D6B"/>
                </a:solidFill>
                <a:latin typeface="+mj-lt"/>
              </a:rPr>
              <a:t> </a:t>
            </a:r>
            <a:r>
              <a:rPr lang="en-GB" sz="2400" b="0" strike="noStrike" spc="-1" dirty="0" err="1">
                <a:solidFill>
                  <a:srgbClr val="023D6B"/>
                </a:solidFill>
                <a:latin typeface="+mj-lt"/>
              </a:rPr>
              <a:t>Jülich</a:t>
            </a:r>
            <a:r>
              <a:rPr lang="en-GB" sz="2400" b="0" strike="noStrike" spc="-1" dirty="0">
                <a:solidFill>
                  <a:srgbClr val="023D6B"/>
                </a:solidFill>
                <a:latin typeface="+mj-lt"/>
              </a:rPr>
              <a:t>, 52425 </a:t>
            </a:r>
            <a:r>
              <a:rPr lang="en-GB" sz="2400" b="0" strike="noStrike" spc="-1" dirty="0" err="1">
                <a:solidFill>
                  <a:srgbClr val="023D6B"/>
                </a:solidFill>
                <a:latin typeface="+mj-lt"/>
              </a:rPr>
              <a:t>Jülich</a:t>
            </a:r>
            <a:r>
              <a:rPr lang="en-GB" sz="2400" b="0" strike="noStrike" spc="-1" dirty="0">
                <a:solidFill>
                  <a:srgbClr val="023D6B"/>
                </a:solidFill>
                <a:latin typeface="+mj-lt"/>
              </a:rPr>
              <a:t>, Germany</a:t>
            </a:r>
          </a:p>
          <a:p>
            <a:endParaRPr lang="en-US" sz="2200" b="0" strike="noStrike" spc="-1" baseline="30000" dirty="0">
              <a:solidFill>
                <a:srgbClr val="023D6B"/>
              </a:solidFill>
              <a:latin typeface="+mj-lt"/>
            </a:endParaRPr>
          </a:p>
        </p:txBody>
      </p:sp>
      <p:sp>
        <p:nvSpPr>
          <p:cNvPr id="62" name="CustomShape 34">
            <a:extLst>
              <a:ext uri="{FF2B5EF4-FFF2-40B4-BE49-F238E27FC236}">
                <a16:creationId xmlns:a16="http://schemas.microsoft.com/office/drawing/2014/main" id="{572EB0C4-9FDC-7349-AC0F-811182A3C288}"/>
              </a:ext>
            </a:extLst>
          </p:cNvPr>
          <p:cNvSpPr/>
          <p:nvPr/>
        </p:nvSpPr>
        <p:spPr>
          <a:xfrm>
            <a:off x="15575635" y="39307178"/>
            <a:ext cx="11173821" cy="25718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en-US" sz="2000" b="1" strike="noStrike" spc="-1" dirty="0">
                <a:solidFill>
                  <a:srgbClr val="023D6B"/>
                </a:solidFill>
                <a:latin typeface="Arial"/>
                <a:ea typeface="DejaVu Sans"/>
              </a:rPr>
              <a:t>Acknowledgement: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23D6B"/>
                </a:solidFill>
                <a:latin typeface="Arial"/>
                <a:ea typeface="DejaVu Sans"/>
              </a:rPr>
              <a:t>The funding of this project is provided by the German-Canadian Materials Acceleration Center (GCMAC) and the HITEC fellowship.</a:t>
            </a:r>
            <a:endParaRPr lang="en-US" sz="2000" strike="noStrike" spc="-1" dirty="0">
              <a:solidFill>
                <a:srgbClr val="023D6B"/>
              </a:solidFill>
              <a:latin typeface="Arial"/>
              <a:ea typeface="DejaVu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23D6B"/>
                </a:solidFill>
                <a:latin typeface="Arial"/>
                <a:ea typeface="DejaVu Sans"/>
              </a:rPr>
              <a:t>Additionally, the authors gratefully acknowledge the cooperation of Prof. </a:t>
            </a:r>
            <a:r>
              <a:rPr lang="en-US" sz="2000" spc="-1" dirty="0" err="1">
                <a:solidFill>
                  <a:srgbClr val="023D6B"/>
                </a:solidFill>
                <a:latin typeface="Arial"/>
                <a:ea typeface="DejaVu Sans"/>
              </a:rPr>
              <a:t>Jasna</a:t>
            </a:r>
            <a:r>
              <a:rPr lang="en-US" sz="2000" spc="-1" dirty="0">
                <a:solidFill>
                  <a:srgbClr val="023D6B"/>
                </a:solidFill>
                <a:latin typeface="Arial"/>
                <a:ea typeface="DejaVu Sans"/>
              </a:rPr>
              <a:t> Jankovic (UCONN, USA) and Fabian Tipp (JSC) for providing fabrication data and simulation data and Dr. </a:t>
            </a:r>
            <a:r>
              <a:rPr lang="en-GB" sz="2000" strike="noStrike" spc="-1" dirty="0">
                <a:solidFill>
                  <a:srgbClr val="023D6B"/>
                </a:solidFill>
                <a:latin typeface="Calibri"/>
              </a:rPr>
              <a:t>Mohammad J. </a:t>
            </a:r>
            <a:r>
              <a:rPr lang="en-GB" sz="2000" strike="noStrike" spc="-1" dirty="0" err="1">
                <a:solidFill>
                  <a:srgbClr val="023D6B"/>
                </a:solidFill>
                <a:latin typeface="Calibri"/>
              </a:rPr>
              <a:t>Eslamibidgoli</a:t>
            </a:r>
            <a:r>
              <a:rPr lang="en-GB" sz="2000" strike="noStrike" spc="-1" dirty="0">
                <a:solidFill>
                  <a:srgbClr val="023D6B"/>
                </a:solidFill>
                <a:latin typeface="Calibri"/>
              </a:rPr>
              <a:t> for his support</a:t>
            </a:r>
            <a:r>
              <a:rPr lang="en-US" sz="2000" spc="-1" dirty="0">
                <a:solidFill>
                  <a:srgbClr val="023D6B"/>
                </a:solidFill>
                <a:latin typeface="Arial"/>
                <a:ea typeface="DejaVu Sans"/>
              </a:rPr>
              <a:t> during the different stages of the project.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/>
            <a:endParaRPr lang="en-US" sz="200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/>
            <a:endParaRPr lang="en-US" sz="2000" strike="noStrike" spc="-1" dirty="0">
              <a:latin typeface="Arial"/>
            </a:endParaRPr>
          </a:p>
          <a:p>
            <a:pPr algn="just"/>
            <a:r>
              <a:rPr lang="en-US" sz="2400" spc="-1" dirty="0">
                <a:solidFill>
                  <a:srgbClr val="000000"/>
                </a:solidFill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90" name="CustomShape 11">
            <a:extLst>
              <a:ext uri="{FF2B5EF4-FFF2-40B4-BE49-F238E27FC236}">
                <a16:creationId xmlns:a16="http://schemas.microsoft.com/office/drawing/2014/main" id="{FBDB2E36-BDC8-4516-85C5-9788D446312F}"/>
              </a:ext>
            </a:extLst>
          </p:cNvPr>
          <p:cNvSpPr/>
          <p:nvPr/>
        </p:nvSpPr>
        <p:spPr>
          <a:xfrm>
            <a:off x="15352937" y="36924237"/>
            <a:ext cx="13995960" cy="1962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endParaRPr lang="en-US" sz="36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0E83977-450F-09B7-2769-4C7A02709E7C}"/>
              </a:ext>
            </a:extLst>
          </p:cNvPr>
          <p:cNvSpPr/>
          <p:nvPr/>
        </p:nvSpPr>
        <p:spPr>
          <a:xfrm>
            <a:off x="729499" y="13447443"/>
            <a:ext cx="13880124" cy="12914641"/>
          </a:xfrm>
          <a:prstGeom prst="rect">
            <a:avLst/>
          </a:prstGeom>
          <a:solidFill>
            <a:srgbClr val="DEE5F4"/>
          </a:solidFill>
          <a:ln w="114300" cmpd="dbl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023D6B"/>
              </a:solidFill>
            </a:endParaRPr>
          </a:p>
          <a:p>
            <a:endParaRPr lang="en-US" sz="3600" dirty="0">
              <a:solidFill>
                <a:srgbClr val="023D6B"/>
              </a:solidFill>
            </a:endParaRPr>
          </a:p>
          <a:p>
            <a:endParaRPr lang="en-US" sz="3600" dirty="0">
              <a:solidFill>
                <a:srgbClr val="023D6B"/>
              </a:solidFill>
            </a:endParaRPr>
          </a:p>
          <a:p>
            <a:endParaRPr lang="en-US" sz="3600" dirty="0">
              <a:solidFill>
                <a:srgbClr val="023D6B"/>
              </a:solidFill>
            </a:endParaRPr>
          </a:p>
          <a:p>
            <a:r>
              <a:rPr lang="en-US" sz="3600" dirty="0">
                <a:solidFill>
                  <a:srgbClr val="023D6B"/>
                </a:solidFill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613897-A9B9-2A14-E521-1C88B125DD3E}"/>
              </a:ext>
            </a:extLst>
          </p:cNvPr>
          <p:cNvCxnSpPr>
            <a:cxnSpLocks/>
          </p:cNvCxnSpPr>
          <p:nvPr/>
        </p:nvCxnSpPr>
        <p:spPr>
          <a:xfrm flipV="1">
            <a:off x="-65007" y="5715765"/>
            <a:ext cx="30279975" cy="124049"/>
          </a:xfrm>
          <a:prstGeom prst="line">
            <a:avLst/>
          </a:prstGeom>
          <a:ln w="190500" cmpd="thinThick">
            <a:solidFill>
              <a:srgbClr val="023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9CBD33A-0A1A-476D-6777-28F3656AF8FE}"/>
              </a:ext>
            </a:extLst>
          </p:cNvPr>
          <p:cNvSpPr/>
          <p:nvPr/>
        </p:nvSpPr>
        <p:spPr>
          <a:xfrm>
            <a:off x="730273" y="6849182"/>
            <a:ext cx="13880124" cy="5630811"/>
          </a:xfrm>
          <a:prstGeom prst="rect">
            <a:avLst/>
          </a:prstGeom>
          <a:solidFill>
            <a:srgbClr val="DEE5F4"/>
          </a:solidFill>
          <a:ln w="114300" cmpd="dbl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23D6B"/>
                </a:solidFill>
              </a:rPr>
              <a:t>Vast amount of generated data in materials science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23D6B"/>
                </a:solidFill>
              </a:rPr>
              <a:t>Efficient data management will accelerate research</a:t>
            </a:r>
            <a:r>
              <a:rPr lang="en-US" sz="3600" baseline="30000" dirty="0">
                <a:solidFill>
                  <a:srgbClr val="023D6B"/>
                </a:solidFill>
              </a:rPr>
              <a:t>[1,2]</a:t>
            </a:r>
            <a:endParaRPr lang="en-US" sz="3600" dirty="0">
              <a:solidFill>
                <a:srgbClr val="023D6B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23D6B"/>
                </a:solidFill>
              </a:rPr>
              <a:t>Data needs to be FAIR</a:t>
            </a:r>
            <a:r>
              <a:rPr lang="en-US" sz="3600" baseline="30000" dirty="0">
                <a:solidFill>
                  <a:srgbClr val="023D6B"/>
                </a:solidFill>
              </a:rPr>
              <a:t>[3]</a:t>
            </a:r>
            <a:r>
              <a:rPr lang="en-US" sz="3600" dirty="0">
                <a:solidFill>
                  <a:srgbClr val="023D6B"/>
                </a:solidFill>
              </a:rPr>
              <a:t> and AI-ready</a:t>
            </a:r>
            <a:r>
              <a:rPr lang="en-US" sz="3600" baseline="30000" dirty="0">
                <a:solidFill>
                  <a:srgbClr val="023D6B"/>
                </a:solidFill>
              </a:rPr>
              <a:t>[4]</a:t>
            </a:r>
            <a:r>
              <a:rPr lang="en-US" sz="3600" dirty="0">
                <a:solidFill>
                  <a:srgbClr val="023D6B"/>
                </a:solidFill>
              </a:rPr>
              <a:t> </a:t>
            </a:r>
          </a:p>
          <a:p>
            <a:endParaRPr lang="en-US" sz="3600" dirty="0">
              <a:solidFill>
                <a:srgbClr val="023D6B"/>
              </a:solidFill>
            </a:endParaRPr>
          </a:p>
          <a:p>
            <a:endParaRPr lang="en-US" sz="3600" dirty="0">
              <a:solidFill>
                <a:srgbClr val="023D6B"/>
              </a:solidFill>
            </a:endParaRPr>
          </a:p>
          <a:p>
            <a:endParaRPr lang="en-US" sz="3600" dirty="0">
              <a:solidFill>
                <a:srgbClr val="023D6B"/>
              </a:solidFill>
            </a:endParaRPr>
          </a:p>
          <a:p>
            <a:r>
              <a:rPr lang="en-US" sz="3600" dirty="0">
                <a:solidFill>
                  <a:srgbClr val="023D6B"/>
                </a:solidFill>
              </a:rPr>
              <a:t> d</a:t>
            </a:r>
          </a:p>
        </p:txBody>
      </p:sp>
      <p:sp>
        <p:nvSpPr>
          <p:cNvPr id="55" name="CustomShape 7">
            <a:extLst>
              <a:ext uri="{FF2B5EF4-FFF2-40B4-BE49-F238E27FC236}">
                <a16:creationId xmlns:a16="http://schemas.microsoft.com/office/drawing/2014/main" id="{27633791-CD27-3A8D-F024-08E304832592}"/>
              </a:ext>
            </a:extLst>
          </p:cNvPr>
          <p:cNvSpPr/>
          <p:nvPr/>
        </p:nvSpPr>
        <p:spPr>
          <a:xfrm>
            <a:off x="1623363" y="6360873"/>
            <a:ext cx="12069499" cy="979432"/>
          </a:xfrm>
          <a:custGeom>
            <a:avLst/>
            <a:gdLst/>
            <a:ahLst/>
            <a:cxnLst/>
            <a:rect l="l" t="t" r="r" b="b"/>
            <a:pathLst>
              <a:path w="39625" h="3304">
                <a:moveTo>
                  <a:pt x="550" y="0"/>
                </a:moveTo>
                <a:cubicBezTo>
                  <a:pt x="275" y="0"/>
                  <a:pt x="0" y="275"/>
                  <a:pt x="0" y="550"/>
                </a:cubicBezTo>
                <a:lnTo>
                  <a:pt x="0" y="2752"/>
                </a:lnTo>
                <a:cubicBezTo>
                  <a:pt x="0" y="3027"/>
                  <a:pt x="275" y="3303"/>
                  <a:pt x="550" y="3303"/>
                </a:cubicBezTo>
                <a:lnTo>
                  <a:pt x="39073" y="3303"/>
                </a:lnTo>
                <a:cubicBezTo>
                  <a:pt x="39348" y="3303"/>
                  <a:pt x="39624" y="3027"/>
                  <a:pt x="39624" y="2752"/>
                </a:cubicBezTo>
                <a:lnTo>
                  <a:pt x="39624" y="550"/>
                </a:lnTo>
                <a:cubicBezTo>
                  <a:pt x="39624" y="275"/>
                  <a:pt x="39348" y="0"/>
                  <a:pt x="39073" y="0"/>
                </a:cubicBezTo>
                <a:lnTo>
                  <a:pt x="550" y="0"/>
                </a:lnTo>
              </a:path>
            </a:pathLst>
          </a:custGeom>
          <a:solidFill>
            <a:srgbClr val="023D6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FFFFFF"/>
                </a:solidFill>
                <a:latin typeface="Arial"/>
                <a:ea typeface="DejaVu Sans"/>
              </a:rPr>
              <a:t>Motivation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D18B04-E2D4-A15C-453D-2621B1D076A5}"/>
              </a:ext>
            </a:extLst>
          </p:cNvPr>
          <p:cNvGrpSpPr/>
          <p:nvPr/>
        </p:nvGrpSpPr>
        <p:grpSpPr>
          <a:xfrm>
            <a:off x="1046270" y="9659300"/>
            <a:ext cx="13183600" cy="2507727"/>
            <a:chOff x="1078534" y="11223441"/>
            <a:chExt cx="13183600" cy="250772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BBD2E8A-B62E-DC86-F1C0-6F7224B8F200}"/>
                </a:ext>
              </a:extLst>
            </p:cNvPr>
            <p:cNvSpPr/>
            <p:nvPr/>
          </p:nvSpPr>
          <p:spPr>
            <a:xfrm>
              <a:off x="1078534" y="11713157"/>
              <a:ext cx="13183600" cy="2018011"/>
            </a:xfrm>
            <a:prstGeom prst="rect">
              <a:avLst/>
            </a:prstGeom>
            <a:solidFill>
              <a:srgbClr val="E6F2DE"/>
            </a:solidFill>
            <a:ln w="127000" cmpd="thickThin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0150" lvl="1" indent="-742950">
                <a:buFont typeface="+mj-lt"/>
                <a:buAutoNum type="arabicPeriod"/>
              </a:pPr>
              <a:endParaRPr lang="en-US" sz="3600" dirty="0">
                <a:solidFill>
                  <a:srgbClr val="023D6B"/>
                </a:solidFill>
              </a:endParaRPr>
            </a:p>
            <a:p>
              <a:pPr marL="1200150" lvl="1" indent="-742950">
                <a:buFont typeface="+mj-lt"/>
                <a:buAutoNum type="arabicPeriod"/>
              </a:pPr>
              <a:r>
                <a:rPr lang="en-US" sz="3600" dirty="0">
                  <a:solidFill>
                    <a:srgbClr val="023D6B"/>
                  </a:solidFill>
                </a:rPr>
                <a:t>Standardization of fabrication workflow development </a:t>
              </a:r>
            </a:p>
            <a:p>
              <a:pPr marL="1200150" lvl="1" indent="-742950">
                <a:buFont typeface="+mj-lt"/>
                <a:buAutoNum type="arabicPeriod"/>
              </a:pPr>
              <a:r>
                <a:rPr lang="en-US" sz="3600" dirty="0">
                  <a:solidFill>
                    <a:srgbClr val="023D6B"/>
                  </a:solidFill>
                </a:rPr>
                <a:t>Optimization for data analysis and AI-enabled models</a:t>
              </a:r>
            </a:p>
          </p:txBody>
        </p:sp>
        <p:sp>
          <p:nvSpPr>
            <p:cNvPr id="76" name="CustomShape 7">
              <a:extLst>
                <a:ext uri="{FF2B5EF4-FFF2-40B4-BE49-F238E27FC236}">
                  <a16:creationId xmlns:a16="http://schemas.microsoft.com/office/drawing/2014/main" id="{846C63D4-D491-7BD3-D810-35452EED53CC}"/>
                </a:ext>
              </a:extLst>
            </p:cNvPr>
            <p:cNvSpPr/>
            <p:nvPr/>
          </p:nvSpPr>
          <p:spPr>
            <a:xfrm>
              <a:off x="4392701" y="11223441"/>
              <a:ext cx="6555267" cy="979432"/>
            </a:xfrm>
            <a:custGeom>
              <a:avLst/>
              <a:gdLst/>
              <a:ahLst/>
              <a:cxnLst/>
              <a:rect l="l" t="t" r="r" b="b"/>
              <a:pathLst>
                <a:path w="39625" h="3304">
                  <a:moveTo>
                    <a:pt x="550" y="0"/>
                  </a:moveTo>
                  <a:cubicBezTo>
                    <a:pt x="275" y="0"/>
                    <a:pt x="0" y="275"/>
                    <a:pt x="0" y="550"/>
                  </a:cubicBezTo>
                  <a:lnTo>
                    <a:pt x="0" y="2752"/>
                  </a:lnTo>
                  <a:cubicBezTo>
                    <a:pt x="0" y="3027"/>
                    <a:pt x="275" y="3303"/>
                    <a:pt x="550" y="3303"/>
                  </a:cubicBezTo>
                  <a:lnTo>
                    <a:pt x="39073" y="3303"/>
                  </a:lnTo>
                  <a:cubicBezTo>
                    <a:pt x="39348" y="3303"/>
                    <a:pt x="39624" y="3027"/>
                    <a:pt x="39624" y="2752"/>
                  </a:cubicBezTo>
                  <a:lnTo>
                    <a:pt x="39624" y="550"/>
                  </a:lnTo>
                  <a:cubicBezTo>
                    <a:pt x="39624" y="275"/>
                    <a:pt x="39348" y="0"/>
                    <a:pt x="39073" y="0"/>
                  </a:cubicBezTo>
                  <a:lnTo>
                    <a:pt x="550" y="0"/>
                  </a:lnTo>
                </a:path>
              </a:pathLst>
            </a:custGeom>
            <a:solidFill>
              <a:srgbClr val="023D6B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400" b="1" spc="-1" dirty="0">
                  <a:solidFill>
                    <a:srgbClr val="FFFFFF"/>
                  </a:solidFill>
                  <a:latin typeface="Arial"/>
                  <a:ea typeface="DejaVu Sans"/>
                </a:rPr>
                <a:t>Project Goals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3084F7-C721-BF81-01D0-801F01010E6E}"/>
              </a:ext>
            </a:extLst>
          </p:cNvPr>
          <p:cNvGrpSpPr/>
          <p:nvPr/>
        </p:nvGrpSpPr>
        <p:grpSpPr>
          <a:xfrm>
            <a:off x="15676004" y="25745039"/>
            <a:ext cx="13880124" cy="8180980"/>
            <a:chOff x="15683227" y="26041746"/>
            <a:chExt cx="13880124" cy="8180980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4B8A049-6BD2-04CC-7ABC-9E777A97D6BE}"/>
                </a:ext>
              </a:extLst>
            </p:cNvPr>
            <p:cNvSpPr/>
            <p:nvPr/>
          </p:nvSpPr>
          <p:spPr>
            <a:xfrm>
              <a:off x="15683227" y="26531463"/>
              <a:ext cx="13880124" cy="7691263"/>
            </a:xfrm>
            <a:prstGeom prst="rect">
              <a:avLst/>
            </a:prstGeom>
            <a:solidFill>
              <a:srgbClr val="DEE5F4"/>
            </a:solidFill>
            <a:ln w="114300" cmpd="dbl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3">
                <a:lnSpc>
                  <a:spcPct val="150000"/>
                </a:lnSpc>
              </a:pPr>
              <a:r>
                <a:rPr lang="en-US" sz="3600" b="1" dirty="0">
                  <a:solidFill>
                    <a:srgbClr val="023D6B"/>
                  </a:solidFill>
                </a:rPr>
                <a:t>Ontology-data model mapping</a:t>
              </a:r>
              <a:r>
                <a:rPr lang="en-US" sz="3600" b="1" baseline="30000" dirty="0">
                  <a:solidFill>
                    <a:srgbClr val="023D6B"/>
                  </a:solidFill>
                </a:rPr>
                <a:t>[10]</a:t>
              </a:r>
              <a:endParaRPr lang="en-US" sz="3600" b="1" dirty="0">
                <a:solidFill>
                  <a:srgbClr val="023D6B"/>
                </a:solidFill>
              </a:endParaRPr>
            </a:p>
            <a:p>
              <a:pPr marL="1028700" lvl="1" indent="-571500">
                <a:buFont typeface="Wingdings" panose="05000000000000000000" pitchFamily="2" charset="2"/>
                <a:buChar char="Ø"/>
              </a:pPr>
              <a:r>
                <a:rPr lang="en-US" sz="3600" dirty="0">
                  <a:solidFill>
                    <a:srgbClr val="023D6B"/>
                  </a:solidFill>
                </a:rPr>
                <a:t>Enables ontology-based output</a:t>
              </a:r>
              <a:br>
                <a:rPr lang="en-US" sz="3600" dirty="0">
                  <a:solidFill>
                    <a:srgbClr val="023D6B"/>
                  </a:solidFill>
                </a:rPr>
              </a:br>
              <a:r>
                <a:rPr lang="en-US" sz="3600" dirty="0">
                  <a:solidFill>
                    <a:srgbClr val="023D6B"/>
                  </a:solidFill>
                  <a:sym typeface="Wingdings" panose="05000000000000000000" pitchFamily="2" charset="2"/>
                </a:rPr>
                <a:t> improves interoperability</a:t>
              </a:r>
              <a:endParaRPr lang="en-US" sz="3600" dirty="0">
                <a:solidFill>
                  <a:srgbClr val="023D6B"/>
                </a:solidFill>
              </a:endParaRPr>
            </a:p>
            <a:p>
              <a:pPr lvl="3">
                <a:lnSpc>
                  <a:spcPct val="150000"/>
                </a:lnSpc>
              </a:pPr>
              <a:r>
                <a:rPr lang="en-US" sz="3600" b="1" dirty="0">
                  <a:solidFill>
                    <a:srgbClr val="023D6B"/>
                  </a:solidFill>
                </a:rPr>
                <a:t>Object-Graph Mapping</a:t>
              </a:r>
              <a:r>
                <a:rPr lang="en-US" sz="3600" b="1" baseline="30000" dirty="0">
                  <a:solidFill>
                    <a:srgbClr val="023D6B"/>
                  </a:solidFill>
                </a:rPr>
                <a:t>[11]</a:t>
              </a:r>
              <a:endParaRPr lang="en-US" sz="3600" b="1" dirty="0">
                <a:solidFill>
                  <a:srgbClr val="023D6B"/>
                </a:solidFill>
              </a:endParaRPr>
            </a:p>
            <a:p>
              <a:pPr marL="1028700" lvl="1" indent="-571500">
                <a:buFont typeface="Wingdings" panose="05000000000000000000" pitchFamily="2" charset="2"/>
                <a:buChar char="Ø"/>
              </a:pPr>
              <a:r>
                <a:rPr lang="en-US" sz="3600" dirty="0">
                  <a:solidFill>
                    <a:srgbClr val="023D6B"/>
                  </a:solidFill>
                </a:rPr>
                <a:t>DB items expressed as python objects</a:t>
              </a:r>
              <a:br>
                <a:rPr lang="en-US" sz="3600" dirty="0">
                  <a:solidFill>
                    <a:srgbClr val="023D6B"/>
                  </a:solidFill>
                </a:rPr>
              </a:br>
              <a:r>
                <a:rPr lang="en-US" sz="3600" dirty="0">
                  <a:solidFill>
                    <a:srgbClr val="023D6B"/>
                  </a:solidFill>
                  <a:sym typeface="Wingdings" panose="05000000000000000000" pitchFamily="2" charset="2"/>
                </a:rPr>
                <a:t> enables integration in platform</a:t>
              </a:r>
              <a:endParaRPr lang="en-US" sz="3600" dirty="0">
                <a:solidFill>
                  <a:srgbClr val="023D6B"/>
                </a:solidFill>
              </a:endParaRPr>
            </a:p>
            <a:p>
              <a:pPr marL="1028700" lvl="1" indent="-571500">
                <a:buFont typeface="Wingdings" panose="05000000000000000000" pitchFamily="2" charset="2"/>
                <a:buChar char="Ø"/>
              </a:pPr>
              <a:endParaRPr lang="en-US" sz="4000" dirty="0">
                <a:solidFill>
                  <a:srgbClr val="023D6B"/>
                </a:solidFill>
              </a:endParaRPr>
            </a:p>
            <a:p>
              <a:endParaRPr lang="en-US" sz="4000" dirty="0">
                <a:solidFill>
                  <a:srgbClr val="023D6B"/>
                </a:solidFill>
              </a:endParaRPr>
            </a:p>
            <a:p>
              <a:endParaRPr lang="en-US" sz="4000" dirty="0">
                <a:solidFill>
                  <a:srgbClr val="023D6B"/>
                </a:solidFill>
              </a:endParaRPr>
            </a:p>
            <a:p>
              <a:endParaRPr lang="en-US" sz="4000" dirty="0">
                <a:solidFill>
                  <a:srgbClr val="023D6B"/>
                </a:solidFill>
              </a:endParaRPr>
            </a:p>
            <a:p>
              <a:r>
                <a:rPr lang="en-US" sz="4000" dirty="0">
                  <a:solidFill>
                    <a:srgbClr val="023D6B"/>
                  </a:solidFill>
                </a:rPr>
                <a:t> </a:t>
              </a:r>
            </a:p>
          </p:txBody>
        </p:sp>
        <p:sp>
          <p:nvSpPr>
            <p:cNvPr id="177" name="CustomShape 7">
              <a:extLst>
                <a:ext uri="{FF2B5EF4-FFF2-40B4-BE49-F238E27FC236}">
                  <a16:creationId xmlns:a16="http://schemas.microsoft.com/office/drawing/2014/main" id="{0E485213-60BB-9019-CEAE-CA20E63D0125}"/>
                </a:ext>
              </a:extLst>
            </p:cNvPr>
            <p:cNvSpPr/>
            <p:nvPr/>
          </p:nvSpPr>
          <p:spPr>
            <a:xfrm>
              <a:off x="16588540" y="26041746"/>
              <a:ext cx="12069499" cy="979432"/>
            </a:xfrm>
            <a:custGeom>
              <a:avLst/>
              <a:gdLst/>
              <a:ahLst/>
              <a:cxnLst/>
              <a:rect l="l" t="t" r="r" b="b"/>
              <a:pathLst>
                <a:path w="39625" h="3304">
                  <a:moveTo>
                    <a:pt x="550" y="0"/>
                  </a:moveTo>
                  <a:cubicBezTo>
                    <a:pt x="275" y="0"/>
                    <a:pt x="0" y="275"/>
                    <a:pt x="0" y="550"/>
                  </a:cubicBezTo>
                  <a:lnTo>
                    <a:pt x="0" y="2752"/>
                  </a:lnTo>
                  <a:cubicBezTo>
                    <a:pt x="0" y="3027"/>
                    <a:pt x="275" y="3303"/>
                    <a:pt x="550" y="3303"/>
                  </a:cubicBezTo>
                  <a:lnTo>
                    <a:pt x="39073" y="3303"/>
                  </a:lnTo>
                  <a:cubicBezTo>
                    <a:pt x="39348" y="3303"/>
                    <a:pt x="39624" y="3027"/>
                    <a:pt x="39624" y="2752"/>
                  </a:cubicBezTo>
                  <a:lnTo>
                    <a:pt x="39624" y="550"/>
                  </a:lnTo>
                  <a:cubicBezTo>
                    <a:pt x="39624" y="275"/>
                    <a:pt x="39348" y="0"/>
                    <a:pt x="39073" y="0"/>
                  </a:cubicBezTo>
                  <a:lnTo>
                    <a:pt x="550" y="0"/>
                  </a:lnTo>
                </a:path>
              </a:pathLst>
            </a:custGeom>
            <a:solidFill>
              <a:srgbClr val="023D6B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400" b="1" spc="-1" dirty="0">
                  <a:solidFill>
                    <a:srgbClr val="FFFFFF"/>
                  </a:solidFill>
                  <a:latin typeface="Arial"/>
                  <a:ea typeface="DejaVu Sans"/>
                </a:rPr>
                <a:t>Backend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7CCE996-C673-474C-7D79-B691499342B0}"/>
                </a:ext>
              </a:extLst>
            </p:cNvPr>
            <p:cNvSpPr/>
            <p:nvPr/>
          </p:nvSpPr>
          <p:spPr>
            <a:xfrm>
              <a:off x="16042373" y="31676445"/>
              <a:ext cx="13183600" cy="2225670"/>
            </a:xfrm>
            <a:prstGeom prst="rect">
              <a:avLst/>
            </a:prstGeom>
            <a:solidFill>
              <a:srgbClr val="E6F2DE"/>
            </a:solidFill>
            <a:ln w="127000" cmpd="thickThin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0150" lvl="1" indent="-742950">
                <a:buFont typeface="Wingdings" panose="05000000000000000000" pitchFamily="2" charset="2"/>
                <a:buChar char="Ø"/>
              </a:pPr>
              <a:endParaRPr lang="en-US" dirty="0">
                <a:solidFill>
                  <a:srgbClr val="023D6B"/>
                </a:solidFill>
              </a:endParaRPr>
            </a:p>
            <a:p>
              <a:pPr marL="1200150" lvl="1" indent="-742950">
                <a:buFont typeface="Wingdings" panose="05000000000000000000" pitchFamily="2" charset="2"/>
                <a:buChar char="Ø"/>
              </a:pPr>
              <a:r>
                <a:rPr lang="en-US" sz="3600" dirty="0">
                  <a:solidFill>
                    <a:srgbClr val="023D6B"/>
                  </a:solidFill>
                </a:rPr>
                <a:t>Implementation of an API to facilitate input/output</a:t>
              </a:r>
            </a:p>
            <a:p>
              <a:pPr marL="1200150" lvl="1" indent="-742950">
                <a:buFont typeface="Wingdings" panose="05000000000000000000" pitchFamily="2" charset="2"/>
                <a:buChar char="Ø"/>
              </a:pPr>
              <a:r>
                <a:rPr lang="en-US" sz="3600" dirty="0">
                  <a:solidFill>
                    <a:srgbClr val="023D6B"/>
                  </a:solidFill>
                </a:rPr>
                <a:t>ML models (e.g., supervised pretraining)</a:t>
              </a:r>
            </a:p>
            <a:p>
              <a:pPr marL="1200150" lvl="1" indent="-742950">
                <a:buFont typeface="Wingdings" panose="05000000000000000000" pitchFamily="2" charset="2"/>
                <a:buChar char="Ø"/>
              </a:pPr>
              <a:r>
                <a:rPr lang="en-US" sz="3600" dirty="0">
                  <a:solidFill>
                    <a:srgbClr val="023D6B"/>
                  </a:solidFill>
                </a:rPr>
                <a:t>Extension of ontology to different domains</a:t>
              </a:r>
            </a:p>
          </p:txBody>
        </p:sp>
        <p:sp>
          <p:nvSpPr>
            <p:cNvPr id="185" name="CustomShape 7">
              <a:extLst>
                <a:ext uri="{FF2B5EF4-FFF2-40B4-BE49-F238E27FC236}">
                  <a16:creationId xmlns:a16="http://schemas.microsoft.com/office/drawing/2014/main" id="{50674111-21E6-3E24-2BCF-CB9CBC92D686}"/>
                </a:ext>
              </a:extLst>
            </p:cNvPr>
            <p:cNvSpPr/>
            <p:nvPr/>
          </p:nvSpPr>
          <p:spPr>
            <a:xfrm>
              <a:off x="19374432" y="31081178"/>
              <a:ext cx="6555267" cy="979432"/>
            </a:xfrm>
            <a:custGeom>
              <a:avLst/>
              <a:gdLst/>
              <a:ahLst/>
              <a:cxnLst/>
              <a:rect l="l" t="t" r="r" b="b"/>
              <a:pathLst>
                <a:path w="39625" h="3304">
                  <a:moveTo>
                    <a:pt x="550" y="0"/>
                  </a:moveTo>
                  <a:cubicBezTo>
                    <a:pt x="275" y="0"/>
                    <a:pt x="0" y="275"/>
                    <a:pt x="0" y="550"/>
                  </a:cubicBezTo>
                  <a:lnTo>
                    <a:pt x="0" y="2752"/>
                  </a:lnTo>
                  <a:cubicBezTo>
                    <a:pt x="0" y="3027"/>
                    <a:pt x="275" y="3303"/>
                    <a:pt x="550" y="3303"/>
                  </a:cubicBezTo>
                  <a:lnTo>
                    <a:pt x="39073" y="3303"/>
                  </a:lnTo>
                  <a:cubicBezTo>
                    <a:pt x="39348" y="3303"/>
                    <a:pt x="39624" y="3027"/>
                    <a:pt x="39624" y="2752"/>
                  </a:cubicBezTo>
                  <a:lnTo>
                    <a:pt x="39624" y="550"/>
                  </a:lnTo>
                  <a:cubicBezTo>
                    <a:pt x="39624" y="275"/>
                    <a:pt x="39348" y="0"/>
                    <a:pt x="39073" y="0"/>
                  </a:cubicBezTo>
                  <a:lnTo>
                    <a:pt x="550" y="0"/>
                  </a:lnTo>
                </a:path>
              </a:pathLst>
            </a:custGeom>
            <a:solidFill>
              <a:srgbClr val="023D6B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400" b="1" spc="-1" dirty="0">
                  <a:solidFill>
                    <a:srgbClr val="FFFFFF"/>
                  </a:solidFill>
                  <a:latin typeface="Arial"/>
                  <a:ea typeface="DejaVu Sans"/>
                </a:rPr>
                <a:t>Next Steps</a:t>
              </a:r>
            </a:p>
          </p:txBody>
        </p: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4AC28D58-4019-95E9-6817-D94BE695FD9D}"/>
              </a:ext>
            </a:extLst>
          </p:cNvPr>
          <p:cNvSpPr/>
          <p:nvPr/>
        </p:nvSpPr>
        <p:spPr>
          <a:xfrm>
            <a:off x="15670352" y="6850589"/>
            <a:ext cx="13880124" cy="18507288"/>
          </a:xfrm>
          <a:prstGeom prst="rect">
            <a:avLst/>
          </a:prstGeom>
          <a:solidFill>
            <a:srgbClr val="DEE5F4"/>
          </a:solidFill>
          <a:ln w="114300" cmpd="dbl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solidFill>
                  <a:srgbClr val="023D6B"/>
                </a:solidFill>
              </a:rPr>
              <a:t> </a:t>
            </a:r>
            <a:r>
              <a:rPr lang="en-US" sz="3600" b="1" dirty="0">
                <a:solidFill>
                  <a:srgbClr val="023D6B"/>
                </a:solidFill>
              </a:rPr>
              <a:t>Introduction of a workflow centered H</a:t>
            </a:r>
            <a:r>
              <a:rPr lang="en-US" sz="3600" b="1" baseline="-25000" dirty="0">
                <a:solidFill>
                  <a:srgbClr val="023D6B"/>
                </a:solidFill>
              </a:rPr>
              <a:t>2 </a:t>
            </a:r>
            <a:r>
              <a:rPr lang="en-US" sz="3600" b="1" dirty="0">
                <a:solidFill>
                  <a:srgbClr val="023D6B"/>
                </a:solidFill>
              </a:rPr>
              <a:t>ontology</a:t>
            </a:r>
          </a:p>
          <a:p>
            <a:pPr marL="1657350" lvl="2" indent="-7429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23D6B"/>
                </a:solidFill>
              </a:rPr>
              <a:t>Based on EMMO (European Material Modelling Ontology)</a:t>
            </a:r>
          </a:p>
          <a:p>
            <a:pPr marL="1657350" lvl="2" indent="-7429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23D6B"/>
                </a:solidFill>
              </a:rPr>
              <a:t>Extended regarding Fuel Cells and fabrication workflows</a:t>
            </a:r>
          </a:p>
          <a:p>
            <a:pPr marL="1657350" lvl="2" indent="-742950">
              <a:buFont typeface="Wingdings" panose="05000000000000000000" pitchFamily="2" charset="2"/>
              <a:buChar char="Ø"/>
            </a:pPr>
            <a:endParaRPr lang="en-US" sz="4000" dirty="0">
              <a:solidFill>
                <a:srgbClr val="023D6B"/>
              </a:solidFill>
            </a:endParaRPr>
          </a:p>
          <a:p>
            <a:pPr marL="1657350" lvl="2" indent="-742950">
              <a:buFont typeface="Wingdings" panose="05000000000000000000" pitchFamily="2" charset="2"/>
              <a:buChar char="Ø"/>
            </a:pPr>
            <a:endParaRPr lang="en-US" sz="4000" dirty="0">
              <a:solidFill>
                <a:srgbClr val="023D6B"/>
              </a:solidFill>
            </a:endParaRPr>
          </a:p>
          <a:p>
            <a:pPr marL="1657350" lvl="2" indent="-742950">
              <a:buFont typeface="Wingdings" panose="05000000000000000000" pitchFamily="2" charset="2"/>
              <a:buChar char="Ø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solidFill>
                  <a:srgbClr val="023D6B"/>
                </a:solidFill>
              </a:rPr>
              <a:t>Setting up the Graph Database</a:t>
            </a: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endParaRPr lang="en-US" sz="4000" dirty="0">
              <a:solidFill>
                <a:srgbClr val="023D6B"/>
              </a:solidFill>
            </a:endParaRPr>
          </a:p>
        </p:txBody>
      </p:sp>
      <p:sp>
        <p:nvSpPr>
          <p:cNvPr id="1120" name="Rectangle: Rounded Corners 1119">
            <a:extLst>
              <a:ext uri="{FF2B5EF4-FFF2-40B4-BE49-F238E27FC236}">
                <a16:creationId xmlns:a16="http://schemas.microsoft.com/office/drawing/2014/main" id="{B3B02C10-3862-D347-0B98-648CA9D1680D}"/>
              </a:ext>
            </a:extLst>
          </p:cNvPr>
          <p:cNvSpPr/>
          <p:nvPr/>
        </p:nvSpPr>
        <p:spPr>
          <a:xfrm>
            <a:off x="15875220" y="7587194"/>
            <a:ext cx="13468839" cy="7175749"/>
          </a:xfrm>
          <a:prstGeom prst="roundRect">
            <a:avLst>
              <a:gd name="adj" fmla="val 9238"/>
            </a:avLst>
          </a:prstGeom>
          <a:solidFill>
            <a:srgbClr val="E6F2DE"/>
          </a:solidFill>
          <a:ln w="114300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023D6B"/>
                </a:solidFill>
              </a:rPr>
              <a:t> </a:t>
            </a:r>
            <a:r>
              <a:rPr lang="en-US" sz="3600" b="1" dirty="0">
                <a:solidFill>
                  <a:srgbClr val="023D6B"/>
                </a:solidFill>
              </a:rPr>
              <a:t>Introduction of a workflow centered H</a:t>
            </a:r>
            <a:r>
              <a:rPr lang="en-US" sz="3600" b="1" baseline="-25000" dirty="0">
                <a:solidFill>
                  <a:srgbClr val="023D6B"/>
                </a:solidFill>
              </a:rPr>
              <a:t>2 </a:t>
            </a:r>
            <a:r>
              <a:rPr lang="en-US" sz="3600" b="1" dirty="0">
                <a:solidFill>
                  <a:srgbClr val="023D6B"/>
                </a:solidFill>
              </a:rPr>
              <a:t>ontology</a:t>
            </a:r>
          </a:p>
          <a:p>
            <a:pPr marL="1200150" lvl="1" indent="-7429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23D6B"/>
                </a:solidFill>
              </a:rPr>
              <a:t>Based on the EMMO ontology</a:t>
            </a:r>
          </a:p>
          <a:p>
            <a:pPr marL="1200150" lvl="1" indent="-7429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23D6B"/>
                </a:solidFill>
              </a:rPr>
              <a:t>Extended regarding fuel cells and fabrication workflows</a:t>
            </a:r>
          </a:p>
          <a:p>
            <a:pPr marL="1657350" lvl="2" indent="-742950"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023D6B"/>
              </a:solidFill>
            </a:endParaRPr>
          </a:p>
          <a:p>
            <a:pPr marL="1657350" lvl="2" indent="-742950"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023D6B"/>
              </a:solidFill>
            </a:endParaRPr>
          </a:p>
          <a:p>
            <a:pPr lvl="2"/>
            <a:endParaRPr lang="en-US" sz="3600" dirty="0">
              <a:solidFill>
                <a:srgbClr val="023D6B"/>
              </a:solidFill>
            </a:endParaRPr>
          </a:p>
          <a:p>
            <a:pPr marL="1657350" lvl="2" indent="-742950"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023D6B"/>
              </a:solidFill>
            </a:endParaRPr>
          </a:p>
          <a:p>
            <a:pPr marL="1657350" lvl="2" indent="-742950"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023D6B"/>
              </a:solidFill>
            </a:endParaRPr>
          </a:p>
          <a:p>
            <a:pPr marL="1657350" lvl="2" indent="-742950"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023D6B"/>
              </a:solidFill>
            </a:endParaRPr>
          </a:p>
          <a:p>
            <a:pPr marL="1657350" lvl="2" indent="-742950"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023D6B"/>
              </a:solidFill>
            </a:endParaRPr>
          </a:p>
          <a:p>
            <a:pPr marL="1657350" lvl="2" indent="-742950"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023D6B"/>
              </a:solidFill>
            </a:endParaRPr>
          </a:p>
          <a:p>
            <a:pPr marL="1657350" lvl="2" indent="-742950"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023D6B"/>
              </a:solidFill>
            </a:endParaRPr>
          </a:p>
        </p:txBody>
      </p:sp>
      <p:sp>
        <p:nvSpPr>
          <p:cNvPr id="188" name="CustomShape 7">
            <a:extLst>
              <a:ext uri="{FF2B5EF4-FFF2-40B4-BE49-F238E27FC236}">
                <a16:creationId xmlns:a16="http://schemas.microsoft.com/office/drawing/2014/main" id="{451A1009-B6FD-D19A-5B6E-38651AD2650A}"/>
              </a:ext>
            </a:extLst>
          </p:cNvPr>
          <p:cNvSpPr/>
          <p:nvPr/>
        </p:nvSpPr>
        <p:spPr>
          <a:xfrm>
            <a:off x="16534119" y="6359465"/>
            <a:ext cx="12069499" cy="979200"/>
          </a:xfrm>
          <a:custGeom>
            <a:avLst/>
            <a:gdLst/>
            <a:ahLst/>
            <a:cxnLst/>
            <a:rect l="l" t="t" r="r" b="b"/>
            <a:pathLst>
              <a:path w="39625" h="3304">
                <a:moveTo>
                  <a:pt x="550" y="0"/>
                </a:moveTo>
                <a:cubicBezTo>
                  <a:pt x="275" y="0"/>
                  <a:pt x="0" y="275"/>
                  <a:pt x="0" y="550"/>
                </a:cubicBezTo>
                <a:lnTo>
                  <a:pt x="0" y="2752"/>
                </a:lnTo>
                <a:cubicBezTo>
                  <a:pt x="0" y="3027"/>
                  <a:pt x="275" y="3303"/>
                  <a:pt x="550" y="3303"/>
                </a:cubicBezTo>
                <a:lnTo>
                  <a:pt x="39073" y="3303"/>
                </a:lnTo>
                <a:cubicBezTo>
                  <a:pt x="39348" y="3303"/>
                  <a:pt x="39624" y="3027"/>
                  <a:pt x="39624" y="2752"/>
                </a:cubicBezTo>
                <a:lnTo>
                  <a:pt x="39624" y="550"/>
                </a:lnTo>
                <a:cubicBezTo>
                  <a:pt x="39624" y="275"/>
                  <a:pt x="39348" y="0"/>
                  <a:pt x="39073" y="0"/>
                </a:cubicBezTo>
                <a:lnTo>
                  <a:pt x="550" y="0"/>
                </a:lnTo>
              </a:path>
            </a:pathLst>
          </a:custGeom>
          <a:solidFill>
            <a:srgbClr val="023D6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FFFFFF"/>
                </a:solidFill>
                <a:latin typeface="Arial"/>
                <a:ea typeface="DejaVu Sans"/>
              </a:rPr>
              <a:t>Database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184D8AC-A5F8-7E7F-611E-4BC0A1EEF289}"/>
              </a:ext>
            </a:extLst>
          </p:cNvPr>
          <p:cNvGrpSpPr/>
          <p:nvPr/>
        </p:nvGrpSpPr>
        <p:grpSpPr>
          <a:xfrm>
            <a:off x="16164884" y="9847762"/>
            <a:ext cx="12889509" cy="4746623"/>
            <a:chOff x="15755656" y="10262232"/>
            <a:chExt cx="12889509" cy="4746623"/>
          </a:xfrm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68276C62-8D05-2E54-C9BF-5BEC095D85EF}"/>
                </a:ext>
              </a:extLst>
            </p:cNvPr>
            <p:cNvSpPr/>
            <p:nvPr/>
          </p:nvSpPr>
          <p:spPr>
            <a:xfrm>
              <a:off x="20575352" y="12292922"/>
              <a:ext cx="2520280" cy="676800"/>
            </a:xfrm>
            <a:prstGeom prst="roundRect">
              <a:avLst/>
            </a:prstGeom>
            <a:solidFill>
              <a:srgbClr val="DEE5F4"/>
            </a:solidFill>
            <a:ln w="47625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3600" dirty="0">
                  <a:solidFill>
                    <a:srgbClr val="023D6B"/>
                  </a:solidFill>
                </a:rPr>
                <a:t>Matter</a:t>
              </a:r>
            </a:p>
          </p:txBody>
        </p:sp>
        <p:sp>
          <p:nvSpPr>
            <p:cNvPr id="231" name="Arrow: Curved Left 230">
              <a:extLst>
                <a:ext uri="{FF2B5EF4-FFF2-40B4-BE49-F238E27FC236}">
                  <a16:creationId xmlns:a16="http://schemas.microsoft.com/office/drawing/2014/main" id="{A7F11D7E-B8FC-084E-242A-9419C2880F63}"/>
                </a:ext>
              </a:extLst>
            </p:cNvPr>
            <p:cNvSpPr/>
            <p:nvPr/>
          </p:nvSpPr>
          <p:spPr>
            <a:xfrm rot="16200000">
              <a:off x="21076666" y="11091279"/>
              <a:ext cx="1611200" cy="792088"/>
            </a:xfrm>
            <a:prstGeom prst="curvedLeftArrow">
              <a:avLst>
                <a:gd name="adj1" fmla="val 25000"/>
                <a:gd name="adj2" fmla="val 41467"/>
                <a:gd name="adj3" fmla="val 25000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F5E61CCA-7E5B-3315-DF0D-243C96493EB1}"/>
                </a:ext>
              </a:extLst>
            </p:cNvPr>
            <p:cNvSpPr txBox="1"/>
            <p:nvPr/>
          </p:nvSpPr>
          <p:spPr>
            <a:xfrm>
              <a:off x="20870451" y="10603358"/>
              <a:ext cx="2033817" cy="5309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7625">
              <a:solidFill>
                <a:srgbClr val="023D6B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000" dirty="0" err="1">
                  <a:solidFill>
                    <a:srgbClr val="023D6B"/>
                  </a:solidFill>
                </a:rPr>
                <a:t>hasPart</a:t>
              </a:r>
              <a:endParaRPr lang="en-US" sz="3000" dirty="0">
                <a:solidFill>
                  <a:srgbClr val="023D6B"/>
                </a:solidFill>
              </a:endParaRPr>
            </a:p>
          </p:txBody>
        </p:sp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D3476291-0AD3-F239-3D8F-FB8D79F59CB6}"/>
                </a:ext>
              </a:extLst>
            </p:cNvPr>
            <p:cNvSpPr/>
            <p:nvPr/>
          </p:nvSpPr>
          <p:spPr>
            <a:xfrm>
              <a:off x="23933599" y="12279927"/>
              <a:ext cx="4711566" cy="6768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47625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3600" dirty="0">
                  <a:solidFill>
                    <a:srgbClr val="023D6B"/>
                  </a:solidFill>
                </a:rPr>
                <a:t>Manufacturing</a:t>
              </a:r>
            </a:p>
          </p:txBody>
        </p:sp>
        <p:sp>
          <p:nvSpPr>
            <p:cNvPr id="234" name="Arrow: Curved Left 233">
              <a:extLst>
                <a:ext uri="{FF2B5EF4-FFF2-40B4-BE49-F238E27FC236}">
                  <a16:creationId xmlns:a16="http://schemas.microsoft.com/office/drawing/2014/main" id="{F1483311-7FD0-3806-D3E6-32F0878762A0}"/>
                </a:ext>
              </a:extLst>
            </p:cNvPr>
            <p:cNvSpPr/>
            <p:nvPr/>
          </p:nvSpPr>
          <p:spPr>
            <a:xfrm rot="5400000">
              <a:off x="23255289" y="12048134"/>
              <a:ext cx="735793" cy="2595738"/>
            </a:xfrm>
            <a:prstGeom prst="curvedLeftArrow">
              <a:avLst>
                <a:gd name="adj1" fmla="val 25000"/>
                <a:gd name="adj2" fmla="val 50000"/>
                <a:gd name="adj3" fmla="val 19667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35" name="Arrow: Curved Left 234">
              <a:extLst>
                <a:ext uri="{FF2B5EF4-FFF2-40B4-BE49-F238E27FC236}">
                  <a16:creationId xmlns:a16="http://schemas.microsoft.com/office/drawing/2014/main" id="{A1D308E8-B38A-9485-BE03-90208F3F3991}"/>
                </a:ext>
              </a:extLst>
            </p:cNvPr>
            <p:cNvSpPr/>
            <p:nvPr/>
          </p:nvSpPr>
          <p:spPr>
            <a:xfrm rot="5400000" flipH="1" flipV="1">
              <a:off x="23327847" y="10590396"/>
              <a:ext cx="809309" cy="2595741"/>
            </a:xfrm>
            <a:prstGeom prst="curvedLeftArrow">
              <a:avLst>
                <a:gd name="adj1" fmla="val 25000"/>
                <a:gd name="adj2" fmla="val 50000"/>
                <a:gd name="adj3" fmla="val 19667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9904EAAD-4335-4FD0-C1C5-722F7AB46EF3}"/>
                </a:ext>
              </a:extLst>
            </p:cNvPr>
            <p:cNvSpPr txBox="1"/>
            <p:nvPr/>
          </p:nvSpPr>
          <p:spPr>
            <a:xfrm>
              <a:off x="22681001" y="11406419"/>
              <a:ext cx="2034000" cy="5309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7625">
              <a:solidFill>
                <a:srgbClr val="023D6B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000" dirty="0">
                  <a:solidFill>
                    <a:srgbClr val="023D6B"/>
                  </a:solidFill>
                </a:rPr>
                <a:t>processed</a:t>
              </a:r>
            </a:p>
          </p:txBody>
        </p:sp>
        <p:sp>
          <p:nvSpPr>
            <p:cNvPr id="237" name="Rectangle: Rounded Corners 236">
              <a:extLst>
                <a:ext uri="{FF2B5EF4-FFF2-40B4-BE49-F238E27FC236}">
                  <a16:creationId xmlns:a16="http://schemas.microsoft.com/office/drawing/2014/main" id="{9D1CDAB5-7897-6C5A-8876-5BF66B94768A}"/>
                </a:ext>
              </a:extLst>
            </p:cNvPr>
            <p:cNvSpPr/>
            <p:nvPr/>
          </p:nvSpPr>
          <p:spPr>
            <a:xfrm>
              <a:off x="15782633" y="12279927"/>
              <a:ext cx="3621313" cy="676800"/>
            </a:xfrm>
            <a:prstGeom prst="roundRect">
              <a:avLst/>
            </a:prstGeom>
            <a:solidFill>
              <a:srgbClr val="DEE5F4"/>
            </a:solidFill>
            <a:ln w="47625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3600" dirty="0">
                  <a:solidFill>
                    <a:srgbClr val="023D6B"/>
                  </a:solidFill>
                </a:rPr>
                <a:t>Measurement</a:t>
              </a:r>
            </a:p>
          </p:txBody>
        </p:sp>
        <p:sp>
          <p:nvSpPr>
            <p:cNvPr id="238" name="Arrow: Curved Left 237">
              <a:extLst>
                <a:ext uri="{FF2B5EF4-FFF2-40B4-BE49-F238E27FC236}">
                  <a16:creationId xmlns:a16="http://schemas.microsoft.com/office/drawing/2014/main" id="{9C15D07B-393B-A026-F9B2-AE95BC93E517}"/>
                </a:ext>
              </a:extLst>
            </p:cNvPr>
            <p:cNvSpPr/>
            <p:nvPr/>
          </p:nvSpPr>
          <p:spPr>
            <a:xfrm rot="16200000" flipV="1">
              <a:off x="19206113" y="10277327"/>
              <a:ext cx="809309" cy="3219952"/>
            </a:xfrm>
            <a:prstGeom prst="curvedLeftArrow">
              <a:avLst>
                <a:gd name="adj1" fmla="val 25000"/>
                <a:gd name="adj2" fmla="val 50000"/>
                <a:gd name="adj3" fmla="val 19667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39" name="Rectangle: Rounded Corners 238">
              <a:extLst>
                <a:ext uri="{FF2B5EF4-FFF2-40B4-BE49-F238E27FC236}">
                  <a16:creationId xmlns:a16="http://schemas.microsoft.com/office/drawing/2014/main" id="{FCFC55AF-3008-12E5-9A4F-E8557B125C43}"/>
                </a:ext>
              </a:extLst>
            </p:cNvPr>
            <p:cNvSpPr/>
            <p:nvPr/>
          </p:nvSpPr>
          <p:spPr>
            <a:xfrm>
              <a:off x="20575351" y="14332055"/>
              <a:ext cx="3168581" cy="676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47625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3600" dirty="0">
                  <a:solidFill>
                    <a:srgbClr val="023D6B"/>
                  </a:solidFill>
                </a:rPr>
                <a:t>Metadata</a:t>
              </a:r>
            </a:p>
          </p:txBody>
        </p:sp>
        <p:sp>
          <p:nvSpPr>
            <p:cNvPr id="240" name="Arrow: Bent 239">
              <a:extLst>
                <a:ext uri="{FF2B5EF4-FFF2-40B4-BE49-F238E27FC236}">
                  <a16:creationId xmlns:a16="http://schemas.microsoft.com/office/drawing/2014/main" id="{DA548E41-9B4E-8929-3DD3-FA573169DC42}"/>
                </a:ext>
              </a:extLst>
            </p:cNvPr>
            <p:cNvSpPr/>
            <p:nvPr/>
          </p:nvSpPr>
          <p:spPr>
            <a:xfrm flipV="1">
              <a:off x="18772038" y="12956726"/>
              <a:ext cx="1817062" cy="1829448"/>
            </a:xfrm>
            <a:prstGeom prst="bentArrow">
              <a:avLst>
                <a:gd name="adj1" fmla="val 8041"/>
                <a:gd name="adj2" fmla="val 8621"/>
                <a:gd name="adj3" fmla="val 12578"/>
                <a:gd name="adj4" fmla="val 43750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41" name="Arrow: Bent 240">
              <a:extLst>
                <a:ext uri="{FF2B5EF4-FFF2-40B4-BE49-F238E27FC236}">
                  <a16:creationId xmlns:a16="http://schemas.microsoft.com/office/drawing/2014/main" id="{4DD27660-0136-6E5B-09C5-C8672913DC55}"/>
                </a:ext>
              </a:extLst>
            </p:cNvPr>
            <p:cNvSpPr/>
            <p:nvPr/>
          </p:nvSpPr>
          <p:spPr>
            <a:xfrm flipH="1" flipV="1">
              <a:off x="23743931" y="12969722"/>
              <a:ext cx="3189174" cy="1829448"/>
            </a:xfrm>
            <a:prstGeom prst="bentArrow">
              <a:avLst>
                <a:gd name="adj1" fmla="val 8041"/>
                <a:gd name="adj2" fmla="val 8621"/>
                <a:gd name="adj3" fmla="val 12578"/>
                <a:gd name="adj4" fmla="val 43750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3723E92-B7EC-E897-CBEA-0CD5753AE69E}"/>
                </a:ext>
              </a:extLst>
            </p:cNvPr>
            <p:cNvSpPr txBox="1"/>
            <p:nvPr/>
          </p:nvSpPr>
          <p:spPr>
            <a:xfrm>
              <a:off x="17557522" y="13464776"/>
              <a:ext cx="2707200" cy="5309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7625">
              <a:solidFill>
                <a:srgbClr val="023D6B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000" dirty="0" err="1">
                  <a:solidFill>
                    <a:srgbClr val="023D6B"/>
                  </a:solidFill>
                </a:rPr>
                <a:t>hasParticipant</a:t>
              </a:r>
              <a:endParaRPr lang="en-US" sz="3000" dirty="0">
                <a:solidFill>
                  <a:srgbClr val="023D6B"/>
                </a:solidFill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C3EDBF8E-4E44-6AEB-56BF-9AF76512FE88}"/>
                </a:ext>
              </a:extLst>
            </p:cNvPr>
            <p:cNvSpPr txBox="1"/>
            <p:nvPr/>
          </p:nvSpPr>
          <p:spPr>
            <a:xfrm>
              <a:off x="25469647" y="13465734"/>
              <a:ext cx="2707200" cy="5309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7625">
              <a:solidFill>
                <a:srgbClr val="023D6B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000" dirty="0" err="1">
                  <a:solidFill>
                    <a:srgbClr val="023D6B"/>
                  </a:solidFill>
                </a:rPr>
                <a:t>hasParticipant</a:t>
              </a:r>
              <a:endParaRPr lang="en-US" sz="3000" dirty="0">
                <a:solidFill>
                  <a:srgbClr val="023D6B"/>
                </a:solidFill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0F8C0405-570D-6B24-812B-0888B5ADF6BA}"/>
                </a:ext>
              </a:extLst>
            </p:cNvPr>
            <p:cNvSpPr txBox="1"/>
            <p:nvPr/>
          </p:nvSpPr>
          <p:spPr>
            <a:xfrm>
              <a:off x="22685994" y="13290121"/>
              <a:ext cx="2034000" cy="5309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7625">
              <a:solidFill>
                <a:srgbClr val="023D6B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000" dirty="0">
                  <a:solidFill>
                    <a:srgbClr val="023D6B"/>
                  </a:solidFill>
                </a:rPr>
                <a:t>fabricates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320EE1CC-ED08-DCA5-029E-4E8984BC8A47}"/>
                </a:ext>
              </a:extLst>
            </p:cNvPr>
            <p:cNvSpPr txBox="1"/>
            <p:nvPr/>
          </p:nvSpPr>
          <p:spPr>
            <a:xfrm>
              <a:off x="18663569" y="11412421"/>
              <a:ext cx="2034000" cy="5309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7625">
              <a:solidFill>
                <a:srgbClr val="023D6B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000" dirty="0">
                  <a:solidFill>
                    <a:srgbClr val="023D6B"/>
                  </a:solidFill>
                </a:rPr>
                <a:t>measured</a:t>
              </a:r>
            </a:p>
          </p:txBody>
        </p:sp>
        <p:sp>
          <p:nvSpPr>
            <p:cNvPr id="246" name="Arrow: Right 245">
              <a:extLst>
                <a:ext uri="{FF2B5EF4-FFF2-40B4-BE49-F238E27FC236}">
                  <a16:creationId xmlns:a16="http://schemas.microsoft.com/office/drawing/2014/main" id="{200E4441-D789-6BFA-9E8F-1FC6F006F329}"/>
                </a:ext>
              </a:extLst>
            </p:cNvPr>
            <p:cNvSpPr/>
            <p:nvPr/>
          </p:nvSpPr>
          <p:spPr>
            <a:xfrm rot="16200000">
              <a:off x="16302536" y="11386788"/>
              <a:ext cx="1305082" cy="456786"/>
            </a:xfrm>
            <a:prstGeom prst="rightArrow">
              <a:avLst>
                <a:gd name="adj1" fmla="val 42575"/>
                <a:gd name="adj2" fmla="val 50000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ED4DA18-B849-AED3-0B2B-ED88CAB074EC}"/>
                </a:ext>
              </a:extLst>
            </p:cNvPr>
            <p:cNvSpPr txBox="1"/>
            <p:nvPr/>
          </p:nvSpPr>
          <p:spPr>
            <a:xfrm>
              <a:off x="15942653" y="11415501"/>
              <a:ext cx="2034000" cy="5309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7625">
              <a:solidFill>
                <a:srgbClr val="023D6B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000" dirty="0" err="1">
                  <a:solidFill>
                    <a:srgbClr val="023D6B"/>
                  </a:solidFill>
                </a:rPr>
                <a:t>yieldQuant</a:t>
              </a:r>
              <a:endParaRPr lang="en-US" sz="3000" dirty="0">
                <a:solidFill>
                  <a:srgbClr val="023D6B"/>
                </a:solidFill>
              </a:endParaRPr>
            </a:p>
          </p:txBody>
        </p:sp>
        <p:sp>
          <p:nvSpPr>
            <p:cNvPr id="248" name="Rectangle: Rounded Corners 247">
              <a:extLst>
                <a:ext uri="{FF2B5EF4-FFF2-40B4-BE49-F238E27FC236}">
                  <a16:creationId xmlns:a16="http://schemas.microsoft.com/office/drawing/2014/main" id="{AE94BAD8-A258-6AD7-D210-98FB9A516B16}"/>
                </a:ext>
              </a:extLst>
            </p:cNvPr>
            <p:cNvSpPr/>
            <p:nvPr/>
          </p:nvSpPr>
          <p:spPr>
            <a:xfrm>
              <a:off x="15755656" y="10262232"/>
              <a:ext cx="2520280" cy="676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47625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3600" dirty="0">
                  <a:solidFill>
                    <a:srgbClr val="023D6B"/>
                  </a:solidFill>
                </a:rPr>
                <a:t>Property</a:t>
              </a:r>
            </a:p>
          </p:txBody>
        </p:sp>
        <p:sp>
          <p:nvSpPr>
            <p:cNvPr id="249" name="Arrow: Curved Left 248">
              <a:extLst>
                <a:ext uri="{FF2B5EF4-FFF2-40B4-BE49-F238E27FC236}">
                  <a16:creationId xmlns:a16="http://schemas.microsoft.com/office/drawing/2014/main" id="{85EE79C6-C126-F089-FADD-642FB662BB4E}"/>
                </a:ext>
              </a:extLst>
            </p:cNvPr>
            <p:cNvSpPr/>
            <p:nvPr/>
          </p:nvSpPr>
          <p:spPr>
            <a:xfrm rot="16200000">
              <a:off x="24825420" y="11081464"/>
              <a:ext cx="1611200" cy="792088"/>
            </a:xfrm>
            <a:prstGeom prst="curvedLeftArrow">
              <a:avLst>
                <a:gd name="adj1" fmla="val 25000"/>
                <a:gd name="adj2" fmla="val 41467"/>
                <a:gd name="adj3" fmla="val 25000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>
                <a:solidFill>
                  <a:schemeClr val="tx1"/>
                </a:solidFill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888BA43C-3FDE-0F10-9D74-5458AB1EE39F}"/>
                </a:ext>
              </a:extLst>
            </p:cNvPr>
            <p:cNvSpPr txBox="1"/>
            <p:nvPr/>
          </p:nvSpPr>
          <p:spPr>
            <a:xfrm>
              <a:off x="24495342" y="10598579"/>
              <a:ext cx="2271355" cy="5309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7625">
              <a:solidFill>
                <a:srgbClr val="023D6B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3000" dirty="0" err="1">
                  <a:solidFill>
                    <a:srgbClr val="023D6B"/>
                  </a:solidFill>
                </a:rPr>
                <a:t>hasPart</a:t>
              </a:r>
              <a:endParaRPr lang="en-US" sz="3000" dirty="0">
                <a:solidFill>
                  <a:srgbClr val="023D6B"/>
                </a:solidFill>
              </a:endParaRPr>
            </a:p>
          </p:txBody>
        </p:sp>
      </p:grpSp>
      <p:sp>
        <p:nvSpPr>
          <p:cNvPr id="1122" name="Arrow: Down 1121">
            <a:extLst>
              <a:ext uri="{FF2B5EF4-FFF2-40B4-BE49-F238E27FC236}">
                <a16:creationId xmlns:a16="http://schemas.microsoft.com/office/drawing/2014/main" id="{48B3128A-9C82-AB09-FB08-CD3003ECF322}"/>
              </a:ext>
            </a:extLst>
          </p:cNvPr>
          <p:cNvSpPr/>
          <p:nvPr/>
        </p:nvSpPr>
        <p:spPr>
          <a:xfrm>
            <a:off x="22044450" y="14772640"/>
            <a:ext cx="1130377" cy="1734425"/>
          </a:xfrm>
          <a:prstGeom prst="downArrow">
            <a:avLst/>
          </a:prstGeom>
          <a:solidFill>
            <a:srgbClr val="02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CustomShape 7">
            <a:extLst>
              <a:ext uri="{FF2B5EF4-FFF2-40B4-BE49-F238E27FC236}">
                <a16:creationId xmlns:a16="http://schemas.microsoft.com/office/drawing/2014/main" id="{4BDD0DC2-573E-0332-C077-91C15EFD6DC8}"/>
              </a:ext>
            </a:extLst>
          </p:cNvPr>
          <p:cNvSpPr/>
          <p:nvPr/>
        </p:nvSpPr>
        <p:spPr>
          <a:xfrm>
            <a:off x="1705256" y="12955231"/>
            <a:ext cx="12069499" cy="979200"/>
          </a:xfrm>
          <a:custGeom>
            <a:avLst/>
            <a:gdLst/>
            <a:ahLst/>
            <a:cxnLst/>
            <a:rect l="l" t="t" r="r" b="b"/>
            <a:pathLst>
              <a:path w="39625" h="3304">
                <a:moveTo>
                  <a:pt x="550" y="0"/>
                </a:moveTo>
                <a:cubicBezTo>
                  <a:pt x="275" y="0"/>
                  <a:pt x="0" y="275"/>
                  <a:pt x="0" y="550"/>
                </a:cubicBezTo>
                <a:lnTo>
                  <a:pt x="0" y="2752"/>
                </a:lnTo>
                <a:cubicBezTo>
                  <a:pt x="0" y="3027"/>
                  <a:pt x="275" y="3303"/>
                  <a:pt x="550" y="3303"/>
                </a:cubicBezTo>
                <a:lnTo>
                  <a:pt x="39073" y="3303"/>
                </a:lnTo>
                <a:cubicBezTo>
                  <a:pt x="39348" y="3303"/>
                  <a:pt x="39624" y="3027"/>
                  <a:pt x="39624" y="2752"/>
                </a:cubicBezTo>
                <a:lnTo>
                  <a:pt x="39624" y="550"/>
                </a:lnTo>
                <a:cubicBezTo>
                  <a:pt x="39624" y="275"/>
                  <a:pt x="39348" y="0"/>
                  <a:pt x="39073" y="0"/>
                </a:cubicBezTo>
                <a:lnTo>
                  <a:pt x="550" y="0"/>
                </a:lnTo>
              </a:path>
            </a:pathLst>
          </a:custGeom>
          <a:solidFill>
            <a:srgbClr val="023D6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FFFFFF"/>
                </a:solidFill>
                <a:latin typeface="Arial"/>
                <a:ea typeface="DejaVu Sans"/>
              </a:rPr>
              <a:t>Project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7EE7C9-A09C-C176-31EF-799B9BF6C139}"/>
              </a:ext>
            </a:extLst>
          </p:cNvPr>
          <p:cNvGrpSpPr/>
          <p:nvPr/>
        </p:nvGrpSpPr>
        <p:grpSpPr>
          <a:xfrm>
            <a:off x="1935583" y="14505373"/>
            <a:ext cx="11467956" cy="3240001"/>
            <a:chOff x="2237129" y="16424033"/>
            <a:chExt cx="11467956" cy="3240001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7913F54C-FAD2-49D3-ED90-F65DB37B8366}"/>
                </a:ext>
              </a:extLst>
            </p:cNvPr>
            <p:cNvSpPr/>
            <p:nvPr/>
          </p:nvSpPr>
          <p:spPr>
            <a:xfrm rot="5400000">
              <a:off x="6351106" y="12310056"/>
              <a:ext cx="3240001" cy="1146795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0" cap="flat" cmpd="sng" algn="ctr">
              <a:solidFill>
                <a:srgbClr val="B9D2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1" name="Picture 100" descr="Icon&#10;&#10;Description automatically generated">
              <a:extLst>
                <a:ext uri="{FF2B5EF4-FFF2-40B4-BE49-F238E27FC236}">
                  <a16:creationId xmlns:a16="http://schemas.microsoft.com/office/drawing/2014/main" id="{27179415-B7F3-1D63-2FD5-A4CD428CE0C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447" y="17640000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102" name="Picture 101" descr="Icon&#10;&#10;Description automatically generated">
              <a:extLst>
                <a:ext uri="{FF2B5EF4-FFF2-40B4-BE49-F238E27FC236}">
                  <a16:creationId xmlns:a16="http://schemas.microsoft.com/office/drawing/2014/main" id="{8BF194E5-2DF8-EDD0-3E22-9B8BD8754DD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970" y="17640000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103" name="Picture 102" descr="Diagram&#10;&#10;Description automatically generated">
              <a:extLst>
                <a:ext uri="{FF2B5EF4-FFF2-40B4-BE49-F238E27FC236}">
                  <a16:creationId xmlns:a16="http://schemas.microsoft.com/office/drawing/2014/main" id="{3FAFCCC9-FBA3-0A17-B7ED-3BEBD49EFDCE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" t="1040" r="462" b="-1"/>
            <a:stretch/>
          </p:blipFill>
          <p:spPr>
            <a:xfrm>
              <a:off x="11394493" y="17768404"/>
              <a:ext cx="1440000" cy="1440000"/>
            </a:xfrm>
            <a:prstGeom prst="flowChartConnector">
              <a:avLst/>
            </a:prstGeom>
            <a:solidFill>
              <a:srgbClr val="DEE5F4"/>
            </a:solidFill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602C61C-CB43-3B63-1990-EF362219FD34}"/>
                </a:ext>
              </a:extLst>
            </p:cNvPr>
            <p:cNvSpPr txBox="1"/>
            <p:nvPr/>
          </p:nvSpPr>
          <p:spPr>
            <a:xfrm>
              <a:off x="10781344" y="16486484"/>
              <a:ext cx="2656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23D6B"/>
                  </a:solidFill>
                  <a:effectLst/>
                  <a:uLnTx/>
                  <a:uFillTx/>
                  <a:latin typeface="Calibri" panose="020F0502020204030204"/>
                </a:rPr>
                <a:t>Simulation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>
                  <a:solidFill>
                    <a:srgbClr val="023D6B"/>
                  </a:solidFill>
                  <a:latin typeface="Calibri" panose="020F0502020204030204"/>
                </a:rPr>
                <a:t>Data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81A300D-BA1A-4385-4859-9E4B57EB0139}"/>
                </a:ext>
              </a:extLst>
            </p:cNvPr>
            <p:cNvSpPr txBox="1"/>
            <p:nvPr/>
          </p:nvSpPr>
          <p:spPr>
            <a:xfrm>
              <a:off x="7422827" y="16486484"/>
              <a:ext cx="3665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23D6B"/>
                  </a:solidFill>
                  <a:effectLst/>
                  <a:uLnTx/>
                  <a:uFillTx/>
                  <a:latin typeface="Calibri" panose="020F0502020204030204"/>
                </a:rPr>
                <a:t>Imaging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>
                  <a:solidFill>
                    <a:srgbClr val="023D6B"/>
                  </a:solidFill>
                  <a:latin typeface="Calibri" panose="020F0502020204030204"/>
                </a:rPr>
                <a:t>D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23D6B"/>
                  </a:solidFill>
                  <a:effectLst/>
                  <a:uLnTx/>
                  <a:uFillTx/>
                  <a:latin typeface="Calibri" panose="020F0502020204030204"/>
                </a:rPr>
                <a:t>ata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188B69A-54AA-F486-5194-3B2DC4DC0105}"/>
                </a:ext>
              </a:extLst>
            </p:cNvPr>
            <p:cNvSpPr txBox="1"/>
            <p:nvPr/>
          </p:nvSpPr>
          <p:spPr>
            <a:xfrm>
              <a:off x="2482049" y="16486484"/>
              <a:ext cx="28048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23D6B"/>
                  </a:solidFill>
                  <a:effectLst/>
                  <a:uLnTx/>
                  <a:uFillTx/>
                  <a:latin typeface="Calibri" panose="020F0502020204030204"/>
                </a:rPr>
                <a:t>Experimental Data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D85AD5-BA09-53B8-14EC-11AEFB039993}"/>
                </a:ext>
              </a:extLst>
            </p:cNvPr>
            <p:cNvSpPr txBox="1"/>
            <p:nvPr/>
          </p:nvSpPr>
          <p:spPr>
            <a:xfrm>
              <a:off x="4849835" y="16486484"/>
              <a:ext cx="33352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23D6B"/>
                  </a:solidFill>
                  <a:effectLst/>
                  <a:uLnTx/>
                  <a:uFillTx/>
                  <a:latin typeface="Calibri" panose="020F0502020204030204"/>
                </a:rPr>
                <a:t>Self-Driven</a:t>
              </a:r>
              <a:b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23D6B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23D6B"/>
                  </a:solidFill>
                  <a:effectLst/>
                  <a:uLnTx/>
                  <a:uFillTx/>
                  <a:latin typeface="Calibri" panose="020F0502020204030204"/>
                </a:rPr>
                <a:t> Labs</a:t>
              </a:r>
            </a:p>
          </p:txBody>
        </p:sp>
        <p:pic>
          <p:nvPicPr>
            <p:cNvPr id="118" name="Picture 117" descr="Icon&#10;&#10;Description automatically generated">
              <a:extLst>
                <a:ext uri="{FF2B5EF4-FFF2-40B4-BE49-F238E27FC236}">
                  <a16:creationId xmlns:a16="http://schemas.microsoft.com/office/drawing/2014/main" id="{29477499-94F6-D159-64C0-92086A16523F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924" y="17640000"/>
              <a:ext cx="1440000" cy="1440000"/>
            </a:xfrm>
            <a:prstGeom prst="rect">
              <a:avLst/>
            </a:prstGeom>
            <a:noFill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0C2FC0-A726-8AFC-2D77-73142CAA067D}"/>
              </a:ext>
            </a:extLst>
          </p:cNvPr>
          <p:cNvGrpSpPr/>
          <p:nvPr/>
        </p:nvGrpSpPr>
        <p:grpSpPr>
          <a:xfrm>
            <a:off x="1993436" y="17834306"/>
            <a:ext cx="1864314" cy="6225554"/>
            <a:chOff x="1993436" y="18631282"/>
            <a:chExt cx="1864314" cy="6225554"/>
          </a:xfrm>
        </p:grpSpPr>
        <p:sp>
          <p:nvSpPr>
            <p:cNvPr id="137" name="Arrow: Down 136">
              <a:extLst>
                <a:ext uri="{FF2B5EF4-FFF2-40B4-BE49-F238E27FC236}">
                  <a16:creationId xmlns:a16="http://schemas.microsoft.com/office/drawing/2014/main" id="{1794E51E-9052-A248-40E7-869973C1A3F2}"/>
                </a:ext>
              </a:extLst>
            </p:cNvPr>
            <p:cNvSpPr/>
            <p:nvPr/>
          </p:nvSpPr>
          <p:spPr>
            <a:xfrm>
              <a:off x="2884087" y="18631283"/>
              <a:ext cx="656804" cy="5166417"/>
            </a:xfrm>
            <a:prstGeom prst="downArrow">
              <a:avLst>
                <a:gd name="adj1" fmla="val 29988"/>
                <a:gd name="adj2" fmla="val 0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row: Down 137">
              <a:extLst>
                <a:ext uri="{FF2B5EF4-FFF2-40B4-BE49-F238E27FC236}">
                  <a16:creationId xmlns:a16="http://schemas.microsoft.com/office/drawing/2014/main" id="{EE32A328-D175-FB5F-6D39-C6ABCB0E920F}"/>
                </a:ext>
              </a:extLst>
            </p:cNvPr>
            <p:cNvSpPr/>
            <p:nvPr/>
          </p:nvSpPr>
          <p:spPr>
            <a:xfrm rot="16200000" flipH="1">
              <a:off x="3116645" y="23398093"/>
              <a:ext cx="656806" cy="656804"/>
            </a:xfrm>
            <a:prstGeom prst="downArrow">
              <a:avLst>
                <a:gd name="adj1" fmla="val 29988"/>
                <a:gd name="adj2" fmla="val 50000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Down 148">
              <a:extLst>
                <a:ext uri="{FF2B5EF4-FFF2-40B4-BE49-F238E27FC236}">
                  <a16:creationId xmlns:a16="http://schemas.microsoft.com/office/drawing/2014/main" id="{CB6D8E3B-F12F-6EF8-39A9-AB582242C260}"/>
                </a:ext>
              </a:extLst>
            </p:cNvPr>
            <p:cNvSpPr/>
            <p:nvPr/>
          </p:nvSpPr>
          <p:spPr>
            <a:xfrm flipV="1">
              <a:off x="2313415" y="18631282"/>
              <a:ext cx="656804" cy="5984351"/>
            </a:xfrm>
            <a:prstGeom prst="downArrow">
              <a:avLst>
                <a:gd name="adj1" fmla="val 29988"/>
                <a:gd name="adj2" fmla="val 44086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Arrow: Down 149">
              <a:extLst>
                <a:ext uri="{FF2B5EF4-FFF2-40B4-BE49-F238E27FC236}">
                  <a16:creationId xmlns:a16="http://schemas.microsoft.com/office/drawing/2014/main" id="{CE72C720-E7BB-2F8D-5ADF-C26D8216FD73}"/>
                </a:ext>
              </a:extLst>
            </p:cNvPr>
            <p:cNvSpPr/>
            <p:nvPr/>
          </p:nvSpPr>
          <p:spPr>
            <a:xfrm rot="16200000" flipH="1">
              <a:off x="2875358" y="23874443"/>
              <a:ext cx="656806" cy="1307979"/>
            </a:xfrm>
            <a:prstGeom prst="downArrow">
              <a:avLst>
                <a:gd name="adj1" fmla="val 29988"/>
                <a:gd name="adj2" fmla="val 0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72E7916-DF32-2765-0EDD-DA76E3D50F1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93436" y="19555128"/>
              <a:ext cx="1821600" cy="1848987"/>
              <a:chOff x="1660339" y="3062012"/>
              <a:chExt cx="756000" cy="781348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710850AF-96F3-F3AE-8311-5C6E01ED359D}"/>
                  </a:ext>
                </a:extLst>
              </p:cNvPr>
              <p:cNvSpPr/>
              <p:nvPr/>
            </p:nvSpPr>
            <p:spPr>
              <a:xfrm>
                <a:off x="1660339" y="3062012"/>
                <a:ext cx="756000" cy="756000"/>
              </a:xfrm>
              <a:prstGeom prst="ellipse">
                <a:avLst/>
              </a:prstGeom>
              <a:solidFill>
                <a:srgbClr val="DEE5F4"/>
              </a:solidFill>
              <a:ln w="19050">
                <a:solidFill>
                  <a:srgbClr val="023D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US" sz="2400" dirty="0" err="1"/>
              </a:p>
            </p:txBody>
          </p:sp>
          <p:pic>
            <p:nvPicPr>
              <p:cNvPr id="148" name="Picture 147" descr="Icon&#10;&#10;Description automatically generated">
                <a:extLst>
                  <a:ext uri="{FF2B5EF4-FFF2-40B4-BE49-F238E27FC236}">
                    <a16:creationId xmlns:a16="http://schemas.microsoft.com/office/drawing/2014/main" id="{B4E080A0-EE8F-C871-F3AE-A6CCA0CBE1D9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0339" y="3073585"/>
                <a:ext cx="756000" cy="769775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26A12A-07BF-33F0-D704-5D3193A71931}"/>
              </a:ext>
            </a:extLst>
          </p:cNvPr>
          <p:cNvGrpSpPr/>
          <p:nvPr/>
        </p:nvGrpSpPr>
        <p:grpSpPr>
          <a:xfrm>
            <a:off x="6049481" y="18324155"/>
            <a:ext cx="3247248" cy="1178960"/>
            <a:chOff x="23909021" y="24089332"/>
            <a:chExt cx="3247248" cy="11789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4374855-E7C7-71B5-C0B9-F59A6CBEC711}"/>
                </a:ext>
              </a:extLst>
            </p:cNvPr>
            <p:cNvSpPr/>
            <p:nvPr/>
          </p:nvSpPr>
          <p:spPr>
            <a:xfrm>
              <a:off x="23909021" y="24089332"/>
              <a:ext cx="3247248" cy="1178960"/>
            </a:xfrm>
            <a:prstGeom prst="roundRect">
              <a:avLst/>
            </a:prstGeom>
            <a:solidFill>
              <a:srgbClr val="FEF6F0"/>
            </a:solidFill>
            <a:ln w="76200">
              <a:solidFill>
                <a:srgbClr val="B9D2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E9103E0-D499-E14A-9EF7-A69FCCFC0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990733" y="24181539"/>
              <a:ext cx="3000152" cy="1053726"/>
            </a:xfrm>
            <a:prstGeom prst="rect">
              <a:avLst/>
            </a:prstGeom>
          </p:spPr>
        </p:pic>
      </p:grpSp>
      <p:sp>
        <p:nvSpPr>
          <p:cNvPr id="172" name="CustomShape 7">
            <a:extLst>
              <a:ext uri="{FF2B5EF4-FFF2-40B4-BE49-F238E27FC236}">
                <a16:creationId xmlns:a16="http://schemas.microsoft.com/office/drawing/2014/main" id="{D49E9B4A-3A5D-B7FE-F70B-7C3096866DCB}"/>
              </a:ext>
            </a:extLst>
          </p:cNvPr>
          <p:cNvSpPr/>
          <p:nvPr/>
        </p:nvSpPr>
        <p:spPr>
          <a:xfrm>
            <a:off x="5017048" y="17260975"/>
            <a:ext cx="5324010" cy="979432"/>
          </a:xfrm>
          <a:custGeom>
            <a:avLst/>
            <a:gdLst/>
            <a:ahLst/>
            <a:cxnLst/>
            <a:rect l="l" t="t" r="r" b="b"/>
            <a:pathLst>
              <a:path w="39625" h="3304">
                <a:moveTo>
                  <a:pt x="550" y="0"/>
                </a:moveTo>
                <a:cubicBezTo>
                  <a:pt x="275" y="0"/>
                  <a:pt x="0" y="275"/>
                  <a:pt x="0" y="550"/>
                </a:cubicBezTo>
                <a:lnTo>
                  <a:pt x="0" y="2752"/>
                </a:lnTo>
                <a:cubicBezTo>
                  <a:pt x="0" y="3027"/>
                  <a:pt x="275" y="3303"/>
                  <a:pt x="550" y="3303"/>
                </a:cubicBezTo>
                <a:lnTo>
                  <a:pt x="39073" y="3303"/>
                </a:lnTo>
                <a:cubicBezTo>
                  <a:pt x="39348" y="3303"/>
                  <a:pt x="39624" y="3027"/>
                  <a:pt x="39624" y="2752"/>
                </a:cubicBezTo>
                <a:lnTo>
                  <a:pt x="39624" y="550"/>
                </a:lnTo>
                <a:cubicBezTo>
                  <a:pt x="39624" y="275"/>
                  <a:pt x="39348" y="0"/>
                  <a:pt x="39073" y="0"/>
                </a:cubicBezTo>
                <a:lnTo>
                  <a:pt x="550" y="0"/>
                </a:lnTo>
              </a:path>
            </a:pathLst>
          </a:custGeom>
          <a:solidFill>
            <a:srgbClr val="023D6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FFFFFF"/>
                </a:solidFill>
                <a:latin typeface="Arial"/>
                <a:ea typeface="DejaVu Sans"/>
              </a:rPr>
              <a:t>Data Sources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6B555694-4E33-1A17-6D08-6C8B6E05E67B}"/>
              </a:ext>
            </a:extLst>
          </p:cNvPr>
          <p:cNvSpPr/>
          <p:nvPr/>
        </p:nvSpPr>
        <p:spPr>
          <a:xfrm rot="16200000">
            <a:off x="5980429" y="20295579"/>
            <a:ext cx="3120699" cy="7343810"/>
          </a:xfrm>
          <a:prstGeom prst="roundRect">
            <a:avLst/>
          </a:prstGeom>
          <a:solidFill>
            <a:srgbClr val="EAF4E4"/>
          </a:solidFill>
          <a:ln w="190500">
            <a:solidFill>
              <a:srgbClr val="B9D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23D6B"/>
              </a:solidFill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972BE1F-CAB7-4C39-4504-78192CBB2051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9265590" y="22779502"/>
            <a:ext cx="1547740" cy="1786268"/>
            <a:chOff x="9789007" y="4009984"/>
            <a:chExt cx="1241472" cy="1433450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3579931-A29E-A34B-47E1-EDCB2E964692}"/>
                </a:ext>
              </a:extLst>
            </p:cNvPr>
            <p:cNvSpPr/>
            <p:nvPr/>
          </p:nvSpPr>
          <p:spPr>
            <a:xfrm>
              <a:off x="9789007" y="4009984"/>
              <a:ext cx="1241472" cy="1433450"/>
            </a:xfrm>
            <a:prstGeom prst="ellipse">
              <a:avLst/>
            </a:prstGeom>
            <a:solidFill>
              <a:srgbClr val="DEE5F4"/>
            </a:solidFill>
            <a:ln w="28575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pic>
          <p:nvPicPr>
            <p:cNvPr id="168" name="Picture 167" descr="A picture containing text, vector graphics, sushi&#10;&#10;Description automatically generated">
              <a:extLst>
                <a:ext uri="{FF2B5EF4-FFF2-40B4-BE49-F238E27FC236}">
                  <a16:creationId xmlns:a16="http://schemas.microsoft.com/office/drawing/2014/main" id="{C8981A78-A0EC-A8A9-29C2-C2262723C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8708" y="4104161"/>
              <a:ext cx="1098995" cy="1206902"/>
            </a:xfrm>
            <a:prstGeom prst="rect">
              <a:avLst/>
            </a:prstGeom>
          </p:spPr>
        </p:pic>
      </p:grpSp>
      <p:sp>
        <p:nvSpPr>
          <p:cNvPr id="173" name="CustomShape 7">
            <a:extLst>
              <a:ext uri="{FF2B5EF4-FFF2-40B4-BE49-F238E27FC236}">
                <a16:creationId xmlns:a16="http://schemas.microsoft.com/office/drawing/2014/main" id="{6B5D9A3A-E5ED-4715-8AD6-9046513C4E00}"/>
              </a:ext>
            </a:extLst>
          </p:cNvPr>
          <p:cNvSpPr/>
          <p:nvPr/>
        </p:nvSpPr>
        <p:spPr>
          <a:xfrm>
            <a:off x="4996108" y="24954430"/>
            <a:ext cx="5324010" cy="979432"/>
          </a:xfrm>
          <a:custGeom>
            <a:avLst/>
            <a:gdLst/>
            <a:ahLst/>
            <a:cxnLst/>
            <a:rect l="l" t="t" r="r" b="b"/>
            <a:pathLst>
              <a:path w="39625" h="3304">
                <a:moveTo>
                  <a:pt x="550" y="0"/>
                </a:moveTo>
                <a:cubicBezTo>
                  <a:pt x="275" y="0"/>
                  <a:pt x="0" y="275"/>
                  <a:pt x="0" y="550"/>
                </a:cubicBezTo>
                <a:lnTo>
                  <a:pt x="0" y="2752"/>
                </a:lnTo>
                <a:cubicBezTo>
                  <a:pt x="0" y="3027"/>
                  <a:pt x="275" y="3303"/>
                  <a:pt x="550" y="3303"/>
                </a:cubicBezTo>
                <a:lnTo>
                  <a:pt x="39073" y="3303"/>
                </a:lnTo>
                <a:cubicBezTo>
                  <a:pt x="39348" y="3303"/>
                  <a:pt x="39624" y="3027"/>
                  <a:pt x="39624" y="2752"/>
                </a:cubicBezTo>
                <a:lnTo>
                  <a:pt x="39624" y="550"/>
                </a:lnTo>
                <a:cubicBezTo>
                  <a:pt x="39624" y="275"/>
                  <a:pt x="39348" y="0"/>
                  <a:pt x="39073" y="0"/>
                </a:cubicBezTo>
                <a:lnTo>
                  <a:pt x="550" y="0"/>
                </a:lnTo>
              </a:path>
            </a:pathLst>
          </a:custGeom>
          <a:solidFill>
            <a:srgbClr val="023D6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FFFFFF"/>
                </a:solidFill>
                <a:latin typeface="Arial"/>
                <a:ea typeface="DejaVu Sans"/>
              </a:rPr>
              <a:t>Backend</a:t>
            </a:r>
          </a:p>
        </p:txBody>
      </p:sp>
      <p:grpSp>
        <p:nvGrpSpPr>
          <p:cNvPr id="1090" name="Group 1089">
            <a:extLst>
              <a:ext uri="{FF2B5EF4-FFF2-40B4-BE49-F238E27FC236}">
                <a16:creationId xmlns:a16="http://schemas.microsoft.com/office/drawing/2014/main" id="{85126DF0-4079-2686-D333-C737403A308A}"/>
              </a:ext>
            </a:extLst>
          </p:cNvPr>
          <p:cNvGrpSpPr/>
          <p:nvPr/>
        </p:nvGrpSpPr>
        <p:grpSpPr>
          <a:xfrm>
            <a:off x="4071384" y="22609364"/>
            <a:ext cx="1861977" cy="1777722"/>
            <a:chOff x="18904505" y="27862102"/>
            <a:chExt cx="1861977" cy="1777722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FA31E9E3-780F-ACBF-0FBC-963F084038E8}"/>
                </a:ext>
              </a:extLst>
            </p:cNvPr>
            <p:cNvSpPr/>
            <p:nvPr/>
          </p:nvSpPr>
          <p:spPr>
            <a:xfrm>
              <a:off x="18904505" y="27862102"/>
              <a:ext cx="1850853" cy="1767126"/>
            </a:xfrm>
            <a:prstGeom prst="ellipse">
              <a:avLst/>
            </a:prstGeom>
            <a:solidFill>
              <a:srgbClr val="DEE5F4"/>
            </a:solidFill>
            <a:ln w="19050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pic>
          <p:nvPicPr>
            <p:cNvPr id="163" name="Picture 162" descr="Icon&#10;&#10;Description automatically generated">
              <a:extLst>
                <a:ext uri="{FF2B5EF4-FFF2-40B4-BE49-F238E27FC236}">
                  <a16:creationId xmlns:a16="http://schemas.microsoft.com/office/drawing/2014/main" id="{5944636C-D45F-FCD7-7070-D7DF6D8A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4505" y="27872697"/>
              <a:ext cx="1861977" cy="1767127"/>
            </a:xfrm>
            <a:prstGeom prst="rect">
              <a:avLst/>
            </a:prstGeom>
          </p:spPr>
        </p:pic>
      </p:grpSp>
      <p:pic>
        <p:nvPicPr>
          <p:cNvPr id="1124" name="Picture 1123" descr="A picture containing icon&#10;&#10;Description automatically generated">
            <a:extLst>
              <a:ext uri="{FF2B5EF4-FFF2-40B4-BE49-F238E27FC236}">
                <a16:creationId xmlns:a16="http://schemas.microsoft.com/office/drawing/2014/main" id="{A56B3872-0A3D-CA23-7694-1D61D514D7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42" y="24016487"/>
            <a:ext cx="1517808" cy="607123"/>
          </a:xfrm>
          <a:prstGeom prst="rect">
            <a:avLst/>
          </a:prstGeom>
          <a:solidFill>
            <a:srgbClr val="DEE5F4"/>
          </a:solidFill>
          <a:ln w="28575">
            <a:solidFill>
              <a:srgbClr val="023D6B"/>
            </a:solidFill>
          </a:ln>
        </p:spPr>
      </p:pic>
      <p:sp>
        <p:nvSpPr>
          <p:cNvPr id="303" name="TextBox 302">
            <a:extLst>
              <a:ext uri="{FF2B5EF4-FFF2-40B4-BE49-F238E27FC236}">
                <a16:creationId xmlns:a16="http://schemas.microsoft.com/office/drawing/2014/main" id="{DFE10826-0F41-3ED5-C848-B9BEA6F447F3}"/>
              </a:ext>
            </a:extLst>
          </p:cNvPr>
          <p:cNvSpPr txBox="1"/>
          <p:nvPr/>
        </p:nvSpPr>
        <p:spPr>
          <a:xfrm>
            <a:off x="20153215" y="15028844"/>
            <a:ext cx="4890502" cy="618631"/>
          </a:xfrm>
          <a:prstGeom prst="rect">
            <a:avLst/>
          </a:prstGeom>
          <a:solidFill>
            <a:schemeClr val="bg1">
              <a:lumMod val="95000"/>
            </a:schemeClr>
          </a:solidFill>
          <a:ln w="47625">
            <a:solidFill>
              <a:srgbClr val="023D6B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600" dirty="0">
                <a:solidFill>
                  <a:srgbClr val="023D6B"/>
                </a:solidFill>
              </a:rPr>
              <a:t>Object Graph Mapping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9FF760-6B92-0F93-B58F-16D46B8C5EAD}"/>
              </a:ext>
            </a:extLst>
          </p:cNvPr>
          <p:cNvGrpSpPr/>
          <p:nvPr/>
        </p:nvGrpSpPr>
        <p:grpSpPr>
          <a:xfrm>
            <a:off x="15859879" y="16557697"/>
            <a:ext cx="13468839" cy="8396733"/>
            <a:chOff x="15953118" y="16491312"/>
            <a:chExt cx="13468839" cy="8396733"/>
          </a:xfrm>
        </p:grpSpPr>
        <p:sp>
          <p:nvSpPr>
            <p:cNvPr id="296" name="Rectangle: Rounded Corners 295">
              <a:extLst>
                <a:ext uri="{FF2B5EF4-FFF2-40B4-BE49-F238E27FC236}">
                  <a16:creationId xmlns:a16="http://schemas.microsoft.com/office/drawing/2014/main" id="{7FC46CD9-5837-65C8-0038-627B0061D9AD}"/>
                </a:ext>
              </a:extLst>
            </p:cNvPr>
            <p:cNvSpPr/>
            <p:nvPr/>
          </p:nvSpPr>
          <p:spPr>
            <a:xfrm>
              <a:off x="15953118" y="16491312"/>
              <a:ext cx="13468839" cy="8396733"/>
            </a:xfrm>
            <a:prstGeom prst="roundRect">
              <a:avLst>
                <a:gd name="adj" fmla="val 9238"/>
              </a:avLst>
            </a:prstGeom>
            <a:solidFill>
              <a:srgbClr val="E6F2DE"/>
            </a:solidFill>
            <a:ln w="114300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600" b="1" dirty="0">
                  <a:solidFill>
                    <a:srgbClr val="023D6B"/>
                  </a:solidFill>
                </a:rPr>
                <a:t>2.    Setting up the Graph Data Base</a:t>
              </a:r>
            </a:p>
            <a:p>
              <a:pPr algn="ctr"/>
              <a:endParaRPr lang="en-GB" sz="3600" b="1" dirty="0">
                <a:solidFill>
                  <a:srgbClr val="023D6B"/>
                </a:solidFill>
              </a:endParaRPr>
            </a:p>
            <a:p>
              <a:pPr algn="ctr"/>
              <a:endParaRPr lang="en-GB" sz="3600" b="1" dirty="0">
                <a:solidFill>
                  <a:srgbClr val="023D6B"/>
                </a:solidFill>
              </a:endParaRPr>
            </a:p>
            <a:p>
              <a:pPr algn="ctr"/>
              <a:endParaRPr lang="en-GB" sz="3600" b="1" dirty="0">
                <a:solidFill>
                  <a:srgbClr val="023D6B"/>
                </a:solidFill>
              </a:endParaRPr>
            </a:p>
            <a:p>
              <a:pPr algn="ctr"/>
              <a:endParaRPr lang="en-GB" sz="3600" b="1" dirty="0">
                <a:solidFill>
                  <a:srgbClr val="023D6B"/>
                </a:solidFill>
              </a:endParaRPr>
            </a:p>
            <a:p>
              <a:pPr algn="ctr"/>
              <a:endParaRPr lang="en-GB" sz="3600" b="1" dirty="0">
                <a:solidFill>
                  <a:srgbClr val="023D6B"/>
                </a:solidFill>
              </a:endParaRPr>
            </a:p>
            <a:p>
              <a:pPr algn="ctr"/>
              <a:endParaRPr lang="en-GB" sz="3600" b="1" dirty="0">
                <a:solidFill>
                  <a:srgbClr val="023D6B"/>
                </a:solidFill>
              </a:endParaRPr>
            </a:p>
            <a:p>
              <a:pPr algn="ctr"/>
              <a:endParaRPr lang="en-GB" sz="3600" b="1" dirty="0">
                <a:solidFill>
                  <a:srgbClr val="023D6B"/>
                </a:solidFill>
              </a:endParaRPr>
            </a:p>
            <a:p>
              <a:pPr algn="ctr"/>
              <a:endParaRPr lang="en-GB" sz="3600" b="1" dirty="0">
                <a:solidFill>
                  <a:srgbClr val="023D6B"/>
                </a:solidFill>
              </a:endParaRPr>
            </a:p>
            <a:p>
              <a:pPr algn="ctr"/>
              <a:endParaRPr lang="en-GB" sz="3600" b="1" dirty="0">
                <a:solidFill>
                  <a:srgbClr val="023D6B"/>
                </a:solidFill>
              </a:endParaRPr>
            </a:p>
            <a:p>
              <a:pPr algn="ctr"/>
              <a:endParaRPr lang="en-GB" sz="3600" b="1" dirty="0">
                <a:solidFill>
                  <a:srgbClr val="023D6B"/>
                </a:solidFill>
              </a:endParaRPr>
            </a:p>
            <a:p>
              <a:pPr algn="ctr"/>
              <a:endParaRPr lang="en-GB" sz="3600" b="1" dirty="0">
                <a:solidFill>
                  <a:srgbClr val="023D6B"/>
                </a:solidFill>
              </a:endParaRPr>
            </a:p>
            <a:p>
              <a:pPr algn="ctr"/>
              <a:endParaRPr lang="en-GB" sz="3600" b="1" dirty="0">
                <a:solidFill>
                  <a:srgbClr val="023D6B"/>
                </a:solidFill>
              </a:endParaRPr>
            </a:p>
            <a:p>
              <a:endParaRPr lang="en-US" sz="3600" b="1" dirty="0">
                <a:solidFill>
                  <a:srgbClr val="023D6B"/>
                </a:solidFill>
              </a:endParaRPr>
            </a:p>
          </p:txBody>
        </p:sp>
        <p:pic>
          <p:nvPicPr>
            <p:cNvPr id="1128" name="Picture 1127" descr="A picture containing light, traffic, green, traffic light&#10;&#10;Description automatically generated">
              <a:extLst>
                <a:ext uri="{FF2B5EF4-FFF2-40B4-BE49-F238E27FC236}">
                  <a16:creationId xmlns:a16="http://schemas.microsoft.com/office/drawing/2014/main" id="{4B9BBB6F-C6B0-7C65-ED12-EB3E0740D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0241" y="18012518"/>
              <a:ext cx="3386587" cy="3386587"/>
            </a:xfrm>
            <a:prstGeom prst="rect">
              <a:avLst/>
            </a:prstGeom>
            <a:solidFill>
              <a:srgbClr val="EAF2FA"/>
            </a:solidFill>
            <a:ln w="57150">
              <a:solidFill>
                <a:srgbClr val="023D6B"/>
              </a:solidFill>
            </a:ln>
          </p:spPr>
        </p:pic>
        <p:pic>
          <p:nvPicPr>
            <p:cNvPr id="1131" name="Picture 113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FADE717-246B-5A1A-3253-802FCAF1D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69" b="31966"/>
            <a:stretch/>
          </p:blipFill>
          <p:spPr>
            <a:xfrm>
              <a:off x="16557834" y="22081725"/>
              <a:ext cx="6910747" cy="2520000"/>
            </a:xfrm>
            <a:prstGeom prst="rect">
              <a:avLst/>
            </a:prstGeom>
            <a:solidFill>
              <a:srgbClr val="EAF2FA"/>
            </a:solidFill>
            <a:ln w="57150">
              <a:solidFill>
                <a:srgbClr val="023D6B"/>
              </a:solidFill>
            </a:ln>
          </p:spPr>
        </p:pic>
        <p:pic>
          <p:nvPicPr>
            <p:cNvPr id="1133" name="Picture 113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2E287885-568D-1B25-A671-A15AFB0F5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82" t="23983" b="34512"/>
            <a:stretch/>
          </p:blipFill>
          <p:spPr>
            <a:xfrm>
              <a:off x="24577579" y="18048100"/>
              <a:ext cx="4285156" cy="3386587"/>
            </a:xfrm>
            <a:prstGeom prst="rect">
              <a:avLst/>
            </a:prstGeom>
            <a:solidFill>
              <a:srgbClr val="EAF2FA"/>
            </a:solidFill>
            <a:ln w="57150">
              <a:solidFill>
                <a:srgbClr val="023D6B"/>
              </a:solidFill>
            </a:ln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38D4D6C-BECC-36A8-E723-11EB6DA05896}"/>
                </a:ext>
              </a:extLst>
            </p:cNvPr>
            <p:cNvGrpSpPr/>
            <p:nvPr/>
          </p:nvGrpSpPr>
          <p:grpSpPr>
            <a:xfrm>
              <a:off x="23751347" y="22036541"/>
              <a:ext cx="5102183" cy="2585721"/>
              <a:chOff x="23751347" y="21523959"/>
              <a:chExt cx="5102183" cy="2585721"/>
            </a:xfrm>
          </p:grpSpPr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39B2CCAD-250A-40F6-B6A6-722E6FD81165}"/>
                  </a:ext>
                </a:extLst>
              </p:cNvPr>
              <p:cNvSpPr/>
              <p:nvPr/>
            </p:nvSpPr>
            <p:spPr>
              <a:xfrm>
                <a:off x="23751347" y="21523959"/>
                <a:ext cx="5101153" cy="2585721"/>
              </a:xfrm>
              <a:prstGeom prst="rect">
                <a:avLst/>
              </a:prstGeom>
              <a:solidFill>
                <a:srgbClr val="F9FCFF"/>
              </a:solidFill>
              <a:ln w="57150">
                <a:solidFill>
                  <a:srgbClr val="023D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US" sz="2400" dirty="0" err="1"/>
              </a:p>
            </p:txBody>
          </p:sp>
          <p:pic>
            <p:nvPicPr>
              <p:cNvPr id="311" name="Picture 310">
                <a:extLst>
                  <a:ext uri="{FF2B5EF4-FFF2-40B4-BE49-F238E27FC236}">
                    <a16:creationId xmlns:a16="http://schemas.microsoft.com/office/drawing/2014/main" id="{EB1E6705-C05E-23F6-8D17-275690615EF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6"/>
              <a:srcRect l="3717" t="4473" r="9844" b="7072"/>
              <a:stretch/>
            </p:blipFill>
            <p:spPr>
              <a:xfrm>
                <a:off x="23791005" y="21817628"/>
                <a:ext cx="604800" cy="604800"/>
              </a:xfrm>
              <a:prstGeom prst="rect">
                <a:avLst/>
              </a:prstGeom>
              <a:noFill/>
            </p:spPr>
          </p:pic>
          <p:pic>
            <p:nvPicPr>
              <p:cNvPr id="312" name="Picture 311">
                <a:extLst>
                  <a:ext uri="{FF2B5EF4-FFF2-40B4-BE49-F238E27FC236}">
                    <a16:creationId xmlns:a16="http://schemas.microsoft.com/office/drawing/2014/main" id="{8572D7EC-B0C2-BF01-DEBD-00288C345745}"/>
                  </a:ext>
                </a:extLst>
              </p:cNvPr>
              <p:cNvPicPr>
                <a:picLocks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801191" y="23359618"/>
                <a:ext cx="604800" cy="604800"/>
              </a:xfrm>
              <a:prstGeom prst="rect">
                <a:avLst/>
              </a:prstGeom>
              <a:noFill/>
            </p:spPr>
          </p:pic>
          <p:pic>
            <p:nvPicPr>
              <p:cNvPr id="313" name="Picture 312">
                <a:extLst>
                  <a:ext uri="{FF2B5EF4-FFF2-40B4-BE49-F238E27FC236}">
                    <a16:creationId xmlns:a16="http://schemas.microsoft.com/office/drawing/2014/main" id="{517017E6-B5CA-A0F6-6793-03BBB78B59C2}"/>
                  </a:ext>
                </a:extLst>
              </p:cNvPr>
              <p:cNvPicPr>
                <a:picLocks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91005" y="22588418"/>
                <a:ext cx="604800" cy="604800"/>
              </a:xfrm>
              <a:prstGeom prst="rect">
                <a:avLst/>
              </a:prstGeom>
              <a:noFill/>
            </p:spPr>
          </p:pic>
          <p:pic>
            <p:nvPicPr>
              <p:cNvPr id="314" name="Picture 313">
                <a:extLst>
                  <a:ext uri="{FF2B5EF4-FFF2-40B4-BE49-F238E27FC236}">
                    <a16:creationId xmlns:a16="http://schemas.microsoft.com/office/drawing/2014/main" id="{D274EBB1-B19D-11C4-F016-821E9130D6B3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9"/>
              <a:srcRect b="3568"/>
              <a:stretch/>
            </p:blipFill>
            <p:spPr>
              <a:xfrm>
                <a:off x="26332611" y="22583467"/>
                <a:ext cx="604800" cy="604800"/>
              </a:xfrm>
              <a:prstGeom prst="rect">
                <a:avLst/>
              </a:prstGeom>
              <a:noFill/>
            </p:spPr>
          </p:pic>
          <p:pic>
            <p:nvPicPr>
              <p:cNvPr id="315" name="Picture 314">
                <a:extLst>
                  <a:ext uri="{FF2B5EF4-FFF2-40B4-BE49-F238E27FC236}">
                    <a16:creationId xmlns:a16="http://schemas.microsoft.com/office/drawing/2014/main" id="{B69F6FAF-70F1-C951-2BB3-969128D2C5ED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0"/>
              <a:srcRect l="3508" b="7194"/>
              <a:stretch/>
            </p:blipFill>
            <p:spPr>
              <a:xfrm>
                <a:off x="26336800" y="21817628"/>
                <a:ext cx="604800" cy="604800"/>
              </a:xfrm>
              <a:prstGeom prst="rect">
                <a:avLst/>
              </a:prstGeom>
              <a:noFill/>
            </p:spPr>
          </p:pic>
          <p:pic>
            <p:nvPicPr>
              <p:cNvPr id="316" name="Picture 315">
                <a:extLst>
                  <a:ext uri="{FF2B5EF4-FFF2-40B4-BE49-F238E27FC236}">
                    <a16:creationId xmlns:a16="http://schemas.microsoft.com/office/drawing/2014/main" id="{89F07607-2E69-0CF8-1193-F31ADF0AE347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1"/>
              <a:srcRect l="3714" t="4610" r="8120" b="7430"/>
              <a:stretch/>
            </p:blipFill>
            <p:spPr>
              <a:xfrm>
                <a:off x="26332612" y="23359018"/>
                <a:ext cx="604800" cy="604800"/>
              </a:xfrm>
              <a:prstGeom prst="rect">
                <a:avLst/>
              </a:prstGeom>
              <a:noFill/>
            </p:spPr>
          </p:pic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DB9B85F-5C50-3620-3358-04B468EB0558}"/>
                  </a:ext>
                </a:extLst>
              </p:cNvPr>
              <p:cNvSpPr txBox="1"/>
              <p:nvPr/>
            </p:nvSpPr>
            <p:spPr>
              <a:xfrm>
                <a:off x="24347008" y="21740357"/>
                <a:ext cx="1705916" cy="764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2300" dirty="0">
                    <a:solidFill>
                      <a:srgbClr val="023D6B"/>
                    </a:solidFill>
                  </a:rPr>
                  <a:t>Material/</a:t>
                </a:r>
              </a:p>
              <a:p>
                <a:pPr algn="l">
                  <a:lnSpc>
                    <a:spcPct val="95000"/>
                  </a:lnSpc>
                </a:pPr>
                <a:r>
                  <a:rPr lang="en-US" sz="2300" dirty="0">
                    <a:solidFill>
                      <a:srgbClr val="023D6B"/>
                    </a:solidFill>
                  </a:rPr>
                  <a:t>Component</a:t>
                </a:r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9DE20EA9-F33E-5098-0620-34C727333DE8}"/>
                  </a:ext>
                </a:extLst>
              </p:cNvPr>
              <p:cNvSpPr txBox="1"/>
              <p:nvPr/>
            </p:nvSpPr>
            <p:spPr>
              <a:xfrm>
                <a:off x="24347008" y="22679469"/>
                <a:ext cx="2048959" cy="428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2300" dirty="0">
                    <a:solidFill>
                      <a:srgbClr val="023D6B"/>
                    </a:solidFill>
                  </a:rPr>
                  <a:t>Manufacturing</a:t>
                </a:r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F52DD6CE-1EB0-BA3E-55BD-76ED0D722F3D}"/>
                  </a:ext>
                </a:extLst>
              </p:cNvPr>
              <p:cNvSpPr txBox="1"/>
              <p:nvPr/>
            </p:nvSpPr>
            <p:spPr>
              <a:xfrm>
                <a:off x="24347008" y="23444600"/>
                <a:ext cx="1558440" cy="428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2300" dirty="0">
                    <a:solidFill>
                      <a:srgbClr val="023D6B"/>
                    </a:solidFill>
                  </a:rPr>
                  <a:t>Parameter</a:t>
                </a:r>
              </a:p>
            </p:txBody>
          </p: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1FD7E3B0-7104-F1F5-3869-700ED237E4BF}"/>
                  </a:ext>
                </a:extLst>
              </p:cNvPr>
              <p:cNvSpPr txBox="1"/>
              <p:nvPr/>
            </p:nvSpPr>
            <p:spPr>
              <a:xfrm>
                <a:off x="26870295" y="21914237"/>
                <a:ext cx="1983235" cy="428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2300" dirty="0">
                    <a:solidFill>
                      <a:srgbClr val="023D6B"/>
                    </a:solidFill>
                  </a:rPr>
                  <a:t>Measurement</a:t>
                </a:r>
              </a:p>
            </p:txBody>
          </p:sp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4FF3555-2DD0-8084-86BE-8C2B44B0194B}"/>
                  </a:ext>
                </a:extLst>
              </p:cNvPr>
              <p:cNvSpPr txBox="1"/>
              <p:nvPr/>
            </p:nvSpPr>
            <p:spPr>
              <a:xfrm>
                <a:off x="26863104" y="22673282"/>
                <a:ext cx="1297150" cy="428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2300" dirty="0">
                    <a:solidFill>
                      <a:srgbClr val="023D6B"/>
                    </a:solidFill>
                  </a:rPr>
                  <a:t>Property</a:t>
                </a:r>
              </a:p>
            </p:txBody>
          </p:sp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151AE6BF-390C-EDEE-A23A-C63AFD5F4055}"/>
                  </a:ext>
                </a:extLst>
              </p:cNvPr>
              <p:cNvSpPr txBox="1"/>
              <p:nvPr/>
            </p:nvSpPr>
            <p:spPr>
              <a:xfrm>
                <a:off x="26892802" y="23429586"/>
                <a:ext cx="1085554" cy="428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2300" dirty="0">
                    <a:solidFill>
                      <a:srgbClr val="023D6B"/>
                    </a:solidFill>
                  </a:rPr>
                  <a:t>Device</a:t>
                </a:r>
              </a:p>
            </p:txBody>
          </p:sp>
        </p:grpSp>
        <p:pic>
          <p:nvPicPr>
            <p:cNvPr id="1137" name="Picture 1136" descr="Background pattern&#10;&#10;Description automatically generated">
              <a:extLst>
                <a:ext uri="{FF2B5EF4-FFF2-40B4-BE49-F238E27FC236}">
                  <a16:creationId xmlns:a16="http://schemas.microsoft.com/office/drawing/2014/main" id="{15B7EB30-0A55-F6A5-FE2D-76D5F8000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32" b="39741"/>
            <a:stretch/>
          </p:blipFill>
          <p:spPr>
            <a:xfrm>
              <a:off x="20673950" y="17978107"/>
              <a:ext cx="3240919" cy="3407918"/>
            </a:xfrm>
            <a:prstGeom prst="rect">
              <a:avLst/>
            </a:prstGeom>
            <a:solidFill>
              <a:srgbClr val="EAF2FA"/>
            </a:solidFill>
            <a:ln w="57150">
              <a:solidFill>
                <a:srgbClr val="023D6B"/>
              </a:solidFill>
            </a:ln>
          </p:spPr>
        </p:pic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A46CDC79-C1EA-AC46-D704-3C2D4EF2C982}"/>
                </a:ext>
              </a:extLst>
            </p:cNvPr>
            <p:cNvSpPr/>
            <p:nvPr/>
          </p:nvSpPr>
          <p:spPr>
            <a:xfrm>
              <a:off x="17139966" y="17557529"/>
              <a:ext cx="2299651" cy="852290"/>
            </a:xfrm>
            <a:prstGeom prst="rect">
              <a:avLst/>
            </a:prstGeom>
            <a:solidFill>
              <a:srgbClr val="DEEBF7"/>
            </a:solidFill>
            <a:ln w="88900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rgbClr val="023D6B"/>
                  </a:solidFill>
                </a:rPr>
                <a:t>Fabrications</a:t>
              </a: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E2903CBE-192E-14C2-D314-03ED781EDBB0}"/>
                </a:ext>
              </a:extLst>
            </p:cNvPr>
            <p:cNvSpPr/>
            <p:nvPr/>
          </p:nvSpPr>
          <p:spPr>
            <a:xfrm>
              <a:off x="21144583" y="17542468"/>
              <a:ext cx="2299651" cy="852290"/>
            </a:xfrm>
            <a:prstGeom prst="rect">
              <a:avLst/>
            </a:prstGeom>
            <a:solidFill>
              <a:srgbClr val="DEEBF7"/>
            </a:solidFill>
            <a:ln w="88900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rgbClr val="023D6B"/>
                  </a:solidFill>
                </a:rPr>
                <a:t>Simulations</a:t>
              </a:r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8FBB6938-E2CB-4E45-BDC0-DFE2E61782FE}"/>
                </a:ext>
              </a:extLst>
            </p:cNvPr>
            <p:cNvSpPr/>
            <p:nvPr/>
          </p:nvSpPr>
          <p:spPr>
            <a:xfrm>
              <a:off x="25692870" y="17525300"/>
              <a:ext cx="2299651" cy="852290"/>
            </a:xfrm>
            <a:prstGeom prst="rect">
              <a:avLst/>
            </a:prstGeom>
            <a:solidFill>
              <a:srgbClr val="DEEBF7"/>
            </a:solidFill>
            <a:ln w="88900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rgbClr val="023D6B"/>
                  </a:solidFill>
                </a:rPr>
                <a:t>Process</a:t>
              </a: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9F599264-9154-A26F-1D56-97C02DDFB644}"/>
                </a:ext>
              </a:extLst>
            </p:cNvPr>
            <p:cNvSpPr/>
            <p:nvPr/>
          </p:nvSpPr>
          <p:spPr>
            <a:xfrm>
              <a:off x="18865310" y="21644667"/>
              <a:ext cx="2299651" cy="852290"/>
            </a:xfrm>
            <a:prstGeom prst="rect">
              <a:avLst/>
            </a:prstGeom>
            <a:solidFill>
              <a:srgbClr val="DEEBF7"/>
            </a:solidFill>
            <a:ln w="88900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rgbClr val="023D6B"/>
                  </a:solidFill>
                </a:rPr>
                <a:t>Workflow</a:t>
              </a:r>
            </a:p>
          </p:txBody>
        </p:sp>
      </p:grpSp>
      <p:sp>
        <p:nvSpPr>
          <p:cNvPr id="119" name="Arrow: Down 118">
            <a:extLst>
              <a:ext uri="{FF2B5EF4-FFF2-40B4-BE49-F238E27FC236}">
                <a16:creationId xmlns:a16="http://schemas.microsoft.com/office/drawing/2014/main" id="{75997E72-7ED5-8AF3-B7EE-9223958645AE}"/>
              </a:ext>
            </a:extLst>
          </p:cNvPr>
          <p:cNvSpPr/>
          <p:nvPr/>
        </p:nvSpPr>
        <p:spPr>
          <a:xfrm flipH="1" flipV="1">
            <a:off x="7021929" y="21832550"/>
            <a:ext cx="656804" cy="478583"/>
          </a:xfrm>
          <a:prstGeom prst="downArrow">
            <a:avLst>
              <a:gd name="adj1" fmla="val 29988"/>
              <a:gd name="adj2" fmla="val 44086"/>
            </a:avLst>
          </a:prstGeom>
          <a:solidFill>
            <a:srgbClr val="02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622C1BDC-92DD-D32B-2F52-F151A9ED8957}"/>
              </a:ext>
            </a:extLst>
          </p:cNvPr>
          <p:cNvSpPr/>
          <p:nvPr/>
        </p:nvSpPr>
        <p:spPr>
          <a:xfrm flipH="1">
            <a:off x="7646688" y="21832550"/>
            <a:ext cx="656804" cy="483534"/>
          </a:xfrm>
          <a:prstGeom prst="downArrow">
            <a:avLst>
              <a:gd name="adj1" fmla="val 29988"/>
              <a:gd name="adj2" fmla="val 44086"/>
            </a:avLst>
          </a:prstGeom>
          <a:solidFill>
            <a:srgbClr val="02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B4FB7D9-E299-280A-C440-8ECE5F9FBDCE}"/>
              </a:ext>
            </a:extLst>
          </p:cNvPr>
          <p:cNvGrpSpPr/>
          <p:nvPr/>
        </p:nvGrpSpPr>
        <p:grpSpPr>
          <a:xfrm flipH="1">
            <a:off x="11296516" y="17834308"/>
            <a:ext cx="1544335" cy="6225553"/>
            <a:chOff x="2313415" y="18631283"/>
            <a:chExt cx="1544335" cy="6225553"/>
          </a:xfrm>
        </p:grpSpPr>
        <p:sp>
          <p:nvSpPr>
            <p:cNvPr id="122" name="Arrow: Down 121">
              <a:extLst>
                <a:ext uri="{FF2B5EF4-FFF2-40B4-BE49-F238E27FC236}">
                  <a16:creationId xmlns:a16="http://schemas.microsoft.com/office/drawing/2014/main" id="{80410D1C-C3CE-229B-0622-D24C5922E501}"/>
                </a:ext>
              </a:extLst>
            </p:cNvPr>
            <p:cNvSpPr/>
            <p:nvPr/>
          </p:nvSpPr>
          <p:spPr>
            <a:xfrm>
              <a:off x="2884087" y="18631283"/>
              <a:ext cx="656804" cy="5166417"/>
            </a:xfrm>
            <a:prstGeom prst="downArrow">
              <a:avLst>
                <a:gd name="adj1" fmla="val 29988"/>
                <a:gd name="adj2" fmla="val 0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row: Down 122">
              <a:extLst>
                <a:ext uri="{FF2B5EF4-FFF2-40B4-BE49-F238E27FC236}">
                  <a16:creationId xmlns:a16="http://schemas.microsoft.com/office/drawing/2014/main" id="{91453676-F32B-6771-BAD6-E24A4E3A4832}"/>
                </a:ext>
              </a:extLst>
            </p:cNvPr>
            <p:cNvSpPr/>
            <p:nvPr/>
          </p:nvSpPr>
          <p:spPr>
            <a:xfrm rot="16200000" flipH="1">
              <a:off x="3158795" y="23355942"/>
              <a:ext cx="656806" cy="741105"/>
            </a:xfrm>
            <a:prstGeom prst="downArrow">
              <a:avLst>
                <a:gd name="adj1" fmla="val 29988"/>
                <a:gd name="adj2" fmla="val 50000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Arrow: Down 123">
              <a:extLst>
                <a:ext uri="{FF2B5EF4-FFF2-40B4-BE49-F238E27FC236}">
                  <a16:creationId xmlns:a16="http://schemas.microsoft.com/office/drawing/2014/main" id="{F74462D2-EE2E-213A-1A16-45891D991E0D}"/>
                </a:ext>
              </a:extLst>
            </p:cNvPr>
            <p:cNvSpPr/>
            <p:nvPr/>
          </p:nvSpPr>
          <p:spPr>
            <a:xfrm flipV="1">
              <a:off x="2313415" y="18631283"/>
              <a:ext cx="656804" cy="5984351"/>
            </a:xfrm>
            <a:prstGeom prst="downArrow">
              <a:avLst>
                <a:gd name="adj1" fmla="val 29988"/>
                <a:gd name="adj2" fmla="val 44086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row: Down 124">
              <a:extLst>
                <a:ext uri="{FF2B5EF4-FFF2-40B4-BE49-F238E27FC236}">
                  <a16:creationId xmlns:a16="http://schemas.microsoft.com/office/drawing/2014/main" id="{3E1AD0B4-B838-1AFE-10A0-F95B8856C12A}"/>
                </a:ext>
              </a:extLst>
            </p:cNvPr>
            <p:cNvSpPr/>
            <p:nvPr/>
          </p:nvSpPr>
          <p:spPr>
            <a:xfrm rot="16200000" flipH="1">
              <a:off x="2875358" y="23874443"/>
              <a:ext cx="656806" cy="1307979"/>
            </a:xfrm>
            <a:prstGeom prst="downArrow">
              <a:avLst>
                <a:gd name="adj1" fmla="val 29988"/>
                <a:gd name="adj2" fmla="val 0"/>
              </a:avLst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649D947-D41E-E295-1320-294A6035F678}"/>
              </a:ext>
            </a:extLst>
          </p:cNvPr>
          <p:cNvGrpSpPr/>
          <p:nvPr/>
        </p:nvGrpSpPr>
        <p:grpSpPr>
          <a:xfrm>
            <a:off x="11359379" y="18785539"/>
            <a:ext cx="1821600" cy="1821600"/>
            <a:chOff x="3503712" y="1552045"/>
            <a:chExt cx="756000" cy="756000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C401BF-A280-A578-AA89-BDCB0419AAAC}"/>
                </a:ext>
              </a:extLst>
            </p:cNvPr>
            <p:cNvSpPr/>
            <p:nvPr/>
          </p:nvSpPr>
          <p:spPr>
            <a:xfrm>
              <a:off x="3503712" y="1552045"/>
              <a:ext cx="756000" cy="756000"/>
            </a:xfrm>
            <a:prstGeom prst="ellipse">
              <a:avLst/>
            </a:prstGeom>
            <a:solidFill>
              <a:srgbClr val="DEE5F4"/>
            </a:solidFill>
            <a:ln w="19050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pic>
          <p:nvPicPr>
            <p:cNvPr id="161" name="Picture 160" descr="Icon&#10;&#10;Description automatically generated">
              <a:extLst>
                <a:ext uri="{FF2B5EF4-FFF2-40B4-BE49-F238E27FC236}">
                  <a16:creationId xmlns:a16="http://schemas.microsoft.com/office/drawing/2014/main" id="{20C874C4-D597-3193-44E5-A7DD84B19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809" y="1650604"/>
              <a:ext cx="582866" cy="582866"/>
            </a:xfrm>
            <a:prstGeom prst="rect">
              <a:avLst/>
            </a:prstGeom>
          </p:spPr>
        </p:pic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09F1169-6218-CE46-B507-B64D55462268}"/>
              </a:ext>
            </a:extLst>
          </p:cNvPr>
          <p:cNvSpPr/>
          <p:nvPr/>
        </p:nvSpPr>
        <p:spPr>
          <a:xfrm>
            <a:off x="730800" y="27329534"/>
            <a:ext cx="13880124" cy="7430049"/>
          </a:xfrm>
          <a:prstGeom prst="rect">
            <a:avLst/>
          </a:prstGeom>
          <a:solidFill>
            <a:srgbClr val="DEE5F4"/>
          </a:solidFill>
          <a:ln w="114300" cmpd="dbl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lnSpc>
                <a:spcPct val="150000"/>
              </a:lnSpc>
            </a:pPr>
            <a:endParaRPr lang="en-US" sz="3600" b="1" dirty="0">
              <a:solidFill>
                <a:srgbClr val="023D6B"/>
              </a:solidFill>
            </a:endParaRPr>
          </a:p>
          <a:p>
            <a:pPr lvl="3">
              <a:lnSpc>
                <a:spcPct val="150000"/>
              </a:lnSpc>
            </a:pPr>
            <a:r>
              <a:rPr lang="en-US" sz="3600" b="1" dirty="0">
                <a:solidFill>
                  <a:srgbClr val="023D6B"/>
                </a:solidFill>
              </a:rPr>
              <a:t>Ontologies</a:t>
            </a:r>
            <a:r>
              <a:rPr lang="en-US" sz="3600" b="1" baseline="30000" dirty="0">
                <a:solidFill>
                  <a:srgbClr val="023D6B"/>
                </a:solidFill>
              </a:rPr>
              <a:t>[5]</a:t>
            </a:r>
            <a:endParaRPr lang="en-US" sz="2000" b="1" dirty="0">
              <a:solidFill>
                <a:srgbClr val="023D6B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23D6B"/>
                </a:solidFill>
              </a:rPr>
              <a:t>Formal description of </a:t>
            </a:r>
            <a:br>
              <a:rPr lang="en-US" sz="3600" dirty="0">
                <a:solidFill>
                  <a:srgbClr val="023D6B"/>
                </a:solidFill>
              </a:rPr>
            </a:br>
            <a:r>
              <a:rPr lang="en-US" sz="3600" dirty="0">
                <a:solidFill>
                  <a:srgbClr val="023D6B"/>
                </a:solidFill>
              </a:rPr>
              <a:t>domain-specific knowledge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23D6B"/>
                </a:solidFill>
              </a:rPr>
              <a:t>EMMO</a:t>
            </a:r>
            <a:r>
              <a:rPr lang="en-US" sz="3600" baseline="30000" dirty="0">
                <a:solidFill>
                  <a:srgbClr val="023D6B"/>
                </a:solidFill>
              </a:rPr>
              <a:t>[6,7]</a:t>
            </a:r>
            <a:r>
              <a:rPr lang="en-US" sz="3600" dirty="0">
                <a:solidFill>
                  <a:srgbClr val="023D6B"/>
                </a:solidFill>
              </a:rPr>
              <a:t> (European </a:t>
            </a:r>
            <a:br>
              <a:rPr lang="en-US" sz="3600" dirty="0">
                <a:solidFill>
                  <a:srgbClr val="023D6B"/>
                </a:solidFill>
              </a:rPr>
            </a:br>
            <a:r>
              <a:rPr lang="en-US" sz="3600" dirty="0">
                <a:solidFill>
                  <a:srgbClr val="023D6B"/>
                </a:solidFill>
              </a:rPr>
              <a:t>Material Modelling Ontology)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23D6B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23D6B"/>
              </a:solidFill>
            </a:endParaRPr>
          </a:p>
          <a:p>
            <a:pPr lvl="3">
              <a:lnSpc>
                <a:spcPct val="150000"/>
              </a:lnSpc>
            </a:pPr>
            <a:r>
              <a:rPr lang="en-US" sz="3600" b="1" dirty="0">
                <a:solidFill>
                  <a:srgbClr val="023D6B"/>
                </a:solidFill>
              </a:rPr>
              <a:t>Graph Databases</a:t>
            </a:r>
            <a:r>
              <a:rPr lang="en-US" sz="3600" b="1" baseline="30000" dirty="0">
                <a:solidFill>
                  <a:srgbClr val="023D6B"/>
                </a:solidFill>
              </a:rPr>
              <a:t>[8,9]</a:t>
            </a:r>
            <a:endParaRPr lang="en-US" sz="2000" b="1" dirty="0">
              <a:solidFill>
                <a:srgbClr val="023D6B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23D6B"/>
                </a:solidFill>
              </a:rPr>
              <a:t>Usage of graph structures </a:t>
            </a:r>
            <a:br>
              <a:rPr lang="en-US" sz="3600" dirty="0">
                <a:solidFill>
                  <a:srgbClr val="023D6B"/>
                </a:solidFill>
              </a:rPr>
            </a:br>
            <a:r>
              <a:rPr lang="en-US" sz="3600" dirty="0">
                <a:solidFill>
                  <a:srgbClr val="023D6B"/>
                </a:solidFill>
              </a:rPr>
              <a:t>for data storage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23D6B"/>
                </a:solidFill>
              </a:rPr>
              <a:t>Nodes have labels and are</a:t>
            </a:r>
            <a:br>
              <a:rPr lang="en-US" sz="3600" dirty="0">
                <a:solidFill>
                  <a:srgbClr val="023D6B"/>
                </a:solidFill>
              </a:rPr>
            </a:br>
            <a:r>
              <a:rPr lang="en-US" sz="3600" dirty="0">
                <a:solidFill>
                  <a:srgbClr val="023D6B"/>
                </a:solidFill>
              </a:rPr>
              <a:t>connected via relationships</a:t>
            </a:r>
          </a:p>
          <a:p>
            <a:pPr algn="ctr"/>
            <a:endParaRPr lang="en-US" sz="3600" b="1" dirty="0">
              <a:solidFill>
                <a:srgbClr val="023D6B"/>
              </a:solidFill>
            </a:endParaRPr>
          </a:p>
        </p:txBody>
      </p:sp>
      <p:sp>
        <p:nvSpPr>
          <p:cNvPr id="112" name="CustomShape 7">
            <a:extLst>
              <a:ext uri="{FF2B5EF4-FFF2-40B4-BE49-F238E27FC236}">
                <a16:creationId xmlns:a16="http://schemas.microsoft.com/office/drawing/2014/main" id="{26A23AE1-4695-2D24-314A-ADF931B79F6D}"/>
              </a:ext>
            </a:extLst>
          </p:cNvPr>
          <p:cNvSpPr/>
          <p:nvPr/>
        </p:nvSpPr>
        <p:spPr>
          <a:xfrm>
            <a:off x="1611938" y="26854686"/>
            <a:ext cx="12069499" cy="949698"/>
          </a:xfrm>
          <a:custGeom>
            <a:avLst/>
            <a:gdLst/>
            <a:ahLst/>
            <a:cxnLst/>
            <a:rect l="l" t="t" r="r" b="b"/>
            <a:pathLst>
              <a:path w="39625" h="3304">
                <a:moveTo>
                  <a:pt x="550" y="0"/>
                </a:moveTo>
                <a:cubicBezTo>
                  <a:pt x="275" y="0"/>
                  <a:pt x="0" y="275"/>
                  <a:pt x="0" y="550"/>
                </a:cubicBezTo>
                <a:lnTo>
                  <a:pt x="0" y="2752"/>
                </a:lnTo>
                <a:cubicBezTo>
                  <a:pt x="0" y="3027"/>
                  <a:pt x="275" y="3303"/>
                  <a:pt x="550" y="3303"/>
                </a:cubicBezTo>
                <a:lnTo>
                  <a:pt x="39073" y="3303"/>
                </a:lnTo>
                <a:cubicBezTo>
                  <a:pt x="39348" y="3303"/>
                  <a:pt x="39624" y="3027"/>
                  <a:pt x="39624" y="2752"/>
                </a:cubicBezTo>
                <a:lnTo>
                  <a:pt x="39624" y="550"/>
                </a:lnTo>
                <a:cubicBezTo>
                  <a:pt x="39624" y="275"/>
                  <a:pt x="39348" y="0"/>
                  <a:pt x="39073" y="0"/>
                </a:cubicBezTo>
                <a:lnTo>
                  <a:pt x="550" y="0"/>
                </a:lnTo>
              </a:path>
            </a:pathLst>
          </a:custGeom>
          <a:solidFill>
            <a:srgbClr val="023D6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FFFFFF"/>
                </a:solidFill>
                <a:latin typeface="Arial"/>
                <a:ea typeface="DejaVu Sans"/>
              </a:rPr>
              <a:t>Theoretical Background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8DB12C6-D5AB-B774-6741-D4941BB94618}"/>
              </a:ext>
            </a:extLst>
          </p:cNvPr>
          <p:cNvSpPr/>
          <p:nvPr/>
        </p:nvSpPr>
        <p:spPr>
          <a:xfrm>
            <a:off x="7984780" y="28189778"/>
            <a:ext cx="6385988" cy="2792362"/>
          </a:xfrm>
          <a:prstGeom prst="rect">
            <a:avLst/>
          </a:prstGeom>
          <a:solidFill>
            <a:srgbClr val="E6F2DE"/>
          </a:solidFill>
          <a:ln w="57150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0056944-2E32-743D-2644-BC89A59BFA60}"/>
              </a:ext>
            </a:extLst>
          </p:cNvPr>
          <p:cNvGrpSpPr/>
          <p:nvPr/>
        </p:nvGrpSpPr>
        <p:grpSpPr>
          <a:xfrm>
            <a:off x="8210065" y="28692494"/>
            <a:ext cx="6160703" cy="2166108"/>
            <a:chOff x="2683349" y="1756963"/>
            <a:chExt cx="6160703" cy="2166108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6368F4F-7150-750D-F67A-DAEF45C21B80}"/>
                </a:ext>
              </a:extLst>
            </p:cNvPr>
            <p:cNvSpPr/>
            <p:nvPr/>
          </p:nvSpPr>
          <p:spPr>
            <a:xfrm>
              <a:off x="3302899" y="1756963"/>
              <a:ext cx="2271252" cy="442452"/>
            </a:xfrm>
            <a:prstGeom prst="ellipse">
              <a:avLst/>
            </a:prstGeom>
            <a:solidFill>
              <a:srgbClr val="DEEBF7"/>
            </a:solidFill>
            <a:ln w="57150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2800" dirty="0">
                  <a:solidFill>
                    <a:srgbClr val="023D6B"/>
                  </a:solidFill>
                </a:rPr>
                <a:t>Process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333F628-68C6-F895-4CF1-6C7C9824D5C9}"/>
                </a:ext>
              </a:extLst>
            </p:cNvPr>
            <p:cNvSpPr/>
            <p:nvPr/>
          </p:nvSpPr>
          <p:spPr>
            <a:xfrm>
              <a:off x="6242744" y="1756963"/>
              <a:ext cx="2271252" cy="442452"/>
            </a:xfrm>
            <a:prstGeom prst="ellipse">
              <a:avLst/>
            </a:prstGeom>
            <a:solidFill>
              <a:srgbClr val="DEEBF7"/>
            </a:solidFill>
            <a:ln w="57150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2800" dirty="0">
                  <a:solidFill>
                    <a:srgbClr val="023D6B"/>
                  </a:solidFill>
                </a:rPr>
                <a:t>Object</a:t>
              </a:r>
            </a:p>
          </p:txBody>
        </p:sp>
        <p:cxnSp>
          <p:nvCxnSpPr>
            <p:cNvPr id="204" name="Straight Arrow Connector 9">
              <a:extLst>
                <a:ext uri="{FF2B5EF4-FFF2-40B4-BE49-F238E27FC236}">
                  <a16:creationId xmlns:a16="http://schemas.microsoft.com/office/drawing/2014/main" id="{F2D494AC-E88D-8F24-DC20-26AF979CE746}"/>
                </a:ext>
              </a:extLst>
            </p:cNvPr>
            <p:cNvCxnSpPr>
              <a:cxnSpLocks/>
              <a:stCxn id="202" idx="5"/>
              <a:endCxn id="203" idx="3"/>
            </p:cNvCxnSpPr>
            <p:nvPr/>
          </p:nvCxnSpPr>
          <p:spPr>
            <a:xfrm rot="16200000" flipH="1">
              <a:off x="5908447" y="1467705"/>
              <a:ext cx="12700" cy="1333827"/>
            </a:xfrm>
            <a:prstGeom prst="curvedConnector3">
              <a:avLst>
                <a:gd name="adj1" fmla="val 2310205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FB8187B0-7245-F296-02DF-6DC390E06278}"/>
                </a:ext>
              </a:extLst>
            </p:cNvPr>
            <p:cNvSpPr/>
            <p:nvPr/>
          </p:nvSpPr>
          <p:spPr>
            <a:xfrm>
              <a:off x="2683349" y="2713703"/>
              <a:ext cx="3195484" cy="1209368"/>
            </a:xfrm>
            <a:prstGeom prst="rect">
              <a:avLst/>
            </a:prstGeom>
            <a:solidFill>
              <a:srgbClr val="F9FCFF"/>
            </a:solidFill>
            <a:ln w="57150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80361CE0-B467-1460-CF7E-4AE1D7057BDB}"/>
                </a:ext>
              </a:extLst>
            </p:cNvPr>
            <p:cNvSpPr txBox="1"/>
            <p:nvPr/>
          </p:nvSpPr>
          <p:spPr>
            <a:xfrm>
              <a:off x="3748429" y="2713703"/>
              <a:ext cx="2130404" cy="114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400" dirty="0" err="1">
                  <a:solidFill>
                    <a:srgbClr val="023D6B"/>
                  </a:solidFill>
                </a:rPr>
                <a:t>isA</a:t>
              </a:r>
              <a:endParaRPr lang="en-US" sz="2400" dirty="0">
                <a:solidFill>
                  <a:srgbClr val="023D6B"/>
                </a:solidFill>
              </a:endParaRPr>
            </a:p>
            <a:p>
              <a:pPr algn="l">
                <a:lnSpc>
                  <a:spcPct val="95000"/>
                </a:lnSpc>
              </a:pPr>
              <a:r>
                <a:rPr lang="en-US" sz="2400" dirty="0" err="1">
                  <a:solidFill>
                    <a:srgbClr val="023D6B"/>
                  </a:solidFill>
                </a:rPr>
                <a:t>hasParticipant</a:t>
              </a:r>
              <a:endParaRPr lang="en-US" sz="2400" dirty="0">
                <a:solidFill>
                  <a:srgbClr val="023D6B"/>
                </a:solidFill>
              </a:endParaRPr>
            </a:p>
            <a:p>
              <a:pPr algn="l">
                <a:lnSpc>
                  <a:spcPct val="95000"/>
                </a:lnSpc>
              </a:pPr>
              <a:r>
                <a:rPr lang="en-US" sz="2400" dirty="0" err="1">
                  <a:solidFill>
                    <a:srgbClr val="023D6B"/>
                  </a:solidFill>
                </a:rPr>
                <a:t>hasPart</a:t>
              </a:r>
              <a:endParaRPr lang="en-US" sz="2400" dirty="0">
                <a:solidFill>
                  <a:srgbClr val="023D6B"/>
                </a:solidFill>
              </a:endParaRP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D0B9A202-6F02-098D-A122-37D2B9B9F7F1}"/>
                </a:ext>
              </a:extLst>
            </p:cNvPr>
            <p:cNvCxnSpPr>
              <a:cxnSpLocks/>
              <a:stCxn id="203" idx="4"/>
            </p:cNvCxnSpPr>
            <p:nvPr/>
          </p:nvCxnSpPr>
          <p:spPr>
            <a:xfrm>
              <a:off x="7378370" y="2199415"/>
              <a:ext cx="0" cy="828920"/>
            </a:xfrm>
            <a:prstGeom prst="straightConnector1">
              <a:avLst/>
            </a:prstGeom>
            <a:ln w="57150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42028BD-E9CF-5B7A-ACE5-69E34210BE06}"/>
                </a:ext>
              </a:extLst>
            </p:cNvPr>
            <p:cNvSpPr/>
            <p:nvPr/>
          </p:nvSpPr>
          <p:spPr>
            <a:xfrm>
              <a:off x="6041183" y="3028335"/>
              <a:ext cx="2674374" cy="557154"/>
            </a:xfrm>
            <a:prstGeom prst="ellipse">
              <a:avLst/>
            </a:prstGeom>
            <a:solidFill>
              <a:srgbClr val="DEEBF7"/>
            </a:solidFill>
            <a:ln w="57150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800" dirty="0">
                <a:solidFill>
                  <a:srgbClr val="023D6B"/>
                </a:solidFill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8029F5B9-0A0E-D332-FE12-B5D73153F00C}"/>
                </a:ext>
              </a:extLst>
            </p:cNvPr>
            <p:cNvSpPr txBox="1"/>
            <p:nvPr/>
          </p:nvSpPr>
          <p:spPr>
            <a:xfrm>
              <a:off x="5796319" y="3093131"/>
              <a:ext cx="304773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400" dirty="0">
                  <a:solidFill>
                    <a:srgbClr val="023D6B"/>
                  </a:solidFill>
                </a:rPr>
                <a:t>Manufactured</a:t>
              </a:r>
            </a:p>
          </p:txBody>
        </p:sp>
        <p:cxnSp>
          <p:nvCxnSpPr>
            <p:cNvPr id="213" name="Straight Arrow Connector 54">
              <a:extLst>
                <a:ext uri="{FF2B5EF4-FFF2-40B4-BE49-F238E27FC236}">
                  <a16:creationId xmlns:a16="http://schemas.microsoft.com/office/drawing/2014/main" id="{021EA84C-568E-26F5-1439-1949FC2EC172}"/>
                </a:ext>
              </a:extLst>
            </p:cNvPr>
            <p:cNvCxnSpPr>
              <a:cxnSpLocks/>
              <a:stCxn id="211" idx="4"/>
            </p:cNvCxnSpPr>
            <p:nvPr/>
          </p:nvCxnSpPr>
          <p:spPr>
            <a:xfrm rot="5400000" flipH="1">
              <a:off x="6865005" y="3072124"/>
              <a:ext cx="49160" cy="977570"/>
            </a:xfrm>
            <a:prstGeom prst="curvedConnector4">
              <a:avLst>
                <a:gd name="adj1" fmla="val -655016"/>
                <a:gd name="adj2" fmla="val 104350"/>
              </a:avLst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4ABE7F3D-5091-28C5-921C-E042410058D9}"/>
                </a:ext>
              </a:extLst>
            </p:cNvPr>
            <p:cNvCxnSpPr>
              <a:cxnSpLocks/>
            </p:cNvCxnSpPr>
            <p:nvPr/>
          </p:nvCxnSpPr>
          <p:spPr>
            <a:xfrm>
              <a:off x="2847426" y="2927846"/>
              <a:ext cx="774474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54">
              <a:extLst>
                <a:ext uri="{FF2B5EF4-FFF2-40B4-BE49-F238E27FC236}">
                  <a16:creationId xmlns:a16="http://schemas.microsoft.com/office/drawing/2014/main" id="{FD431FF5-0B3D-396D-C8C9-FF494327FAE4}"/>
                </a:ext>
              </a:extLst>
            </p:cNvPr>
            <p:cNvCxnSpPr>
              <a:cxnSpLocks/>
            </p:cNvCxnSpPr>
            <p:nvPr/>
          </p:nvCxnSpPr>
          <p:spPr>
            <a:xfrm>
              <a:off x="2847426" y="3279868"/>
              <a:ext cx="774474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54">
              <a:extLst>
                <a:ext uri="{FF2B5EF4-FFF2-40B4-BE49-F238E27FC236}">
                  <a16:creationId xmlns:a16="http://schemas.microsoft.com/office/drawing/2014/main" id="{C483B67C-CB3B-76E3-13BB-43714E3A4507}"/>
                </a:ext>
              </a:extLst>
            </p:cNvPr>
            <p:cNvCxnSpPr>
              <a:cxnSpLocks/>
            </p:cNvCxnSpPr>
            <p:nvPr/>
          </p:nvCxnSpPr>
          <p:spPr>
            <a:xfrm>
              <a:off x="2847426" y="3655400"/>
              <a:ext cx="774474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9ADC2F28-3AFD-4D34-B344-58D39ECBD6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992" y="27548923"/>
            <a:ext cx="2857500" cy="1295349"/>
          </a:xfrm>
          <a:prstGeom prst="rect">
            <a:avLst/>
          </a:prstGeom>
          <a:ln w="57150">
            <a:solidFill>
              <a:srgbClr val="023D6B"/>
            </a:solidFill>
          </a:ln>
        </p:spPr>
      </p:pic>
      <p:sp>
        <p:nvSpPr>
          <p:cNvPr id="266" name="Rectangle 265">
            <a:extLst>
              <a:ext uri="{FF2B5EF4-FFF2-40B4-BE49-F238E27FC236}">
                <a16:creationId xmlns:a16="http://schemas.microsoft.com/office/drawing/2014/main" id="{151544B7-345F-CCB8-5E0D-B16796F64201}"/>
              </a:ext>
            </a:extLst>
          </p:cNvPr>
          <p:cNvSpPr/>
          <p:nvPr/>
        </p:nvSpPr>
        <p:spPr>
          <a:xfrm>
            <a:off x="15644186" y="34911187"/>
            <a:ext cx="13880124" cy="4257060"/>
          </a:xfrm>
          <a:prstGeom prst="rect">
            <a:avLst/>
          </a:prstGeom>
          <a:solidFill>
            <a:srgbClr val="DEE5F4"/>
          </a:solidFill>
          <a:ln w="114300" cmpd="dbl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23D6B"/>
              </a:solidFill>
            </a:endParaRPr>
          </a:p>
          <a:p>
            <a:endParaRPr lang="en-US" sz="1000" dirty="0">
              <a:solidFill>
                <a:srgbClr val="023D6B"/>
              </a:solidFill>
            </a:endParaRPr>
          </a:p>
          <a:p>
            <a:endParaRPr lang="en-US" sz="1000" dirty="0">
              <a:solidFill>
                <a:srgbClr val="023D6B"/>
              </a:solidFill>
            </a:endParaRPr>
          </a:p>
          <a:p>
            <a:endParaRPr lang="en-US" sz="1000" dirty="0">
              <a:solidFill>
                <a:srgbClr val="023D6B"/>
              </a:solidFill>
            </a:endParaRPr>
          </a:p>
          <a:p>
            <a:r>
              <a:rPr lang="en-US" sz="2000" dirty="0">
                <a:solidFill>
                  <a:srgbClr val="023D6B"/>
                </a:solidFill>
              </a:rPr>
              <a:t>[1] </a:t>
            </a:r>
            <a:r>
              <a:rPr lang="en-US" sz="2000" dirty="0">
                <a:solidFill>
                  <a:srgbClr val="023D6B"/>
                </a:solidFill>
                <a:effectLst/>
                <a:latin typeface="Arial" panose="020B0604020202020204" pitchFamily="34" charset="0"/>
              </a:rPr>
              <a:t>Tanaka, I., </a:t>
            </a:r>
            <a:r>
              <a:rPr lang="en-US" sz="2000" dirty="0" err="1">
                <a:solidFill>
                  <a:srgbClr val="023D6B"/>
                </a:solidFill>
                <a:effectLst/>
                <a:latin typeface="Arial" panose="020B0604020202020204" pitchFamily="34" charset="0"/>
              </a:rPr>
              <a:t>Rajan</a:t>
            </a:r>
            <a:r>
              <a:rPr lang="en-US" sz="2000" dirty="0">
                <a:solidFill>
                  <a:srgbClr val="023D6B"/>
                </a:solidFill>
                <a:effectLst/>
                <a:latin typeface="Arial" panose="020B0604020202020204" pitchFamily="34" charset="0"/>
              </a:rPr>
              <a:t>, K. &amp; Wolverton, C. Data-centric science for materials innovation. MRS Bull. 43, 659–663 (2018).</a:t>
            </a:r>
          </a:p>
          <a:p>
            <a:r>
              <a:rPr lang="en-US" sz="2000" dirty="0">
                <a:solidFill>
                  <a:srgbClr val="023D6B"/>
                </a:solidFill>
                <a:latin typeface="Arial" panose="020B0604020202020204" pitchFamily="34" charset="0"/>
              </a:rPr>
              <a:t>[2] </a:t>
            </a:r>
            <a:r>
              <a:rPr lang="de-DE" sz="2000" dirty="0">
                <a:solidFill>
                  <a:srgbClr val="023D6B"/>
                </a:solidFill>
                <a:effectLst/>
                <a:latin typeface="Arial" panose="020B0604020202020204" pitchFamily="34" charset="0"/>
              </a:rPr>
              <a:t>Draxl, C. &amp; Scheffler, M. In Handbook </a:t>
            </a:r>
            <a:r>
              <a:rPr lang="de-DE" sz="2000" dirty="0" err="1">
                <a:solidFill>
                  <a:srgbClr val="023D6B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2000" dirty="0">
                <a:solidFill>
                  <a:srgbClr val="023D6B"/>
                </a:solidFill>
                <a:effectLst/>
                <a:latin typeface="Arial" panose="020B0604020202020204" pitchFamily="34" charset="0"/>
              </a:rPr>
              <a:t> Materials Modeling </a:t>
            </a:r>
            <a:r>
              <a:rPr lang="de-DE" sz="2000" dirty="0" err="1">
                <a:solidFill>
                  <a:srgbClr val="023D6B"/>
                </a:solidFill>
                <a:effectLst/>
                <a:latin typeface="Arial" panose="020B0604020202020204" pitchFamily="34" charset="0"/>
              </a:rPr>
              <a:t>eds</a:t>
            </a:r>
            <a:r>
              <a:rPr lang="de-DE" sz="2000" dirty="0">
                <a:solidFill>
                  <a:srgbClr val="023D6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23D6B"/>
                </a:solidFill>
                <a:effectLst/>
                <a:latin typeface="Arial" panose="020B0604020202020204" pitchFamily="34" charset="0"/>
              </a:rPr>
              <a:t>Andreoni</a:t>
            </a:r>
            <a:r>
              <a:rPr lang="de-DE" sz="2000" dirty="0">
                <a:solidFill>
                  <a:srgbClr val="023D6B"/>
                </a:solidFill>
                <a:effectLst/>
                <a:latin typeface="Arial" panose="020B0604020202020204" pitchFamily="34" charset="0"/>
              </a:rPr>
              <a:t>, W. &amp; Yip, S. 49–73 Springer (2020)</a:t>
            </a:r>
            <a:r>
              <a:rPr lang="en-US" sz="2000" dirty="0">
                <a:solidFill>
                  <a:srgbClr val="023D6B"/>
                </a:solidFill>
                <a:latin typeface="Arial" panose="020B0604020202020204" pitchFamily="34" charset="0"/>
              </a:rPr>
              <a:t>.</a:t>
            </a:r>
            <a:endParaRPr lang="en-US" sz="2000" dirty="0">
              <a:solidFill>
                <a:srgbClr val="023D6B"/>
              </a:solidFill>
            </a:endParaRPr>
          </a:p>
          <a:p>
            <a:r>
              <a:rPr lang="en-US" sz="2000" dirty="0">
                <a:solidFill>
                  <a:srgbClr val="023D6B"/>
                </a:solidFill>
              </a:rPr>
              <a:t>[3] </a:t>
            </a:r>
            <a:r>
              <a:rPr lang="en-US" sz="2000" dirty="0">
                <a:solidFill>
                  <a:srgbClr val="023D6B"/>
                </a:solidFill>
                <a:effectLst/>
                <a:latin typeface="Arial" panose="020B0604020202020204" pitchFamily="34" charset="0"/>
              </a:rPr>
              <a:t>Wilkinson, M. D. et al. The FAIR Guiding Principles for scientific data management and stewardship. Sci. Data 3, 160018 (2016).</a:t>
            </a:r>
          </a:p>
          <a:p>
            <a:r>
              <a:rPr lang="en-US" sz="2000" dirty="0">
                <a:solidFill>
                  <a:srgbClr val="023D6B"/>
                </a:solidFill>
                <a:latin typeface="Arial" panose="020B0604020202020204" pitchFamily="34" charset="0"/>
              </a:rPr>
              <a:t>[4] </a:t>
            </a:r>
            <a:r>
              <a:rPr lang="de-DE" sz="2000" dirty="0">
                <a:solidFill>
                  <a:srgbClr val="023D6B"/>
                </a:solidFill>
              </a:rPr>
              <a:t>Scheffler, M., Aeschlimann, M </a:t>
            </a:r>
            <a:r>
              <a:rPr lang="de-DE" sz="2000" i="1" dirty="0">
                <a:solidFill>
                  <a:srgbClr val="023D6B"/>
                </a:solidFill>
              </a:rPr>
              <a:t>et al.</a:t>
            </a:r>
            <a:r>
              <a:rPr lang="de-DE" sz="2000" dirty="0">
                <a:solidFill>
                  <a:srgbClr val="023D6B"/>
                </a:solidFill>
              </a:rPr>
              <a:t> FAIR </a:t>
            </a:r>
            <a:r>
              <a:rPr lang="de-DE" sz="2000" dirty="0" err="1">
                <a:solidFill>
                  <a:srgbClr val="023D6B"/>
                </a:solidFill>
              </a:rPr>
              <a:t>data</a:t>
            </a:r>
            <a:r>
              <a:rPr lang="de-DE" sz="2000" dirty="0">
                <a:solidFill>
                  <a:srgbClr val="023D6B"/>
                </a:solidFill>
              </a:rPr>
              <a:t> </a:t>
            </a:r>
            <a:r>
              <a:rPr lang="de-DE" sz="2000" dirty="0" err="1">
                <a:solidFill>
                  <a:srgbClr val="023D6B"/>
                </a:solidFill>
              </a:rPr>
              <a:t>enabling</a:t>
            </a:r>
            <a:r>
              <a:rPr lang="de-DE" sz="2000" dirty="0">
                <a:solidFill>
                  <a:srgbClr val="023D6B"/>
                </a:solidFill>
              </a:rPr>
              <a:t> </a:t>
            </a:r>
            <a:r>
              <a:rPr lang="de-DE" sz="2000" dirty="0" err="1">
                <a:solidFill>
                  <a:srgbClr val="023D6B"/>
                </a:solidFill>
              </a:rPr>
              <a:t>new</a:t>
            </a:r>
            <a:r>
              <a:rPr lang="de-DE" sz="2000" dirty="0">
                <a:solidFill>
                  <a:srgbClr val="023D6B"/>
                </a:solidFill>
              </a:rPr>
              <a:t> </a:t>
            </a:r>
            <a:r>
              <a:rPr lang="de-DE" sz="2000" dirty="0" err="1">
                <a:solidFill>
                  <a:srgbClr val="023D6B"/>
                </a:solidFill>
              </a:rPr>
              <a:t>horizons</a:t>
            </a:r>
            <a:r>
              <a:rPr lang="de-DE" sz="2000" dirty="0">
                <a:solidFill>
                  <a:srgbClr val="023D6B"/>
                </a:solidFill>
              </a:rPr>
              <a:t> </a:t>
            </a:r>
            <a:r>
              <a:rPr lang="de-DE" sz="2000" dirty="0" err="1">
                <a:solidFill>
                  <a:srgbClr val="023D6B"/>
                </a:solidFill>
              </a:rPr>
              <a:t>for</a:t>
            </a:r>
            <a:r>
              <a:rPr lang="de-DE" sz="2000" dirty="0">
                <a:solidFill>
                  <a:srgbClr val="023D6B"/>
                </a:solidFill>
              </a:rPr>
              <a:t> </a:t>
            </a:r>
            <a:r>
              <a:rPr lang="de-DE" sz="2000" dirty="0" err="1">
                <a:solidFill>
                  <a:srgbClr val="023D6B"/>
                </a:solidFill>
              </a:rPr>
              <a:t>materials</a:t>
            </a:r>
            <a:r>
              <a:rPr lang="de-DE" sz="2000" dirty="0">
                <a:solidFill>
                  <a:srgbClr val="023D6B"/>
                </a:solidFill>
              </a:rPr>
              <a:t> </a:t>
            </a:r>
            <a:r>
              <a:rPr lang="de-DE" sz="2000" dirty="0" err="1">
                <a:solidFill>
                  <a:srgbClr val="023D6B"/>
                </a:solidFill>
              </a:rPr>
              <a:t>research</a:t>
            </a:r>
            <a:r>
              <a:rPr lang="de-DE" sz="2000" dirty="0">
                <a:solidFill>
                  <a:srgbClr val="023D6B"/>
                </a:solidFill>
              </a:rPr>
              <a:t>. </a:t>
            </a:r>
            <a:r>
              <a:rPr lang="de-DE" sz="2000" i="1" dirty="0">
                <a:solidFill>
                  <a:srgbClr val="023D6B"/>
                </a:solidFill>
              </a:rPr>
              <a:t>Nature</a:t>
            </a:r>
            <a:r>
              <a:rPr lang="de-DE" sz="2000" dirty="0">
                <a:solidFill>
                  <a:srgbClr val="023D6B"/>
                </a:solidFill>
              </a:rPr>
              <a:t> </a:t>
            </a:r>
            <a:r>
              <a:rPr lang="de-DE" sz="2000" b="1" dirty="0">
                <a:solidFill>
                  <a:srgbClr val="023D6B"/>
                </a:solidFill>
              </a:rPr>
              <a:t>604 </a:t>
            </a:r>
            <a:r>
              <a:rPr lang="de-DE" sz="2000" dirty="0">
                <a:solidFill>
                  <a:srgbClr val="023D6B"/>
                </a:solidFill>
              </a:rPr>
              <a:t>(2022). </a:t>
            </a:r>
          </a:p>
          <a:p>
            <a:r>
              <a:rPr lang="de-DE" sz="2000" dirty="0">
                <a:solidFill>
                  <a:srgbClr val="023D6B"/>
                </a:solidFill>
              </a:rPr>
              <a:t>[5] </a:t>
            </a:r>
            <a:r>
              <a:rPr lang="en-US" sz="2000" dirty="0" err="1">
                <a:solidFill>
                  <a:srgbClr val="023D6B"/>
                </a:solidFill>
              </a:rPr>
              <a:t>Uschold</a:t>
            </a:r>
            <a:r>
              <a:rPr lang="en-US" sz="2000" dirty="0">
                <a:solidFill>
                  <a:srgbClr val="023D6B"/>
                </a:solidFill>
              </a:rPr>
              <a:t>, M., and King, M. </a:t>
            </a:r>
            <a:r>
              <a:rPr lang="en-US" sz="2000" i="1" dirty="0">
                <a:solidFill>
                  <a:srgbClr val="023D6B"/>
                </a:solidFill>
              </a:rPr>
              <a:t>Towards a methodology for building ontologies</a:t>
            </a:r>
            <a:r>
              <a:rPr lang="en-US" sz="2000" dirty="0">
                <a:solidFill>
                  <a:srgbClr val="023D6B"/>
                </a:solidFill>
              </a:rPr>
              <a:t>. Edinburgh: AIAI (1995).</a:t>
            </a:r>
            <a:endParaRPr lang="de-DE" sz="2000" dirty="0">
              <a:solidFill>
                <a:srgbClr val="023D6B"/>
              </a:solidFill>
            </a:endParaRPr>
          </a:p>
          <a:p>
            <a:r>
              <a:rPr lang="en-US" sz="2000" dirty="0">
                <a:solidFill>
                  <a:srgbClr val="023D6B"/>
                </a:solidFill>
              </a:rPr>
              <a:t>[6] https://emmo-repo.github.io/versions/1.0.0-beta4/emmo.html (02.08.2022).</a:t>
            </a:r>
          </a:p>
          <a:p>
            <a:r>
              <a:rPr lang="en-US" sz="2000" dirty="0">
                <a:solidFill>
                  <a:srgbClr val="023D6B"/>
                </a:solidFill>
              </a:rPr>
              <a:t>[7] https://big-map.github.io/BattINFO/index.html (02.08.2022).</a:t>
            </a:r>
          </a:p>
          <a:p>
            <a:r>
              <a:rPr lang="de-DE" sz="2000" dirty="0">
                <a:solidFill>
                  <a:srgbClr val="023D6B"/>
                </a:solidFill>
              </a:rPr>
              <a:t>[8] Ian, R., Webber, J., </a:t>
            </a:r>
            <a:r>
              <a:rPr lang="de-DE" sz="2000" i="1" dirty="0">
                <a:solidFill>
                  <a:srgbClr val="023D6B"/>
                </a:solidFill>
              </a:rPr>
              <a:t>et al.</a:t>
            </a:r>
            <a:r>
              <a:rPr lang="de-DE" sz="2000" dirty="0">
                <a:solidFill>
                  <a:srgbClr val="023D6B"/>
                </a:solidFill>
              </a:rPr>
              <a:t> </a:t>
            </a:r>
            <a:r>
              <a:rPr lang="de-DE" sz="2000" i="1" dirty="0">
                <a:solidFill>
                  <a:srgbClr val="023D6B"/>
                </a:solidFill>
              </a:rPr>
              <a:t>Graph </a:t>
            </a:r>
            <a:r>
              <a:rPr lang="de-DE" sz="2000" i="1" dirty="0" err="1">
                <a:solidFill>
                  <a:srgbClr val="023D6B"/>
                </a:solidFill>
              </a:rPr>
              <a:t>databases</a:t>
            </a:r>
            <a:r>
              <a:rPr lang="de-DE" sz="2000" i="1" dirty="0">
                <a:solidFill>
                  <a:srgbClr val="023D6B"/>
                </a:solidFill>
              </a:rPr>
              <a:t>: </a:t>
            </a:r>
            <a:r>
              <a:rPr lang="de-DE" sz="2000" i="1" dirty="0" err="1">
                <a:solidFill>
                  <a:srgbClr val="023D6B"/>
                </a:solidFill>
              </a:rPr>
              <a:t>new</a:t>
            </a:r>
            <a:r>
              <a:rPr lang="de-DE" sz="2000" i="1" dirty="0">
                <a:solidFill>
                  <a:srgbClr val="023D6B"/>
                </a:solidFill>
              </a:rPr>
              <a:t> </a:t>
            </a:r>
            <a:r>
              <a:rPr lang="de-DE" sz="2000" i="1" dirty="0" err="1">
                <a:solidFill>
                  <a:srgbClr val="023D6B"/>
                </a:solidFill>
              </a:rPr>
              <a:t>opportunities</a:t>
            </a:r>
            <a:r>
              <a:rPr lang="de-DE" sz="2000" i="1" dirty="0">
                <a:solidFill>
                  <a:srgbClr val="023D6B"/>
                </a:solidFill>
              </a:rPr>
              <a:t> </a:t>
            </a:r>
            <a:r>
              <a:rPr lang="de-DE" sz="2000" i="1" dirty="0" err="1">
                <a:solidFill>
                  <a:srgbClr val="023D6B"/>
                </a:solidFill>
              </a:rPr>
              <a:t>for</a:t>
            </a:r>
            <a:r>
              <a:rPr lang="de-DE" sz="2000" i="1" dirty="0">
                <a:solidFill>
                  <a:srgbClr val="023D6B"/>
                </a:solidFill>
              </a:rPr>
              <a:t> </a:t>
            </a:r>
            <a:r>
              <a:rPr lang="de-DE" sz="2000" i="1" dirty="0" err="1">
                <a:solidFill>
                  <a:srgbClr val="023D6B"/>
                </a:solidFill>
              </a:rPr>
              <a:t>connected</a:t>
            </a:r>
            <a:r>
              <a:rPr lang="de-DE" sz="2000" i="1" dirty="0">
                <a:solidFill>
                  <a:srgbClr val="023D6B"/>
                </a:solidFill>
              </a:rPr>
              <a:t> </a:t>
            </a:r>
            <a:r>
              <a:rPr lang="de-DE" sz="2000" i="1" dirty="0" err="1">
                <a:solidFill>
                  <a:srgbClr val="023D6B"/>
                </a:solidFill>
              </a:rPr>
              <a:t>data</a:t>
            </a:r>
            <a:r>
              <a:rPr lang="de-DE" sz="2000" dirty="0">
                <a:solidFill>
                  <a:srgbClr val="023D6B"/>
                </a:solidFill>
              </a:rPr>
              <a:t>.  O'Reilly Media, Inc., (2015).</a:t>
            </a:r>
          </a:p>
          <a:p>
            <a:r>
              <a:rPr lang="de-DE" sz="2000" dirty="0">
                <a:solidFill>
                  <a:srgbClr val="023D6B"/>
                </a:solidFill>
              </a:rPr>
              <a:t>[9] </a:t>
            </a:r>
            <a:r>
              <a:rPr lang="en-US" sz="2000" dirty="0">
                <a:solidFill>
                  <a:srgbClr val="023D6B"/>
                </a:solidFill>
              </a:rPr>
              <a:t>Van </a:t>
            </a:r>
            <a:r>
              <a:rPr lang="en-US" sz="2000" dirty="0" err="1">
                <a:solidFill>
                  <a:srgbClr val="023D6B"/>
                </a:solidFill>
              </a:rPr>
              <a:t>Bruggen</a:t>
            </a:r>
            <a:r>
              <a:rPr lang="en-US" sz="2000" dirty="0">
                <a:solidFill>
                  <a:srgbClr val="023D6B"/>
                </a:solidFill>
              </a:rPr>
              <a:t>, Rik. </a:t>
            </a:r>
            <a:r>
              <a:rPr lang="en-US" sz="2000" i="1" dirty="0">
                <a:solidFill>
                  <a:srgbClr val="023D6B"/>
                </a:solidFill>
              </a:rPr>
              <a:t>Learning Neo4j</a:t>
            </a:r>
            <a:r>
              <a:rPr lang="en-US" sz="2000" dirty="0">
                <a:solidFill>
                  <a:srgbClr val="023D6B"/>
                </a:solidFill>
              </a:rPr>
              <a:t>. </a:t>
            </a:r>
            <a:r>
              <a:rPr lang="en-US" sz="2000" dirty="0" err="1">
                <a:solidFill>
                  <a:srgbClr val="023D6B"/>
                </a:solidFill>
              </a:rPr>
              <a:t>Packt</a:t>
            </a:r>
            <a:r>
              <a:rPr lang="en-US" sz="2000" dirty="0">
                <a:solidFill>
                  <a:srgbClr val="023D6B"/>
                </a:solidFill>
              </a:rPr>
              <a:t> Publishing Ltd, (2014).</a:t>
            </a:r>
          </a:p>
          <a:p>
            <a:r>
              <a:rPr lang="en-US" sz="2000" dirty="0">
                <a:solidFill>
                  <a:srgbClr val="023D6B"/>
                </a:solidFill>
              </a:rPr>
              <a:t>[10] https://neo4j.com/labs/neosemantics/4.0/ (02.08.2022).</a:t>
            </a:r>
          </a:p>
          <a:p>
            <a:r>
              <a:rPr lang="en-US" sz="2000" dirty="0">
                <a:solidFill>
                  <a:srgbClr val="023D6B"/>
                </a:solidFill>
              </a:rPr>
              <a:t>[11] https://neomodel.readthedocs.io/en/latest/ (02.08.2022).</a:t>
            </a:r>
          </a:p>
          <a:p>
            <a:endParaRPr lang="en-US" sz="1600" dirty="0">
              <a:solidFill>
                <a:srgbClr val="023D6B"/>
              </a:solidFill>
            </a:endParaRPr>
          </a:p>
        </p:txBody>
      </p:sp>
      <p:sp>
        <p:nvSpPr>
          <p:cNvPr id="267" name="CustomShape 7">
            <a:extLst>
              <a:ext uri="{FF2B5EF4-FFF2-40B4-BE49-F238E27FC236}">
                <a16:creationId xmlns:a16="http://schemas.microsoft.com/office/drawing/2014/main" id="{E574B099-2DC3-A38A-1D0C-AF997E597771}"/>
              </a:ext>
            </a:extLst>
          </p:cNvPr>
          <p:cNvSpPr/>
          <p:nvPr/>
        </p:nvSpPr>
        <p:spPr>
          <a:xfrm>
            <a:off x="16549498" y="34436338"/>
            <a:ext cx="12069499" cy="994836"/>
          </a:xfrm>
          <a:custGeom>
            <a:avLst/>
            <a:gdLst/>
            <a:ahLst/>
            <a:cxnLst/>
            <a:rect l="l" t="t" r="r" b="b"/>
            <a:pathLst>
              <a:path w="39625" h="3304">
                <a:moveTo>
                  <a:pt x="550" y="0"/>
                </a:moveTo>
                <a:cubicBezTo>
                  <a:pt x="275" y="0"/>
                  <a:pt x="0" y="275"/>
                  <a:pt x="0" y="550"/>
                </a:cubicBezTo>
                <a:lnTo>
                  <a:pt x="0" y="2752"/>
                </a:lnTo>
                <a:cubicBezTo>
                  <a:pt x="0" y="3027"/>
                  <a:pt x="275" y="3303"/>
                  <a:pt x="550" y="3303"/>
                </a:cubicBezTo>
                <a:lnTo>
                  <a:pt x="39073" y="3303"/>
                </a:lnTo>
                <a:cubicBezTo>
                  <a:pt x="39348" y="3303"/>
                  <a:pt x="39624" y="3027"/>
                  <a:pt x="39624" y="2752"/>
                </a:cubicBezTo>
                <a:lnTo>
                  <a:pt x="39624" y="550"/>
                </a:lnTo>
                <a:cubicBezTo>
                  <a:pt x="39624" y="275"/>
                  <a:pt x="39348" y="0"/>
                  <a:pt x="39073" y="0"/>
                </a:cubicBezTo>
                <a:lnTo>
                  <a:pt x="550" y="0"/>
                </a:lnTo>
              </a:path>
            </a:pathLst>
          </a:custGeom>
          <a:solidFill>
            <a:srgbClr val="023D6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FFFFFF"/>
                </a:solidFill>
                <a:latin typeface="Arial"/>
                <a:ea typeface="DejaVu Sans"/>
              </a:rPr>
              <a:t>References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38CB92F-F0AF-142F-1927-0DBF693444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8576" y="29318155"/>
            <a:ext cx="2857500" cy="1143000"/>
          </a:xfrm>
          <a:prstGeom prst="rect">
            <a:avLst/>
          </a:prstGeom>
          <a:ln w="57150">
            <a:solidFill>
              <a:srgbClr val="023D6B"/>
            </a:solidFill>
          </a:ln>
        </p:spPr>
      </p:pic>
      <p:pic>
        <p:nvPicPr>
          <p:cNvPr id="301" name="Picture 300" descr="Logo&#10;&#10;Description automatically generated">
            <a:extLst>
              <a:ext uri="{FF2B5EF4-FFF2-40B4-BE49-F238E27FC236}">
                <a16:creationId xmlns:a16="http://schemas.microsoft.com/office/drawing/2014/main" id="{C0A2B30B-2DD1-ABC5-A095-7E9242BACD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35" y="23200464"/>
            <a:ext cx="2421999" cy="1097930"/>
          </a:xfrm>
          <a:prstGeom prst="rect">
            <a:avLst/>
          </a:prstGeom>
          <a:ln w="57150">
            <a:solidFill>
              <a:srgbClr val="023D6B"/>
            </a:solidFill>
          </a:ln>
        </p:spPr>
      </p:pic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8ADCF333-E94E-9F07-4783-B825951561E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7" t="-5229" r="-7041" b="-2690"/>
          <a:stretch/>
        </p:blipFill>
        <p:spPr>
          <a:xfrm>
            <a:off x="6616122" y="19270788"/>
            <a:ext cx="2160000" cy="2160000"/>
          </a:xfrm>
          <a:prstGeom prst="flowChartConnector">
            <a:avLst/>
          </a:prstGeom>
          <a:solidFill>
            <a:srgbClr val="FEF6F0"/>
          </a:solidFill>
          <a:ln w="190500">
            <a:solidFill>
              <a:srgbClr val="B9D25F"/>
            </a:solidFill>
          </a:ln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EEC4334-D4C2-431C-3EAA-1BD229B3B2CE}"/>
              </a:ext>
            </a:extLst>
          </p:cNvPr>
          <p:cNvSpPr/>
          <p:nvPr/>
        </p:nvSpPr>
        <p:spPr>
          <a:xfrm>
            <a:off x="7984780" y="31753310"/>
            <a:ext cx="6385988" cy="2792362"/>
          </a:xfrm>
          <a:prstGeom prst="rect">
            <a:avLst/>
          </a:prstGeom>
          <a:solidFill>
            <a:srgbClr val="E6F2DE"/>
          </a:solidFill>
          <a:ln w="57150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74" name="CustomShape 7">
            <a:extLst>
              <a:ext uri="{FF2B5EF4-FFF2-40B4-BE49-F238E27FC236}">
                <a16:creationId xmlns:a16="http://schemas.microsoft.com/office/drawing/2014/main" id="{DDCFE7F3-3805-C4E2-BC9F-A24058623B59}"/>
              </a:ext>
            </a:extLst>
          </p:cNvPr>
          <p:cNvSpPr/>
          <p:nvPr/>
        </p:nvSpPr>
        <p:spPr>
          <a:xfrm>
            <a:off x="5533271" y="20857631"/>
            <a:ext cx="4264054" cy="979432"/>
          </a:xfrm>
          <a:custGeom>
            <a:avLst/>
            <a:gdLst/>
            <a:ahLst/>
            <a:cxnLst/>
            <a:rect l="l" t="t" r="r" b="b"/>
            <a:pathLst>
              <a:path w="39625" h="3304">
                <a:moveTo>
                  <a:pt x="550" y="0"/>
                </a:moveTo>
                <a:cubicBezTo>
                  <a:pt x="275" y="0"/>
                  <a:pt x="0" y="275"/>
                  <a:pt x="0" y="550"/>
                </a:cubicBezTo>
                <a:lnTo>
                  <a:pt x="0" y="2752"/>
                </a:lnTo>
                <a:cubicBezTo>
                  <a:pt x="0" y="3027"/>
                  <a:pt x="275" y="3303"/>
                  <a:pt x="550" y="3303"/>
                </a:cubicBezTo>
                <a:lnTo>
                  <a:pt x="39073" y="3303"/>
                </a:lnTo>
                <a:cubicBezTo>
                  <a:pt x="39348" y="3303"/>
                  <a:pt x="39624" y="3027"/>
                  <a:pt x="39624" y="2752"/>
                </a:cubicBezTo>
                <a:lnTo>
                  <a:pt x="39624" y="550"/>
                </a:lnTo>
                <a:cubicBezTo>
                  <a:pt x="39624" y="275"/>
                  <a:pt x="39348" y="0"/>
                  <a:pt x="39073" y="0"/>
                </a:cubicBezTo>
                <a:lnTo>
                  <a:pt x="550" y="0"/>
                </a:lnTo>
              </a:path>
            </a:pathLst>
          </a:custGeom>
          <a:solidFill>
            <a:srgbClr val="023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FFFFFF"/>
                </a:solidFill>
                <a:latin typeface="Arial"/>
                <a:ea typeface="DejaVu Sans"/>
              </a:rPr>
              <a:t>Database</a:t>
            </a: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4DA3F4C-E735-D07A-A960-A9F7816F2EA5}"/>
              </a:ext>
            </a:extLst>
          </p:cNvPr>
          <p:cNvGrpSpPr/>
          <p:nvPr/>
        </p:nvGrpSpPr>
        <p:grpSpPr>
          <a:xfrm>
            <a:off x="8816190" y="32354626"/>
            <a:ext cx="4824537" cy="1906519"/>
            <a:chOff x="1415480" y="954301"/>
            <a:chExt cx="4824537" cy="1906519"/>
          </a:xfrm>
        </p:grpSpPr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E189E8FD-4CA5-1950-D325-99BE3F38900F}"/>
                </a:ext>
              </a:extLst>
            </p:cNvPr>
            <p:cNvSpPr/>
            <p:nvPr/>
          </p:nvSpPr>
          <p:spPr>
            <a:xfrm>
              <a:off x="4295801" y="986998"/>
              <a:ext cx="1944216" cy="720080"/>
            </a:xfrm>
            <a:prstGeom prst="rect">
              <a:avLst/>
            </a:prstGeom>
            <a:solidFill>
              <a:srgbClr val="F9FCFF"/>
            </a:solidFill>
            <a:ln w="57150" cap="flat" cmpd="sng" algn="ctr">
              <a:solidFill>
                <a:srgbClr val="023D6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23D6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Process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5F8EF7C7-53E8-F23C-2CBF-C727CE38D296}"/>
                </a:ext>
              </a:extLst>
            </p:cNvPr>
            <p:cNvSpPr/>
            <p:nvPr/>
          </p:nvSpPr>
          <p:spPr>
            <a:xfrm>
              <a:off x="1415480" y="954301"/>
              <a:ext cx="1944216" cy="720080"/>
            </a:xfrm>
            <a:prstGeom prst="rect">
              <a:avLst/>
            </a:prstGeom>
            <a:solidFill>
              <a:srgbClr val="F9FCFF"/>
            </a:solidFill>
            <a:ln w="57150" cap="flat" cmpd="sng" algn="ctr">
              <a:solidFill>
                <a:srgbClr val="023D6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23D6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Material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F5807DB7-4FC5-3FBC-712A-13D809E5C7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03512" y="1492668"/>
              <a:ext cx="1368152" cy="1368152"/>
            </a:xfrm>
            <a:prstGeom prst="ellipse">
              <a:avLst/>
            </a:prstGeom>
            <a:solidFill>
              <a:srgbClr val="DEEBF7"/>
            </a:solidFill>
            <a:ln w="57150" cap="flat" cmpd="sng" algn="ctr">
              <a:solidFill>
                <a:srgbClr val="023D6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23D6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Cat.</a:t>
              </a:r>
            </a:p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23D6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Ink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314A4349-7A52-D329-14BE-583A902BC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3833" y="1492668"/>
              <a:ext cx="1368152" cy="1368152"/>
            </a:xfrm>
            <a:prstGeom prst="ellipse">
              <a:avLst/>
            </a:prstGeom>
            <a:solidFill>
              <a:srgbClr val="DEEBF7"/>
            </a:solidFill>
            <a:ln w="57150" cap="flat" cmpd="sng" algn="ctr">
              <a:solidFill>
                <a:srgbClr val="023D6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010B4609-DAE1-AECD-B835-4B90D9872159}"/>
                </a:ext>
              </a:extLst>
            </p:cNvPr>
            <p:cNvCxnSpPr>
              <a:cxnSpLocks/>
              <a:stCxn id="262" idx="6"/>
              <a:endCxn id="263" idx="2"/>
            </p:cNvCxnSpPr>
            <p:nvPr/>
          </p:nvCxnSpPr>
          <p:spPr>
            <a:xfrm>
              <a:off x="3071664" y="2176744"/>
              <a:ext cx="1512169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23D6B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C8566A07-42B2-60A8-78B5-00F9DC94D236}"/>
                </a:ext>
              </a:extLst>
            </p:cNvPr>
            <p:cNvSpPr txBox="1"/>
            <p:nvPr/>
          </p:nvSpPr>
          <p:spPr>
            <a:xfrm>
              <a:off x="2243572" y="1725471"/>
              <a:ext cx="316835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23D6B"/>
                  </a:solidFill>
                  <a:effectLst/>
                  <a:uLnTx/>
                  <a:uFillTx/>
                </a:rPr>
                <a:t>processed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4F2FED-87BA-F29E-E770-7670488D332F}"/>
              </a:ext>
            </a:extLst>
          </p:cNvPr>
          <p:cNvSpPr txBox="1"/>
          <p:nvPr/>
        </p:nvSpPr>
        <p:spPr>
          <a:xfrm>
            <a:off x="12018515" y="33168237"/>
            <a:ext cx="1372847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23D6B"/>
                </a:solidFill>
              </a:rPr>
              <a:t>Process</a:t>
            </a:r>
          </a:p>
          <a:p>
            <a:pPr algn="ctr"/>
            <a:r>
              <a:rPr lang="en-US" sz="2400" dirty="0">
                <a:solidFill>
                  <a:srgbClr val="023D6B"/>
                </a:solidFill>
              </a:rPr>
              <a:t>ID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E2E98C-D5A5-DEAC-DB51-7659B9BA1EC8}"/>
              </a:ext>
            </a:extLst>
          </p:cNvPr>
          <p:cNvSpPr/>
          <p:nvPr/>
        </p:nvSpPr>
        <p:spPr>
          <a:xfrm>
            <a:off x="10078632" y="27908995"/>
            <a:ext cx="2299651" cy="570708"/>
          </a:xfrm>
          <a:prstGeom prst="rect">
            <a:avLst/>
          </a:prstGeom>
          <a:solidFill>
            <a:srgbClr val="DEEBF7"/>
          </a:solidFill>
          <a:ln w="57150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23D6B"/>
                </a:solidFill>
              </a:rPr>
              <a:t>Ontology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47A1A61-44B3-76E3-C42F-148C79B55CAB}"/>
              </a:ext>
            </a:extLst>
          </p:cNvPr>
          <p:cNvSpPr/>
          <p:nvPr/>
        </p:nvSpPr>
        <p:spPr>
          <a:xfrm>
            <a:off x="10078632" y="31473589"/>
            <a:ext cx="2299651" cy="570708"/>
          </a:xfrm>
          <a:prstGeom prst="rect">
            <a:avLst/>
          </a:prstGeom>
          <a:solidFill>
            <a:srgbClr val="DEEBF7"/>
          </a:solidFill>
          <a:ln w="57150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23D6B"/>
                </a:solidFill>
              </a:rPr>
              <a:t>Graph DB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35A662-623A-51EC-5A60-7D8DEB74FBF0}"/>
              </a:ext>
            </a:extLst>
          </p:cNvPr>
          <p:cNvSpPr/>
          <p:nvPr/>
        </p:nvSpPr>
        <p:spPr>
          <a:xfrm>
            <a:off x="730800" y="35727033"/>
            <a:ext cx="13995960" cy="5302980"/>
          </a:xfrm>
          <a:prstGeom prst="rect">
            <a:avLst/>
          </a:prstGeom>
          <a:solidFill>
            <a:srgbClr val="DEE5F4"/>
          </a:solidFill>
          <a:ln w="114300" cmpd="dbl">
            <a:solidFill>
              <a:srgbClr val="02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23D6B"/>
                </a:solidFill>
              </a:rPr>
              <a:t>High heterogeneity in data types, spatial and temporal scales as well as scientific methods</a:t>
            </a:r>
          </a:p>
          <a:p>
            <a:pPr lvl="2"/>
            <a:endParaRPr lang="en-US" sz="3600" dirty="0">
              <a:solidFill>
                <a:srgbClr val="023D6B"/>
              </a:solidFill>
            </a:endParaRPr>
          </a:p>
          <a:p>
            <a:pPr lvl="2"/>
            <a:endParaRPr lang="en-US" sz="3600" dirty="0">
              <a:solidFill>
                <a:srgbClr val="023D6B"/>
              </a:solidFill>
            </a:endParaRPr>
          </a:p>
          <a:p>
            <a:pPr lvl="2"/>
            <a:endParaRPr lang="en-US" sz="3600" dirty="0">
              <a:solidFill>
                <a:srgbClr val="023D6B"/>
              </a:solidFill>
            </a:endParaRPr>
          </a:p>
        </p:txBody>
      </p:sp>
      <p:sp>
        <p:nvSpPr>
          <p:cNvPr id="51" name="CustomShape 7">
            <a:extLst>
              <a:ext uri="{FF2B5EF4-FFF2-40B4-BE49-F238E27FC236}">
                <a16:creationId xmlns:a16="http://schemas.microsoft.com/office/drawing/2014/main" id="{8336E990-8BB0-F661-ABE0-5042F43012FC}"/>
              </a:ext>
            </a:extLst>
          </p:cNvPr>
          <p:cNvSpPr/>
          <p:nvPr/>
        </p:nvSpPr>
        <p:spPr>
          <a:xfrm>
            <a:off x="1601175" y="35252185"/>
            <a:ext cx="12170225" cy="1098446"/>
          </a:xfrm>
          <a:custGeom>
            <a:avLst/>
            <a:gdLst/>
            <a:ahLst/>
            <a:cxnLst/>
            <a:rect l="l" t="t" r="r" b="b"/>
            <a:pathLst>
              <a:path w="39625" h="3304">
                <a:moveTo>
                  <a:pt x="550" y="0"/>
                </a:moveTo>
                <a:cubicBezTo>
                  <a:pt x="275" y="0"/>
                  <a:pt x="0" y="275"/>
                  <a:pt x="0" y="550"/>
                </a:cubicBezTo>
                <a:lnTo>
                  <a:pt x="0" y="2752"/>
                </a:lnTo>
                <a:cubicBezTo>
                  <a:pt x="0" y="3027"/>
                  <a:pt x="275" y="3303"/>
                  <a:pt x="550" y="3303"/>
                </a:cubicBezTo>
                <a:lnTo>
                  <a:pt x="39073" y="3303"/>
                </a:lnTo>
                <a:cubicBezTo>
                  <a:pt x="39348" y="3303"/>
                  <a:pt x="39624" y="3027"/>
                  <a:pt x="39624" y="2752"/>
                </a:cubicBezTo>
                <a:lnTo>
                  <a:pt x="39624" y="550"/>
                </a:lnTo>
                <a:cubicBezTo>
                  <a:pt x="39624" y="275"/>
                  <a:pt x="39348" y="0"/>
                  <a:pt x="39073" y="0"/>
                </a:cubicBezTo>
                <a:lnTo>
                  <a:pt x="550" y="0"/>
                </a:lnTo>
              </a:path>
            </a:pathLst>
          </a:custGeom>
          <a:solidFill>
            <a:srgbClr val="023D6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FFFFFF"/>
                </a:solidFill>
                <a:latin typeface="Arial"/>
                <a:ea typeface="DejaVu Sans"/>
              </a:rPr>
              <a:t>Data Sources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2037169-A4A8-767F-9141-F66DEB1B511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707" y="39614989"/>
            <a:ext cx="2125822" cy="665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0ADF882-3302-497B-30D8-6A18B408C090}"/>
              </a:ext>
            </a:extLst>
          </p:cNvPr>
          <p:cNvGrpSpPr/>
          <p:nvPr/>
        </p:nvGrpSpPr>
        <p:grpSpPr>
          <a:xfrm>
            <a:off x="1148205" y="38327746"/>
            <a:ext cx="13183600" cy="2507727"/>
            <a:chOff x="1078534" y="11223441"/>
            <a:chExt cx="13183600" cy="25077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4515BC-0115-02CA-2373-DF5FF2167C0D}"/>
                </a:ext>
              </a:extLst>
            </p:cNvPr>
            <p:cNvSpPr/>
            <p:nvPr/>
          </p:nvSpPr>
          <p:spPr>
            <a:xfrm>
              <a:off x="1078534" y="11713157"/>
              <a:ext cx="13183600" cy="2018011"/>
            </a:xfrm>
            <a:prstGeom prst="rect">
              <a:avLst/>
            </a:prstGeom>
            <a:solidFill>
              <a:srgbClr val="E6F2DE"/>
            </a:solidFill>
            <a:ln w="127000" cmpd="thickThin">
              <a:solidFill>
                <a:srgbClr val="02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00150" lvl="1" indent="-742950">
                <a:buFont typeface="+mj-lt"/>
                <a:buAutoNum type="arabicPeriod"/>
              </a:pPr>
              <a:endParaRPr lang="en-US" sz="3600" dirty="0">
                <a:solidFill>
                  <a:srgbClr val="023D6B"/>
                </a:solidFill>
              </a:endParaRPr>
            </a:p>
            <a:p>
              <a:pPr marL="1200150" lvl="1" indent="-742950">
                <a:buFont typeface="+mj-lt"/>
                <a:buAutoNum type="arabicPeriod"/>
              </a:pPr>
              <a:r>
                <a:rPr lang="en-US" sz="3600" dirty="0">
                  <a:solidFill>
                    <a:srgbClr val="023D6B"/>
                  </a:solidFill>
                </a:rPr>
                <a:t>Standardization of data types</a:t>
              </a:r>
            </a:p>
            <a:p>
              <a:pPr marL="1200150" lvl="1" indent="-742950">
                <a:buFont typeface="+mj-lt"/>
                <a:buAutoNum type="arabicPeriod"/>
              </a:pPr>
              <a:r>
                <a:rPr lang="en-US" sz="3600" dirty="0">
                  <a:solidFill>
                    <a:srgbClr val="023D6B"/>
                  </a:solidFill>
                </a:rPr>
                <a:t>Well-defined and flexible data infrastructure</a:t>
              </a:r>
            </a:p>
          </p:txBody>
        </p:sp>
        <p:sp>
          <p:nvSpPr>
            <p:cNvPr id="10" name="CustomShape 7">
              <a:extLst>
                <a:ext uri="{FF2B5EF4-FFF2-40B4-BE49-F238E27FC236}">
                  <a16:creationId xmlns:a16="http://schemas.microsoft.com/office/drawing/2014/main" id="{4DFF359E-200F-1CBE-24E6-90DE80EDF5C4}"/>
                </a:ext>
              </a:extLst>
            </p:cNvPr>
            <p:cNvSpPr/>
            <p:nvPr/>
          </p:nvSpPr>
          <p:spPr>
            <a:xfrm>
              <a:off x="4392701" y="11223441"/>
              <a:ext cx="6555267" cy="979432"/>
            </a:xfrm>
            <a:custGeom>
              <a:avLst/>
              <a:gdLst/>
              <a:ahLst/>
              <a:cxnLst/>
              <a:rect l="l" t="t" r="r" b="b"/>
              <a:pathLst>
                <a:path w="39625" h="3304">
                  <a:moveTo>
                    <a:pt x="550" y="0"/>
                  </a:moveTo>
                  <a:cubicBezTo>
                    <a:pt x="275" y="0"/>
                    <a:pt x="0" y="275"/>
                    <a:pt x="0" y="550"/>
                  </a:cubicBezTo>
                  <a:lnTo>
                    <a:pt x="0" y="2752"/>
                  </a:lnTo>
                  <a:cubicBezTo>
                    <a:pt x="0" y="3027"/>
                    <a:pt x="275" y="3303"/>
                    <a:pt x="550" y="3303"/>
                  </a:cubicBezTo>
                  <a:lnTo>
                    <a:pt x="39073" y="3303"/>
                  </a:lnTo>
                  <a:cubicBezTo>
                    <a:pt x="39348" y="3303"/>
                    <a:pt x="39624" y="3027"/>
                    <a:pt x="39624" y="2752"/>
                  </a:cubicBezTo>
                  <a:lnTo>
                    <a:pt x="39624" y="550"/>
                  </a:lnTo>
                  <a:cubicBezTo>
                    <a:pt x="39624" y="275"/>
                    <a:pt x="39348" y="0"/>
                    <a:pt x="39073" y="0"/>
                  </a:cubicBezTo>
                  <a:lnTo>
                    <a:pt x="550" y="0"/>
                  </a:lnTo>
                </a:path>
              </a:pathLst>
            </a:custGeom>
            <a:solidFill>
              <a:srgbClr val="023D6B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400" b="1" spc="-1" dirty="0">
                  <a:solidFill>
                    <a:srgbClr val="FFFFFF"/>
                  </a:solidFill>
                  <a:latin typeface="Arial"/>
                  <a:ea typeface="DejaVu Sans"/>
                </a:rPr>
                <a:t>Requirements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1B50C458-76DF-E795-B3A0-14B07681C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564" y="40422985"/>
            <a:ext cx="1642603" cy="6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41E181BE-7488-C0BC-3F78-F972B462F72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0"/>
          <a:stretch/>
        </p:blipFill>
        <p:spPr>
          <a:xfrm>
            <a:off x="26848361" y="40350117"/>
            <a:ext cx="1548365" cy="810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698</Words>
  <Application>Microsoft Office PowerPoint</Application>
  <PresentationFormat>Benutzerdefiniert</PresentationFormat>
  <Paragraphs>180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Reisen, Clarissa</dc:creator>
  <dc:description/>
  <cp:lastModifiedBy>Müller, Sandra</cp:lastModifiedBy>
  <cp:revision>298</cp:revision>
  <cp:lastPrinted>2019-09-12T09:54:04Z</cp:lastPrinted>
  <dcterms:created xsi:type="dcterms:W3CDTF">2017-11-16T08:14:45Z</dcterms:created>
  <dcterms:modified xsi:type="dcterms:W3CDTF">2023-01-13T13:47:53Z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Benutzerdefiniert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